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rts/chart1.xml" ContentType="application/vnd.openxmlformats-officedocument.drawingml.chart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wmf" ContentType="image/x-wmf"/>
  <Override PartName="/ppt/media/image4.jpeg" ContentType="image/jpeg"/>
  <Override PartName="/ppt/media/image2.jpeg" ContentType="image/jpeg"/>
  <Override PartName="/ppt/media/image3.png" ContentType="image/pn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797675" cy="9928225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
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autoTitleDeleted val="1"/>
    <c:plotArea>
      <c:layout>
        <c:manualLayout>
          <c:layoutTarget val="inner"/>
          <c:xMode val="edge"/>
          <c:yMode val="edge"/>
          <c:x val="0.100710042022895"/>
          <c:y val="0.0627209838585703"/>
          <c:w val="0.803434284886248"/>
          <c:h val="0.878708685626441"/>
        </c:manualLayout>
      </c:layout>
      <c:doughnutChart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1956be"/>
            </a:solidFill>
            <a:ln w="0">
              <a:noFill/>
            </a:ln>
          </c:spPr>
          <c:explosion val="0"/>
          <c:dPt>
            <c:idx val="0"/>
            <c:spPr>
              <a:solidFill>
                <a:srgbClr val="009999"/>
              </a:solidFill>
              <a:ln w="0">
                <a:noFill/>
              </a:ln>
            </c:spPr>
          </c:dPt>
          <c:dPt>
            <c:idx val="1"/>
            <c:spPr>
              <a:solidFill>
                <a:srgbClr val="7caef3"/>
              </a:solidFill>
              <a:ln w="0">
                <a:noFill/>
              </a:ln>
            </c:spPr>
          </c:dPt>
          <c:dPt>
            <c:idx val="2"/>
            <c:spPr>
              <a:solidFill>
                <a:srgbClr val="9900cc"/>
              </a:solidFill>
              <a:ln w="0">
                <a:noFill/>
              </a:ln>
            </c:spPr>
          </c:dPt>
          <c:dPt>
            <c:idx val="3"/>
            <c:spPr>
              <a:solidFill>
                <a:srgbClr val="c00000"/>
              </a:solidFill>
              <a:ln w="0">
                <a:noFill/>
              </a:ln>
            </c:spPr>
          </c:dPt>
          <c:dPt>
            <c:idx val="4"/>
            <c:spPr>
              <a:solidFill>
                <a:srgbClr val="92d050"/>
              </a:solidFill>
              <a:ln w="0">
                <a:noFill/>
              </a:ln>
            </c:spPr>
          </c:dPt>
          <c:dLbls>
            <c:dLbl>
              <c:idx val="0"/>
              <c:txPr>
                <a:bodyPr wrap="square"/>
                <a:lstStyle/>
                <a:p>
                  <a:pPr>
                    <a:defRPr b="0" sz="1800" spc="-1" strike="noStrik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"/>
              <c:txPr>
                <a:bodyPr wrap="square"/>
                <a:lstStyle/>
                <a:p>
                  <a:pPr>
                    <a:defRPr b="0" sz="1800" spc="-1" strike="noStrik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"/>
              <c:txPr>
                <a:bodyPr wrap="square"/>
                <a:lstStyle/>
                <a:p>
                  <a:pPr>
                    <a:defRPr b="0" sz="1800" spc="-1" strike="noStrik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"/>
              <c:txPr>
                <a:bodyPr wrap="square"/>
                <a:lstStyle/>
                <a:p>
                  <a:pPr>
                    <a:defRPr b="0" sz="1800" spc="-1" strike="noStrik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"/>
              <c:txPr>
                <a:bodyPr wrap="square"/>
                <a:lstStyle/>
                <a:p>
                  <a:pPr>
                    <a:defRPr b="0" sz="1800" spc="-1" strike="noStrik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showLegendKey val="0"/>
              <c:showVal val="0"/>
              <c:showCatName val="0"/>
              <c:showSerName val="0"/>
              <c:showPercent val="0"/>
              <c:separator>; </c:separator>
            </c:dLbl>
            <c:txPr>
              <a:bodyPr wrap="square"/>
              <a:lstStyle/>
              <a:p>
                <a:pPr>
                  <a:defRPr b="0" sz="18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; </c:separator>
            <c:showLeaderLines val="1"/>
          </c:dLbls>
          <c:cat>
            <c:strRef>
              <c:f>categories</c:f>
              <c:strCache>
                <c:ptCount val="5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rd 5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</c:numCache>
            </c:numRef>
          </c:val>
        </c:ser>
        <c:firstSliceAng val="288"/>
        <c:holeSize val="50"/>
      </c:doughnutChart>
      <c:spPr>
        <a:noFill/>
        <a:ln w="0">
          <a:noFill/>
        </a:ln>
      </c:spPr>
    </c:plotArea>
    <c:plotVisOnly val="1"/>
    <c:dispBlanksAs val="gap"/>
  </c:chart>
  <c:spPr>
    <a:noFill/>
    <a:ln w="9360">
      <a:solidFill>
        <a:srgbClr val="d9d9d9"/>
      </a:solidFill>
      <a:round/>
    </a:ln>
  </c:spPr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15986CD8-DE34-4E58-8A97-35AE58636BF9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49720" cy="3346200"/>
          </a:xfrm>
          <a:prstGeom prst="rect">
            <a:avLst/>
          </a:prstGeom>
        </p:spPr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4560" cy="39056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24" name="Номер слайда 3"/>
          <p:cNvSpPr/>
          <p:nvPr/>
        </p:nvSpPr>
        <p:spPr>
          <a:xfrm>
            <a:off x="3850560" y="9430200"/>
            <a:ext cx="2941920" cy="494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8B839875-A5EC-4AFD-8F2A-98FA26C9A99A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Изображение 113" descr=""/>
          <p:cNvPicPr/>
          <p:nvPr/>
        </p:nvPicPr>
        <p:blipFill>
          <a:blip r:embed="rId2"/>
          <a:stretch/>
        </p:blipFill>
        <p:spPr>
          <a:xfrm>
            <a:off x="231120" y="6247440"/>
            <a:ext cx="443520" cy="415440"/>
          </a:xfrm>
          <a:prstGeom prst="rect">
            <a:avLst/>
          </a:prstGeom>
          <a:ln w="9525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одзаголовок 2"/>
          <p:cNvSpPr/>
          <p:nvPr/>
        </p:nvSpPr>
        <p:spPr>
          <a:xfrm>
            <a:off x="1523880" y="3602160"/>
            <a:ext cx="9140400" cy="16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Прямоугольник 3"/>
          <p:cNvSpPr/>
          <p:nvPr/>
        </p:nvSpPr>
        <p:spPr>
          <a:xfrm>
            <a:off x="199440" y="1427760"/>
            <a:ext cx="11781720" cy="3782160"/>
          </a:xfrm>
          <a:prstGeom prst="rect">
            <a:avLst/>
          </a:prstGeom>
          <a:solidFill>
            <a:srgbClr val="1956be"/>
          </a:solidFill>
          <a:ln>
            <a:solidFill>
              <a:srgbClr val="123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Заголовок 1"/>
          <p:cNvSpPr/>
          <p:nvPr/>
        </p:nvSpPr>
        <p:spPr>
          <a:xfrm>
            <a:off x="4799880" y="1917000"/>
            <a:ext cx="6984360" cy="2599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50000"/>
              </a:lnSpc>
            </a:pPr>
            <a:r>
              <a:rPr b="1" lang="ru-RU" sz="2900" spc="-1" strike="noStrike">
                <a:solidFill>
                  <a:srgbClr val="ffffff"/>
                </a:solidFill>
                <a:latin typeface="Arial Narrow"/>
                <a:ea typeface="DejaVu Sans"/>
              </a:rPr>
              <a:t>ОБ ОТДЕЛЬНЫХ ВОПРОСАХ</a:t>
            </a:r>
            <a:r>
              <a:rPr b="1" lang="en-US" sz="2900" spc="-1" strike="noStrike">
                <a:solidFill>
                  <a:srgbClr val="ffffff"/>
                </a:solidFill>
                <a:latin typeface="Arial Narrow"/>
                <a:ea typeface="DejaVu Sans"/>
              </a:rPr>
              <a:t>  </a:t>
            </a:r>
            <a:r>
              <a:rPr b="1" lang="ru-RU" sz="2900" spc="-1" strike="noStrike">
                <a:solidFill>
                  <a:srgbClr val="ffffff"/>
                </a:solidFill>
                <a:latin typeface="Arial Narrow"/>
                <a:ea typeface="DejaVu Sans"/>
              </a:rPr>
              <a:t>СОЗДАНИЯ ФОНДА ПЕНСИОННОГО И СОЦИАЛЬНОГО СТРАХОВАНИЯ РОССИЙСКОЙ ФЕДЕРАЦИИ</a:t>
            </a:r>
            <a:endParaRPr b="0" lang="ru-RU" sz="2900" spc="-1" strike="noStrike">
              <a:latin typeface="Arial"/>
            </a:endParaRPr>
          </a:p>
        </p:txBody>
      </p:sp>
      <p:sp>
        <p:nvSpPr>
          <p:cNvPr id="48" name="Заголовок 1"/>
          <p:cNvSpPr/>
          <p:nvPr/>
        </p:nvSpPr>
        <p:spPr>
          <a:xfrm>
            <a:off x="1467720" y="5805360"/>
            <a:ext cx="9245520" cy="82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90000"/>
              </a:lnSpc>
            </a:pPr>
            <a:r>
              <a:rPr b="0" lang="ru-RU" sz="2400" spc="-1" strike="noStrike">
                <a:solidFill>
                  <a:srgbClr val="13408e"/>
                </a:solidFill>
                <a:latin typeface="Arial"/>
                <a:ea typeface="DejaVu Sans"/>
              </a:rPr>
              <a:t>Тульская область, 2022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49" name="Picture 2" descr="C:\Users\081BelovaAYU\Desktop\vyt5xibi-xe.jpg"/>
          <p:cNvPicPr/>
          <p:nvPr/>
        </p:nvPicPr>
        <p:blipFill>
          <a:blip r:embed="rId1"/>
          <a:stretch/>
        </p:blipFill>
        <p:spPr>
          <a:xfrm>
            <a:off x="551520" y="1989000"/>
            <a:ext cx="3875040" cy="2583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Прямоугольник 14"/>
          <p:cNvSpPr/>
          <p:nvPr/>
        </p:nvSpPr>
        <p:spPr>
          <a:xfrm>
            <a:off x="757800" y="1845000"/>
            <a:ext cx="7272360" cy="1541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Прямоугольник 11"/>
          <p:cNvSpPr/>
          <p:nvPr/>
        </p:nvSpPr>
        <p:spPr>
          <a:xfrm>
            <a:off x="757800" y="4733640"/>
            <a:ext cx="7272360" cy="1775520"/>
          </a:xfrm>
          <a:prstGeom prst="rect">
            <a:avLst/>
          </a:prstGeom>
          <a:solidFill>
            <a:srgbClr val="e5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Прямоугольник 10"/>
          <p:cNvSpPr/>
          <p:nvPr/>
        </p:nvSpPr>
        <p:spPr>
          <a:xfrm>
            <a:off x="757800" y="3645000"/>
            <a:ext cx="7331400" cy="826560"/>
          </a:xfrm>
          <a:prstGeom prst="rect">
            <a:avLst/>
          </a:prstGeom>
          <a:solidFill>
            <a:srgbClr val="ccfc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Прямоугольник 8"/>
          <p:cNvSpPr/>
          <p:nvPr/>
        </p:nvSpPr>
        <p:spPr>
          <a:xfrm>
            <a:off x="397800" y="260640"/>
            <a:ext cx="11530440" cy="141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900" spc="-1" strike="noStrike" cap="all">
                <a:solidFill>
                  <a:srgbClr val="c00000"/>
                </a:solidFill>
                <a:latin typeface="Arial Narrow"/>
                <a:ea typeface="DejaVu Sans"/>
              </a:rPr>
              <a:t>Федеральный закон от 14.07.2022  №236-ФЗ </a:t>
            </a:r>
            <a:endParaRPr b="0" lang="ru-RU" sz="29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900" spc="-1" strike="noStrike" cap="all">
                <a:solidFill>
                  <a:srgbClr val="c00000"/>
                </a:solidFill>
                <a:latin typeface="Arial Narrow"/>
                <a:ea typeface="DejaVu Sans"/>
              </a:rPr>
              <a:t>«О фонде пенсионного и социального страхования </a:t>
            </a:r>
            <a:endParaRPr b="0" lang="ru-RU" sz="29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900" spc="-1" strike="noStrike" cap="all">
                <a:solidFill>
                  <a:srgbClr val="c00000"/>
                </a:solidFill>
                <a:latin typeface="Arial Narrow"/>
                <a:ea typeface="DejaVu Sans"/>
              </a:rPr>
              <a:t>российской федерации»</a:t>
            </a:r>
            <a:endParaRPr b="0" lang="ru-RU" sz="2900" spc="-1" strike="noStrike">
              <a:latin typeface="Arial"/>
            </a:endParaRPr>
          </a:p>
        </p:txBody>
      </p:sp>
      <p:sp>
        <p:nvSpPr>
          <p:cNvPr id="54" name="Подзаголовок 2"/>
          <p:cNvSpPr/>
          <p:nvPr/>
        </p:nvSpPr>
        <p:spPr>
          <a:xfrm>
            <a:off x="626040" y="1262520"/>
            <a:ext cx="11008440" cy="48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55" name="TextBox 7"/>
          <p:cNvSpPr/>
          <p:nvPr/>
        </p:nvSpPr>
        <p:spPr>
          <a:xfrm>
            <a:off x="645480" y="3717000"/>
            <a:ext cx="746640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Учредителем фонда от имени Российской Федерации станет Правительство РФ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56" name="TextBox 9"/>
          <p:cNvSpPr/>
          <p:nvPr/>
        </p:nvSpPr>
        <p:spPr>
          <a:xfrm>
            <a:off x="757800" y="4869000"/>
            <a:ext cx="7282080" cy="146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С 1 января 2023 года фонд в полном объеме будет осуществлять функции и полномочия, возложенные ранее на Пенсионный фонд и Фонд социального страхования. Установленные сроки выплат пенсий и пособий будут сохранены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57" name="TextBox 13"/>
          <p:cNvSpPr/>
          <p:nvPr/>
        </p:nvSpPr>
        <p:spPr>
          <a:xfrm>
            <a:off x="586080" y="2012760"/>
            <a:ext cx="738180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Фонд будет создан путем преобразования Пенсионного фонда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и присоединения к нему Фонда социального страхования.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Данная реформа – часть проекта по созданию социального казначейства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58" name="Picture 2" descr="C:\Users\081BelovaAYU\Desktop\GetImage.png"/>
          <p:cNvPicPr/>
          <p:nvPr/>
        </p:nvPicPr>
        <p:blipFill>
          <a:blip r:embed="rId1"/>
          <a:stretch/>
        </p:blipFill>
        <p:spPr>
          <a:xfrm>
            <a:off x="8400240" y="1898280"/>
            <a:ext cx="3260520" cy="4610880"/>
          </a:xfrm>
          <a:prstGeom prst="rect">
            <a:avLst/>
          </a:prstGeom>
          <a:ln w="50800">
            <a:solidFill>
              <a:srgbClr val="1956be"/>
            </a:solidFill>
            <a:round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Прямоугольник 14"/>
          <p:cNvSpPr/>
          <p:nvPr/>
        </p:nvSpPr>
        <p:spPr>
          <a:xfrm>
            <a:off x="397800" y="1989000"/>
            <a:ext cx="5842080" cy="2022840"/>
          </a:xfrm>
          <a:prstGeom prst="rect">
            <a:avLst/>
          </a:prstGeom>
          <a:solidFill>
            <a:srgbClr val="b7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" name="Прямоугольник 10"/>
          <p:cNvSpPr/>
          <p:nvPr/>
        </p:nvSpPr>
        <p:spPr>
          <a:xfrm>
            <a:off x="407520" y="4221000"/>
            <a:ext cx="5832360" cy="1800000"/>
          </a:xfrm>
          <a:prstGeom prst="rect">
            <a:avLst/>
          </a:prstGeom>
          <a:solidFill>
            <a:srgbClr val="ccfc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Прямоугольник 8"/>
          <p:cNvSpPr/>
          <p:nvPr/>
        </p:nvSpPr>
        <p:spPr>
          <a:xfrm>
            <a:off x="397800" y="501480"/>
            <a:ext cx="11530440" cy="973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900" spc="-1" strike="noStrike" cap="all">
                <a:solidFill>
                  <a:srgbClr val="c00000"/>
                </a:solidFill>
                <a:latin typeface="Arial Narrow"/>
                <a:ea typeface="DejaVu Sans"/>
              </a:rPr>
              <a:t>Единые клиентские службы</a:t>
            </a:r>
            <a:endParaRPr b="0" lang="ru-RU" sz="29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900" spc="-1" strike="noStrike" cap="all">
                <a:solidFill>
                  <a:srgbClr val="c00000"/>
                </a:solidFill>
                <a:latin typeface="Arial Narrow"/>
                <a:ea typeface="DejaVu Sans"/>
              </a:rPr>
              <a:t>фонда пенсионного и социального страхования рф</a:t>
            </a:r>
            <a:endParaRPr b="0" lang="ru-RU" sz="2900" spc="-1" strike="noStrike">
              <a:latin typeface="Arial"/>
            </a:endParaRPr>
          </a:p>
        </p:txBody>
      </p:sp>
      <p:sp>
        <p:nvSpPr>
          <p:cNvPr id="62" name="Подзаголовок 2"/>
          <p:cNvSpPr/>
          <p:nvPr/>
        </p:nvSpPr>
        <p:spPr>
          <a:xfrm>
            <a:off x="626040" y="1262520"/>
            <a:ext cx="11008440" cy="48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63" name="TextBox 9"/>
          <p:cNvSpPr/>
          <p:nvPr/>
        </p:nvSpPr>
        <p:spPr>
          <a:xfrm>
            <a:off x="533160" y="2638800"/>
            <a:ext cx="567324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Для получения услуг граждане будут обращаться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в общую клиентскую службу.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64" name="TextBox 12"/>
          <p:cNvSpPr/>
          <p:nvPr/>
        </p:nvSpPr>
        <p:spPr>
          <a:xfrm>
            <a:off x="650880" y="4460760"/>
            <a:ext cx="551196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С 1 июня 2022 года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ПФР и ФСС в рамках пилотного проекта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уже предоставляют отдельные услуги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по принципу «единого окна».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65" name="Picture 3" descr="C:\Users\081BelovaAYU\Desktop\Sajty-gosudarstvennyh-uchrezhdenij-na-Bitrikse.jpg"/>
          <p:cNvPicPr/>
          <p:nvPr/>
        </p:nvPicPr>
        <p:blipFill>
          <a:blip r:embed="rId1"/>
          <a:srcRect l="3855" t="0" r="7194" b="0"/>
          <a:stretch/>
        </p:blipFill>
        <p:spPr>
          <a:xfrm>
            <a:off x="6455880" y="2015280"/>
            <a:ext cx="5328360" cy="3993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Прямоугольник 8"/>
          <p:cNvSpPr/>
          <p:nvPr/>
        </p:nvSpPr>
        <p:spPr>
          <a:xfrm>
            <a:off x="397800" y="260640"/>
            <a:ext cx="11530440" cy="53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900" spc="-1" strike="noStrike" cap="all">
                <a:solidFill>
                  <a:srgbClr val="c00000"/>
                </a:solidFill>
                <a:latin typeface="Arial Narrow"/>
                <a:ea typeface="DejaVu Sans"/>
              </a:rPr>
              <a:t>Создание Единого контакт – центрА (ЕКЦ)</a:t>
            </a:r>
            <a:endParaRPr b="0" lang="ru-RU" sz="2900" spc="-1" strike="noStrike">
              <a:latin typeface="Arial"/>
            </a:endParaRPr>
          </a:p>
        </p:txBody>
      </p:sp>
      <p:sp>
        <p:nvSpPr>
          <p:cNvPr id="67" name="Подзаголовок 2"/>
          <p:cNvSpPr/>
          <p:nvPr/>
        </p:nvSpPr>
        <p:spPr>
          <a:xfrm>
            <a:off x="626040" y="1262520"/>
            <a:ext cx="11008440" cy="48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68" name="Диаграмма 6"/>
          <p:cNvGraphicFramePr/>
          <p:nvPr/>
        </p:nvGraphicFramePr>
        <p:xfrm>
          <a:off x="3503880" y="650160"/>
          <a:ext cx="4968360" cy="4683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9" name="TextBox 8"/>
          <p:cNvSpPr/>
          <p:nvPr/>
        </p:nvSpPr>
        <p:spPr>
          <a:xfrm>
            <a:off x="4439880" y="3573000"/>
            <a:ext cx="3240000" cy="73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13408e"/>
                </a:solidFill>
                <a:latin typeface="Arial"/>
                <a:ea typeface="DejaVu Sans"/>
              </a:rPr>
              <a:t>ЕДИНЫЙ КОНТАКТ-ЦЕНТР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13408e"/>
                </a:solidFill>
                <a:latin typeface="Arial"/>
                <a:ea typeface="DejaVu Sans"/>
              </a:rPr>
              <a:t>8-800-6000-000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70" name="Picture 4" descr="C:\Users\081BelovaAYU\Desktop\fbmse_emb.jpg"/>
          <p:cNvPicPr/>
          <p:nvPr/>
        </p:nvPicPr>
        <p:blipFill>
          <a:blip r:embed="rId2"/>
          <a:stretch/>
        </p:blipFill>
        <p:spPr>
          <a:xfrm>
            <a:off x="4943880" y="2637000"/>
            <a:ext cx="795960" cy="791640"/>
          </a:xfrm>
          <a:prstGeom prst="rect">
            <a:avLst/>
          </a:prstGeom>
          <a:ln w="0">
            <a:noFill/>
          </a:ln>
        </p:spPr>
      </p:pic>
      <p:pic>
        <p:nvPicPr>
          <p:cNvPr id="71" name="Picture 5" descr="C:\Users\081BelovaAYU\Desktop\пфр.jpg"/>
          <p:cNvPicPr/>
          <p:nvPr/>
        </p:nvPicPr>
        <p:blipFill>
          <a:blip r:embed="rId3"/>
          <a:stretch/>
        </p:blipFill>
        <p:spPr>
          <a:xfrm>
            <a:off x="5671080" y="1556640"/>
            <a:ext cx="784800" cy="791640"/>
          </a:xfrm>
          <a:prstGeom prst="rect">
            <a:avLst/>
          </a:prstGeom>
          <a:ln w="0">
            <a:noFill/>
          </a:ln>
        </p:spPr>
      </p:pic>
      <p:pic>
        <p:nvPicPr>
          <p:cNvPr id="72" name="Picture 6" descr="C:\Users\081BelovaAYU\Desktop\фсс.jpg"/>
          <p:cNvPicPr/>
          <p:nvPr/>
        </p:nvPicPr>
        <p:blipFill>
          <a:blip r:embed="rId4"/>
          <a:stretch/>
        </p:blipFill>
        <p:spPr>
          <a:xfrm>
            <a:off x="6239880" y="2627280"/>
            <a:ext cx="932040" cy="801360"/>
          </a:xfrm>
          <a:prstGeom prst="rect">
            <a:avLst/>
          </a:prstGeom>
          <a:ln w="0">
            <a:noFill/>
          </a:ln>
        </p:spPr>
      </p:pic>
      <p:sp>
        <p:nvSpPr>
          <p:cNvPr id="73" name="Скругленный прямоугольник 15"/>
          <p:cNvSpPr/>
          <p:nvPr/>
        </p:nvSpPr>
        <p:spPr>
          <a:xfrm>
            <a:off x="335520" y="1412640"/>
            <a:ext cx="3240000" cy="1151640"/>
          </a:xfrm>
          <a:prstGeom prst="roundRect">
            <a:avLst>
              <a:gd name="adj" fmla="val 16667"/>
            </a:avLst>
          </a:prstGeom>
          <a:noFill/>
          <a:ln w="63500"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4" name="Скругленный прямоугольник 25"/>
          <p:cNvSpPr/>
          <p:nvPr/>
        </p:nvSpPr>
        <p:spPr>
          <a:xfrm>
            <a:off x="263520" y="3933000"/>
            <a:ext cx="3240000" cy="1151640"/>
          </a:xfrm>
          <a:prstGeom prst="roundRect">
            <a:avLst>
              <a:gd name="adj" fmla="val 16667"/>
            </a:avLst>
          </a:prstGeom>
          <a:noFill/>
          <a:ln w="635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" name="Скругленный прямоугольник 26"/>
          <p:cNvSpPr/>
          <p:nvPr/>
        </p:nvSpPr>
        <p:spPr>
          <a:xfrm>
            <a:off x="8400240" y="1412640"/>
            <a:ext cx="3240000" cy="1151640"/>
          </a:xfrm>
          <a:prstGeom prst="roundRect">
            <a:avLst>
              <a:gd name="adj" fmla="val 16667"/>
            </a:avLst>
          </a:prstGeom>
          <a:noFill/>
          <a:ln w="63500">
            <a:solidFill>
              <a:srgbClr val="1956be">
                <a:lumMod val="40000"/>
                <a:lumOff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" name="Скругленный прямоугольник 27"/>
          <p:cNvSpPr/>
          <p:nvPr/>
        </p:nvSpPr>
        <p:spPr>
          <a:xfrm>
            <a:off x="8472240" y="3933000"/>
            <a:ext cx="3240000" cy="1151640"/>
          </a:xfrm>
          <a:prstGeom prst="roundRect">
            <a:avLst>
              <a:gd name="adj" fmla="val 16667"/>
            </a:avLst>
          </a:prstGeom>
          <a:noFill/>
          <a:ln w="63500"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Скругленный прямоугольник 28"/>
          <p:cNvSpPr/>
          <p:nvPr/>
        </p:nvSpPr>
        <p:spPr>
          <a:xfrm>
            <a:off x="4007880" y="5817960"/>
            <a:ext cx="4248000" cy="923040"/>
          </a:xfrm>
          <a:prstGeom prst="roundRect">
            <a:avLst>
              <a:gd name="adj" fmla="val 16667"/>
            </a:avLst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TextBox 1"/>
          <p:cNvSpPr/>
          <p:nvPr/>
        </p:nvSpPr>
        <p:spPr>
          <a:xfrm>
            <a:off x="339840" y="1556640"/>
            <a:ext cx="324000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Принцип омниканальности (голосовой, текстовый каналы)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79" name="TextBox 16"/>
          <p:cNvSpPr/>
          <p:nvPr/>
        </p:nvSpPr>
        <p:spPr>
          <a:xfrm>
            <a:off x="8328240" y="1628640"/>
            <a:ext cx="324000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Доступность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24 часа/ 7 дней в неделю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80" name="TextBox 17"/>
          <p:cNvSpPr/>
          <p:nvPr/>
        </p:nvSpPr>
        <p:spPr>
          <a:xfrm>
            <a:off x="8544240" y="4149000"/>
            <a:ext cx="324000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Единые принципы консультирования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81" name="TextBox 18"/>
          <p:cNvSpPr/>
          <p:nvPr/>
        </p:nvSpPr>
        <p:spPr>
          <a:xfrm>
            <a:off x="4182120" y="5949360"/>
            <a:ext cx="39297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Информирование граждан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на основе анализа обращений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82" name="TextBox 19"/>
          <p:cNvSpPr/>
          <p:nvPr/>
        </p:nvSpPr>
        <p:spPr>
          <a:xfrm>
            <a:off x="263520" y="4149000"/>
            <a:ext cx="324000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Уменьшение времени ожидания ответа оператора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83" name="Стрелка вправо 10"/>
          <p:cNvSpPr/>
          <p:nvPr/>
        </p:nvSpPr>
        <p:spPr>
          <a:xfrm rot="10800000">
            <a:off x="3720240" y="1557360"/>
            <a:ext cx="503640" cy="412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Стрелка вправо 29"/>
          <p:cNvSpPr/>
          <p:nvPr/>
        </p:nvSpPr>
        <p:spPr>
          <a:xfrm>
            <a:off x="7752240" y="1556640"/>
            <a:ext cx="503640" cy="412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Стрелка вправо 30"/>
          <p:cNvSpPr/>
          <p:nvPr/>
        </p:nvSpPr>
        <p:spPr>
          <a:xfrm rot="1325400">
            <a:off x="7752240" y="4228560"/>
            <a:ext cx="503640" cy="412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Стрелка вправо 31"/>
          <p:cNvSpPr/>
          <p:nvPr/>
        </p:nvSpPr>
        <p:spPr>
          <a:xfrm rot="9391800">
            <a:off x="3778920" y="4232160"/>
            <a:ext cx="503640" cy="412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Стрелка вправо 32"/>
          <p:cNvSpPr/>
          <p:nvPr/>
        </p:nvSpPr>
        <p:spPr>
          <a:xfrm rot="5400000">
            <a:off x="5906520" y="5203080"/>
            <a:ext cx="503640" cy="412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Подзаголовок 2"/>
          <p:cNvSpPr/>
          <p:nvPr/>
        </p:nvSpPr>
        <p:spPr>
          <a:xfrm>
            <a:off x="626040" y="1262520"/>
            <a:ext cx="11008440" cy="48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89" name="Заголовок 1"/>
          <p:cNvSpPr/>
          <p:nvPr/>
        </p:nvSpPr>
        <p:spPr>
          <a:xfrm>
            <a:off x="407520" y="404640"/>
            <a:ext cx="10842840" cy="2304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Федеральным  законом от 14 июля 2022 г. № 237-ФЗ </a:t>
            </a:r>
            <a:br/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«О внесении изменений в отдельные законодательные акты Российской Федерации» вносятся изменения </a:t>
            </a:r>
            <a:br/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в Федеральный закон от 1 апреля 1996 г. № 27-ФЗ «Об индивидуальном (персонифицированном) учете в системе обязательного пенсионного страхования»  предусматривающие, в том числе изменения порядка и сроков представления сведений индивидуального (персонифицированного) учета.</a:t>
            </a:r>
            <a:br/>
            <a:br/>
            <a:endParaRPr b="0" lang="ru-RU" sz="1800" spc="-1" strike="noStrike">
              <a:latin typeface="Arial"/>
            </a:endParaRPr>
          </a:p>
        </p:txBody>
      </p:sp>
      <p:sp>
        <p:nvSpPr>
          <p:cNvPr id="90" name="Прямоугольник 1"/>
          <p:cNvSpPr/>
          <p:nvPr/>
        </p:nvSpPr>
        <p:spPr>
          <a:xfrm>
            <a:off x="396360" y="3186720"/>
            <a:ext cx="8291520" cy="173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50000"/>
              </a:lnSpc>
            </a:pPr>
            <a:r>
              <a:rPr b="1" lang="ru-RU" sz="2400" spc="-1" strike="noStrike">
                <a:solidFill>
                  <a:srgbClr val="ff0000"/>
                </a:solidFill>
                <a:latin typeface="Arial"/>
                <a:ea typeface="DejaVu Sans"/>
              </a:rPr>
              <a:t>С 2023 года сведения индивидуального персонифицированного учета будут представляться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1" lang="ru-RU" sz="2400" spc="-1" strike="noStrike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b="1" lang="ru-RU" sz="2400" spc="-1" strike="noStrike" u="sng">
                <a:solidFill>
                  <a:srgbClr val="ff0000"/>
                </a:solidFill>
                <a:uFillTx/>
                <a:latin typeface="Arial"/>
                <a:ea typeface="DejaVu Sans"/>
              </a:rPr>
              <a:t>в составе единой формы сведений.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91" name="Рисунок 2" descr=""/>
          <p:cNvPicPr/>
          <p:nvPr/>
        </p:nvPicPr>
        <p:blipFill>
          <a:blip r:embed="rId1"/>
          <a:stretch/>
        </p:blipFill>
        <p:spPr>
          <a:xfrm>
            <a:off x="8832240" y="2926080"/>
            <a:ext cx="2892240" cy="3526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Подзаголовок 2"/>
          <p:cNvSpPr/>
          <p:nvPr/>
        </p:nvSpPr>
        <p:spPr>
          <a:xfrm>
            <a:off x="626040" y="1262520"/>
            <a:ext cx="11008440" cy="48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93" name="Заголовок 1"/>
          <p:cNvSpPr/>
          <p:nvPr/>
        </p:nvSpPr>
        <p:spPr>
          <a:xfrm>
            <a:off x="626040" y="473040"/>
            <a:ext cx="8033400" cy="129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В составе единой формы сведений страхователями в органы Социального фонда России будут представляться следующие сведения для индивидуального (персонифицированного) учета: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br/>
            <a:br/>
            <a:br/>
            <a:endParaRPr b="0" lang="ru-RU" sz="1800" spc="-1" strike="noStrike">
              <a:latin typeface="Arial"/>
            </a:endParaRPr>
          </a:p>
        </p:txBody>
      </p:sp>
      <p:pic>
        <p:nvPicPr>
          <p:cNvPr id="94" name="Рисунок 2" descr=""/>
          <p:cNvPicPr/>
          <p:nvPr/>
        </p:nvPicPr>
        <p:blipFill>
          <a:blip r:embed="rId1"/>
          <a:srcRect l="0" t="0" r="0" b="12349"/>
          <a:stretch/>
        </p:blipFill>
        <p:spPr>
          <a:xfrm>
            <a:off x="8976240" y="394920"/>
            <a:ext cx="2844360" cy="2019960"/>
          </a:xfrm>
          <a:prstGeom prst="rect">
            <a:avLst/>
          </a:prstGeom>
          <a:ln w="0">
            <a:noFill/>
          </a:ln>
        </p:spPr>
      </p:pic>
      <p:sp>
        <p:nvSpPr>
          <p:cNvPr id="95" name="Прямоугольник 2"/>
          <p:cNvSpPr/>
          <p:nvPr/>
        </p:nvSpPr>
        <p:spPr>
          <a:xfrm>
            <a:off x="1055520" y="1587240"/>
            <a:ext cx="51433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c00000"/>
                </a:solidFill>
                <a:latin typeface="Arial"/>
                <a:ea typeface="DejaVu Sans"/>
              </a:rPr>
              <a:t>1</a:t>
            </a:r>
            <a:r>
              <a:rPr b="0" lang="ru-RU" sz="1800" spc="-1" strike="noStrike">
                <a:solidFill>
                  <a:srgbClr val="c00000"/>
                </a:solidFill>
                <a:latin typeface="Arial"/>
                <a:ea typeface="DejaVu Sans"/>
              </a:rPr>
              <a:t>.</a:t>
            </a:r>
            <a:r>
              <a:rPr b="0" lang="en-US" sz="1800" spc="-1" strike="noStrike">
                <a:solidFill>
                  <a:srgbClr val="c00000"/>
                </a:solidFill>
                <a:latin typeface="Arial"/>
                <a:ea typeface="DejaVu Sans"/>
              </a:rPr>
              <a:t> </a:t>
            </a:r>
            <a:r>
              <a:rPr b="1" lang="en-US" sz="1800" spc="-1" strike="noStrike">
                <a:solidFill>
                  <a:srgbClr val="c00000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c00000"/>
                </a:solidFill>
                <a:latin typeface="Arial"/>
                <a:ea typeface="DejaVu Sans"/>
              </a:rPr>
              <a:t>сведения о страховом стаже;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96" name="Прямоугольник 50"/>
          <p:cNvSpPr/>
          <p:nvPr/>
        </p:nvSpPr>
        <p:spPr>
          <a:xfrm>
            <a:off x="1075680" y="1974960"/>
            <a:ext cx="43052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c00000"/>
                </a:solidFill>
                <a:latin typeface="Arial"/>
                <a:ea typeface="DejaVu Sans"/>
              </a:rPr>
              <a:t>2.</a:t>
            </a:r>
            <a:r>
              <a:rPr b="0" lang="en-US" sz="1800" spc="-1" strike="noStrike">
                <a:solidFill>
                  <a:srgbClr val="c00000"/>
                </a:solidFill>
                <a:latin typeface="Arial"/>
                <a:ea typeface="DejaVu Sans"/>
              </a:rPr>
              <a:t>  </a:t>
            </a:r>
            <a:r>
              <a:rPr b="0" lang="ru-RU" sz="1800" spc="-1" strike="noStrike">
                <a:solidFill>
                  <a:srgbClr val="c00000"/>
                </a:solidFill>
                <a:latin typeface="Arial"/>
                <a:ea typeface="DejaVu Sans"/>
              </a:rPr>
              <a:t>сведения о трудовой деятельности;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97" name="Прямоугольник 3"/>
          <p:cNvSpPr/>
          <p:nvPr/>
        </p:nvSpPr>
        <p:spPr>
          <a:xfrm>
            <a:off x="1055520" y="3861000"/>
            <a:ext cx="89625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 u="sng">
                <a:solidFill>
                  <a:srgbClr val="c00000"/>
                </a:solidFill>
                <a:uFillTx/>
                <a:latin typeface="Arial"/>
                <a:ea typeface="DejaVu Sans"/>
              </a:rPr>
              <a:t>5.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 </a:t>
            </a:r>
            <a:r>
              <a:rPr b="0" lang="ru-RU" sz="1800" spc="-1" strike="noStrike" u="sng">
                <a:solidFill>
                  <a:srgbClr val="c00000"/>
                </a:solidFill>
                <a:uFillTx/>
                <a:latin typeface="Arial"/>
                <a:ea typeface="DejaVu Sans"/>
              </a:rPr>
              <a:t>сведения о заработной плате и условиях осуществления деятельности работников государственных (муниципальных) учреждений;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98" name="Прямоугольник 4"/>
          <p:cNvSpPr/>
          <p:nvPr/>
        </p:nvSpPr>
        <p:spPr>
          <a:xfrm>
            <a:off x="1055520" y="3141000"/>
            <a:ext cx="87879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c00000"/>
                </a:solidFill>
                <a:latin typeface="Arial"/>
                <a:ea typeface="DejaVu Sans"/>
              </a:rPr>
              <a:t>4. сведения о застрахованных лицах, за которых перечислены дополнительные страховые взносы на накопительную пенсию и уплачены работодателем;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99" name="Прямоугольник 33"/>
          <p:cNvSpPr/>
          <p:nvPr/>
        </p:nvSpPr>
        <p:spPr>
          <a:xfrm>
            <a:off x="1021320" y="4581000"/>
            <a:ext cx="906588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c00000"/>
                </a:solidFill>
                <a:latin typeface="Arial"/>
                <a:ea typeface="DejaVu Sans"/>
              </a:rPr>
              <a:t>6. сведения о начисленных страховых взносах на обязательное социальное страхование от несчастных случаев на производстве и профессиональных заболеваний.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0" name="Прямоугольник 50"/>
          <p:cNvSpPr/>
          <p:nvPr/>
        </p:nvSpPr>
        <p:spPr>
          <a:xfrm>
            <a:off x="1055520" y="2415240"/>
            <a:ext cx="873072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 u="sng">
                <a:solidFill>
                  <a:srgbClr val="c00000"/>
                </a:solidFill>
                <a:uFillTx/>
                <a:latin typeface="Arial"/>
                <a:ea typeface="DejaVu Sans"/>
              </a:rPr>
              <a:t>3.</a:t>
            </a:r>
            <a:r>
              <a:rPr b="0" lang="en-US" sz="1800" spc="-1" strike="noStrike" u="sng">
                <a:solidFill>
                  <a:srgbClr val="c00000"/>
                </a:solidFill>
                <a:uFillTx/>
                <a:latin typeface="Arial"/>
                <a:ea typeface="DejaVu Sans"/>
              </a:rPr>
              <a:t>  </a:t>
            </a:r>
            <a:r>
              <a:rPr b="0" lang="ru-RU" sz="1800" spc="-1" strike="noStrike" u="sng">
                <a:solidFill>
                  <a:srgbClr val="c00000"/>
                </a:solidFill>
                <a:uFillTx/>
                <a:latin typeface="Arial"/>
                <a:ea typeface="DejaVu Sans"/>
              </a:rPr>
              <a:t>сведения о датах заключения/прекращения и иные реквизиты договоров</a:t>
            </a:r>
            <a:r>
              <a:rPr b="0" lang="en-US" sz="1800" spc="-1" strike="noStrike" u="sng">
                <a:solidFill>
                  <a:srgbClr val="c00000"/>
                </a:solidFill>
                <a:uFillTx/>
                <a:latin typeface="Arial"/>
                <a:ea typeface="DejaVu Sans"/>
              </a:rPr>
              <a:t> </a:t>
            </a:r>
            <a:r>
              <a:rPr b="0" lang="ru-RU" sz="1800" spc="-1" strike="noStrike" u="sng">
                <a:solidFill>
                  <a:srgbClr val="c00000"/>
                </a:solidFill>
                <a:uFillTx/>
                <a:latin typeface="Arial"/>
                <a:ea typeface="DejaVu Sans"/>
              </a:rPr>
              <a:t>гражданско-правового характера;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1" name="Прямоугольник 2"/>
          <p:cNvSpPr/>
          <p:nvPr/>
        </p:nvSpPr>
        <p:spPr>
          <a:xfrm>
            <a:off x="625320" y="2415240"/>
            <a:ext cx="573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c00000"/>
                </a:solidFill>
                <a:latin typeface="Arial"/>
                <a:ea typeface="DejaVu Sans"/>
              </a:rPr>
              <a:t>!!!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2" name="Прямоугольник 2"/>
          <p:cNvSpPr/>
          <p:nvPr/>
        </p:nvSpPr>
        <p:spPr>
          <a:xfrm>
            <a:off x="623520" y="3851280"/>
            <a:ext cx="573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c00000"/>
                </a:solidFill>
                <a:latin typeface="Arial"/>
                <a:ea typeface="DejaVu Sans"/>
              </a:rPr>
              <a:t>!!!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3" name="Прямоугольник 18"/>
          <p:cNvSpPr/>
          <p:nvPr/>
        </p:nvSpPr>
        <p:spPr>
          <a:xfrm>
            <a:off x="757800" y="5548320"/>
            <a:ext cx="10954440" cy="10954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Прямоугольник 3"/>
          <p:cNvSpPr/>
          <p:nvPr/>
        </p:nvSpPr>
        <p:spPr>
          <a:xfrm>
            <a:off x="2639520" y="5634720"/>
            <a:ext cx="870300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0c2b5f"/>
                </a:solidFill>
                <a:latin typeface="Arial"/>
                <a:ea typeface="DejaVu Sans"/>
              </a:rPr>
              <a:t>За отчетные периоды с 1 января 2023 года у страхователя исключается обязанность по представлению в Социальный фонд России сведений о факте работы  по форме СЗВ-М.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5" name="TextBox 40"/>
          <p:cNvSpPr/>
          <p:nvPr/>
        </p:nvSpPr>
        <p:spPr>
          <a:xfrm>
            <a:off x="1303200" y="5588280"/>
            <a:ext cx="133956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6000" spc="-1" strike="noStrike">
                <a:solidFill>
                  <a:srgbClr val="0c2b5f"/>
                </a:solidFill>
                <a:latin typeface="Arial"/>
                <a:ea typeface="DejaVu Sans"/>
              </a:rPr>
              <a:t>!!!</a:t>
            </a:r>
            <a:endParaRPr b="0" lang="ru-RU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Прямоугольник 18"/>
          <p:cNvSpPr/>
          <p:nvPr/>
        </p:nvSpPr>
        <p:spPr>
          <a:xfrm>
            <a:off x="484920" y="4149000"/>
            <a:ext cx="11160720" cy="791640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Прямоугольник 17"/>
          <p:cNvSpPr/>
          <p:nvPr/>
        </p:nvSpPr>
        <p:spPr>
          <a:xfrm>
            <a:off x="479520" y="5013000"/>
            <a:ext cx="11160720" cy="675000"/>
          </a:xfrm>
          <a:prstGeom prst="rect">
            <a:avLst/>
          </a:prstGeom>
          <a:solidFill>
            <a:srgbClr val="fff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Прямоугольник 16"/>
          <p:cNvSpPr/>
          <p:nvPr/>
        </p:nvSpPr>
        <p:spPr>
          <a:xfrm>
            <a:off x="479520" y="2997000"/>
            <a:ext cx="11160720" cy="1079640"/>
          </a:xfrm>
          <a:prstGeom prst="rect">
            <a:avLst/>
          </a:prstGeom>
          <a:solidFill>
            <a:srgbClr val="ece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9" name="Прямоугольник 15"/>
          <p:cNvSpPr/>
          <p:nvPr/>
        </p:nvSpPr>
        <p:spPr>
          <a:xfrm>
            <a:off x="473760" y="1683360"/>
            <a:ext cx="11160720" cy="1223640"/>
          </a:xfrm>
          <a:prstGeom prst="rect">
            <a:avLst/>
          </a:prstGeom>
          <a:solidFill>
            <a:srgbClr val="d9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Прямоугольник 11"/>
          <p:cNvSpPr/>
          <p:nvPr/>
        </p:nvSpPr>
        <p:spPr>
          <a:xfrm>
            <a:off x="479520" y="908640"/>
            <a:ext cx="11160720" cy="675000"/>
          </a:xfrm>
          <a:prstGeom prst="rect">
            <a:avLst/>
          </a:prstGeom>
          <a:solidFill>
            <a:srgbClr val="e3fd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1" name="Прямоугольник 8"/>
          <p:cNvSpPr/>
          <p:nvPr/>
        </p:nvSpPr>
        <p:spPr>
          <a:xfrm>
            <a:off x="191520" y="7200"/>
            <a:ext cx="11737080" cy="82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c00000"/>
                </a:solidFill>
                <a:latin typeface="Arial Narrow"/>
                <a:ea typeface="DejaVu Sans"/>
              </a:rPr>
              <a:t>Сроки предоставления сведений индивидуального (персогнифицированного) учета с 1 января 2023 г. в составе единой формы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12" name="Подзаголовок 2"/>
          <p:cNvSpPr/>
          <p:nvPr/>
        </p:nvSpPr>
        <p:spPr>
          <a:xfrm>
            <a:off x="626040" y="1262520"/>
            <a:ext cx="11008440" cy="48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1199"/>
              </a:spcAft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13" name="Заголовок 1"/>
          <p:cNvSpPr/>
          <p:nvPr/>
        </p:nvSpPr>
        <p:spPr>
          <a:xfrm>
            <a:off x="562320" y="987840"/>
            <a:ext cx="11149920" cy="467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r>
              <a:rPr b="1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. Сведения о страховом стаже           ежегодно</a:t>
            </a:r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,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по окончании календарного года не позднее 25-го числа месяца,  следующего за отчетным годом.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br/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2. </a:t>
            </a:r>
            <a:r>
              <a:rPr b="1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Сведения о трудовой деятельности:</a:t>
            </a:r>
            <a:br/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1" lang="ru-RU" sz="1600" spc="-1" strike="noStrike" u="sng">
                <a:solidFill>
                  <a:srgbClr val="1956be"/>
                </a:solidFill>
                <a:uFillTx/>
                <a:latin typeface="Arial"/>
                <a:ea typeface="DejaVu Sans"/>
              </a:rPr>
              <a:t> </a:t>
            </a:r>
            <a:r>
              <a:rPr b="1" lang="ru-RU" sz="1600" spc="-1" strike="noStrike" u="sng">
                <a:solidFill>
                  <a:srgbClr val="13408e"/>
                </a:solidFill>
                <a:uFillTx/>
                <a:latin typeface="Arial"/>
                <a:ea typeface="DejaVu Sans"/>
              </a:rPr>
              <a:t>*  при переводе сотрудника</a:t>
            </a:r>
            <a:r>
              <a:rPr b="1" lang="ru-RU" sz="1600" spc="-1" strike="noStrike">
                <a:solidFill>
                  <a:srgbClr val="13408e"/>
                </a:solidFill>
                <a:latin typeface="Arial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на другую постоянную работу            не позднее 25-го числа месяца, следующего за месяцем, в котором изданы приказ (распоряжение) о переводе на другую постоянную работу. </a:t>
            </a:r>
            <a:br/>
            <a:r>
              <a:rPr b="0" lang="ru-RU" sz="1600" spc="-1" strike="noStrike">
                <a:solidFill>
                  <a:srgbClr val="13408e"/>
                </a:solidFill>
                <a:latin typeface="Arial"/>
                <a:ea typeface="DejaVu Sans"/>
              </a:rPr>
              <a:t>   </a:t>
            </a:r>
            <a:r>
              <a:rPr b="1" lang="ru-RU" sz="1600" spc="-1" strike="noStrike" u="sng">
                <a:solidFill>
                  <a:srgbClr val="13408e"/>
                </a:solidFill>
                <a:uFillTx/>
                <a:latin typeface="Arial"/>
                <a:ea typeface="DejaVu Sans"/>
              </a:rPr>
              <a:t>*  при приеме на работу и увольнении сотрудника</a:t>
            </a:r>
            <a:r>
              <a:rPr b="0" lang="ru-RU" sz="1600" spc="-1" strike="noStrike">
                <a:solidFill>
                  <a:srgbClr val="13408e"/>
                </a:solidFill>
                <a:latin typeface="Arial"/>
                <a:ea typeface="DejaVu Sans"/>
              </a:rPr>
              <a:t>     </a:t>
            </a:r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          не позднее рабочего дня, следующего за днем издания приказа (распоряжения), которые подтверждают оформление или прекращение трудовых отношений.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br/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3. </a:t>
            </a:r>
            <a:r>
              <a:rPr b="1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Сведения о заключении или прекращении договора гражданско-правового характера о выполнении работ или оказании услуг </a:t>
            </a:r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              не позднее рабочего дня, следующего за днем заключения с застрахованным лицом соответствующего договора, а в случае прекращения договора не позднее рабочего дня, следующего за днем его прекращения.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br/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4. </a:t>
            </a:r>
            <a:r>
              <a:rPr b="1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Сведения о перечисленных дополнительных страховых взносах на накопительную пенсию   </a:t>
            </a:r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                 по окончании I квартала, полугодия, 9 месяцев и календарного года   не позднее 25-го числа месяца, следующего за отчетным периодом.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br/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5. </a:t>
            </a:r>
            <a:r>
              <a:rPr b="1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Сведения о размере выплат, входящих в состав заработной платы </a:t>
            </a:r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1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в том числе в натуральной форме)</a:t>
            </a:r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работников бюджетной сферы </a:t>
            </a:r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            не позднее  25-го числа каждого месяца, следующего за истекшим.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14" name="Прямоугольник 1"/>
          <p:cNvSpPr/>
          <p:nvPr/>
        </p:nvSpPr>
        <p:spPr>
          <a:xfrm>
            <a:off x="1409760" y="5817960"/>
            <a:ext cx="1066248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latin typeface="Arial"/>
                <a:ea typeface="DejaVu Sans"/>
              </a:rPr>
              <a:t>С учетом различной периодичности представления, сведения индивидуального (персонифицированного) учета, входящие в состав единой формы сведений, могут заполняться и представляться каждый отдельно в зависимости от сроков представления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15" name="Стрелка вправо 19"/>
          <p:cNvSpPr/>
          <p:nvPr/>
        </p:nvSpPr>
        <p:spPr>
          <a:xfrm>
            <a:off x="4042800" y="1152360"/>
            <a:ext cx="180720" cy="43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956be"/>
          </a:solidFill>
          <a:ln>
            <a:solidFill>
              <a:srgbClr val="123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6" name="Стрелка вправо 20"/>
          <p:cNvSpPr/>
          <p:nvPr/>
        </p:nvSpPr>
        <p:spPr>
          <a:xfrm>
            <a:off x="6744240" y="2016360"/>
            <a:ext cx="180720" cy="43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956be"/>
          </a:solidFill>
          <a:ln>
            <a:solidFill>
              <a:srgbClr val="123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Стрелка вправо 21"/>
          <p:cNvSpPr/>
          <p:nvPr/>
        </p:nvSpPr>
        <p:spPr>
          <a:xfrm>
            <a:off x="6347160" y="2520360"/>
            <a:ext cx="180720" cy="43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956be"/>
          </a:solidFill>
          <a:ln>
            <a:solidFill>
              <a:srgbClr val="123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Стрелка вправо 22"/>
          <p:cNvSpPr/>
          <p:nvPr/>
        </p:nvSpPr>
        <p:spPr>
          <a:xfrm>
            <a:off x="3610800" y="3384720"/>
            <a:ext cx="180720" cy="43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956be"/>
          </a:solidFill>
          <a:ln>
            <a:solidFill>
              <a:srgbClr val="123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Стрелка вправо 23"/>
          <p:cNvSpPr/>
          <p:nvPr/>
        </p:nvSpPr>
        <p:spPr>
          <a:xfrm>
            <a:off x="10667520" y="4293000"/>
            <a:ext cx="180720" cy="43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956be"/>
          </a:solidFill>
          <a:ln>
            <a:solidFill>
              <a:srgbClr val="123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Стрелка вправо 24"/>
          <p:cNvSpPr/>
          <p:nvPr/>
        </p:nvSpPr>
        <p:spPr>
          <a:xfrm>
            <a:off x="4151880" y="5400720"/>
            <a:ext cx="180720" cy="43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956be"/>
          </a:solidFill>
          <a:ln>
            <a:solidFill>
              <a:srgbClr val="123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21" name="Picture 2" descr="C:\Users\081BelovaAYU\Desktop\HTB1PRWlb7xz61VjSZFtq6yDSVXa8.jpg"/>
          <p:cNvPicPr/>
          <p:nvPr/>
        </p:nvPicPr>
        <p:blipFill>
          <a:blip r:embed="rId1"/>
          <a:stretch/>
        </p:blipFill>
        <p:spPr>
          <a:xfrm>
            <a:off x="181440" y="5733360"/>
            <a:ext cx="1305720" cy="968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d3d6f"/>
      </a:dk2>
      <a:lt2>
        <a:srgbClr val="d8d2e6"/>
      </a:lt2>
      <a:accent1>
        <a:srgbClr val="1956be"/>
      </a:accent1>
      <a:accent2>
        <a:srgbClr val="7caef3"/>
      </a:accent2>
      <a:accent3>
        <a:srgbClr val="987aae"/>
      </a:accent3>
      <a:accent4>
        <a:srgbClr val="cec0d9"/>
      </a:accent4>
      <a:accent5>
        <a:srgbClr val="614d8d"/>
      </a:accent5>
      <a:accent6>
        <a:srgbClr val="b2a6ce"/>
      </a:accent6>
      <a:hlink>
        <a:srgbClr val="4d3d6f"/>
      </a:hlink>
      <a:folHlink>
        <a:srgbClr val="7caef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d3d6f"/>
      </a:dk2>
      <a:lt2>
        <a:srgbClr val="d8d2e6"/>
      </a:lt2>
      <a:accent1>
        <a:srgbClr val="1956be"/>
      </a:accent1>
      <a:accent2>
        <a:srgbClr val="7caef3"/>
      </a:accent2>
      <a:accent3>
        <a:srgbClr val="987aae"/>
      </a:accent3>
      <a:accent4>
        <a:srgbClr val="cec0d9"/>
      </a:accent4>
      <a:accent5>
        <a:srgbClr val="614d8d"/>
      </a:accent5>
      <a:accent6>
        <a:srgbClr val="b2a6ce"/>
      </a:accent6>
      <a:hlink>
        <a:srgbClr val="4d3d6f"/>
      </a:hlink>
      <a:folHlink>
        <a:srgbClr val="7caef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3458</TotalTime>
  <Application>LibreOffice/7.1.1.2$Windows_X86_64 LibreOffice_project/fe0b08f4af1bacafe4c7ecc87ce55bb426164676</Application>
  <AppVersion>15.0000</AppVersion>
  <Words>416</Words>
  <Paragraphs>69</Paragraphs>
  <Company>ПФР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2021-02-19T06:17:16Z</dcterms:created>
  <dc:creator>Царева Анна Константиновна</dc:creator>
  <dc:description/>
  <dc:language>ru-RU</dc:language>
  <cp:lastModifiedBy/>
  <cp:lastPrinted>2022-08-10T17:25:48Z</cp:lastPrinted>
  <dcterms:modified xsi:type="dcterms:W3CDTF">2023-05-29T11:28:52Z</dcterms:modified>
  <cp:revision>794</cp:revision>
  <dc:subject/>
  <dc:title>НАИМЕНОВАНИЕ ДЕПАРТАМЕНТА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Произвольный</vt:lpwstr>
  </property>
  <property fmtid="{D5CDD505-2E9C-101B-9397-08002B2CF9AE}" pid="4" name="Slides">
    <vt:i4>7</vt:i4>
  </property>
</Properties>
</file>