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317" r:id="rId2"/>
    <p:sldId id="341" r:id="rId3"/>
    <p:sldId id="347" r:id="rId4"/>
    <p:sldId id="346" r:id="rId5"/>
    <p:sldId id="351" r:id="rId6"/>
    <p:sldId id="331" r:id="rId7"/>
    <p:sldId id="340" r:id="rId8"/>
    <p:sldId id="344" r:id="rId9"/>
    <p:sldId id="330" r:id="rId10"/>
    <p:sldId id="350" r:id="rId11"/>
    <p:sldId id="322" r:id="rId12"/>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86CC9BCA-3976-40DD-A016-02789B103CF7}">
          <p14:sldIdLst>
            <p14:sldId id="317"/>
            <p14:sldId id="341"/>
            <p14:sldId id="347"/>
            <p14:sldId id="346"/>
            <p14:sldId id="351"/>
            <p14:sldId id="331"/>
            <p14:sldId id="340"/>
            <p14:sldId id="344"/>
            <p14:sldId id="330"/>
            <p14:sldId id="350"/>
            <p14:sldId id="322"/>
          </p14:sldIdLst>
        </p14:section>
        <p14:section name="Раздел без заголовка" id="{9E076AFB-4027-4682-858E-BCBDABFCB05D}">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00" autoAdjust="0"/>
  </p:normalViewPr>
  <p:slideViewPr>
    <p:cSldViewPr>
      <p:cViewPr>
        <p:scale>
          <a:sx n="70" d="100"/>
          <a:sy n="70" d="100"/>
        </p:scale>
        <p:origin x="-2814" y="-9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5"/>
            <a:ext cx="2944958" cy="496809"/>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1098" y="5"/>
            <a:ext cx="2944958" cy="496809"/>
          </a:xfrm>
          <a:prstGeom prst="rect">
            <a:avLst/>
          </a:prstGeom>
        </p:spPr>
        <p:txBody>
          <a:bodyPr vert="horz" lIns="91440" tIns="45720" rIns="91440" bIns="45720" rtlCol="0"/>
          <a:lstStyle>
            <a:lvl1pPr algn="r">
              <a:defRPr sz="1200"/>
            </a:lvl1pPr>
          </a:lstStyle>
          <a:p>
            <a:fld id="{17ED450D-F53E-455A-BD1B-03021BECFB28}" type="datetimeFigureOut">
              <a:rPr lang="ru-RU" smtClean="0"/>
              <a:pPr/>
              <a:t>13.08.2020</a:t>
            </a:fld>
            <a:endParaRPr lang="ru-RU"/>
          </a:p>
        </p:txBody>
      </p:sp>
      <p:sp>
        <p:nvSpPr>
          <p:cNvPr id="4" name="Образ слайда 3"/>
          <p:cNvSpPr>
            <a:spLocks noGrp="1" noRot="1" noChangeAspect="1"/>
          </p:cNvSpPr>
          <p:nvPr>
            <p:ph type="sldImg" idx="2"/>
          </p:nvPr>
        </p:nvSpPr>
        <p:spPr>
          <a:xfrm>
            <a:off x="914400" y="741363"/>
            <a:ext cx="4968875" cy="3725862"/>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606" y="4715715"/>
            <a:ext cx="5438464" cy="446651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246"/>
            <a:ext cx="2944958" cy="496809"/>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1098" y="9428246"/>
            <a:ext cx="2944958" cy="496809"/>
          </a:xfrm>
          <a:prstGeom prst="rect">
            <a:avLst/>
          </a:prstGeom>
        </p:spPr>
        <p:txBody>
          <a:bodyPr vert="horz" lIns="91440" tIns="45720" rIns="91440" bIns="45720" rtlCol="0" anchor="b"/>
          <a:lstStyle>
            <a:lvl1pPr algn="r">
              <a:defRPr sz="1200"/>
            </a:lvl1pPr>
          </a:lstStyle>
          <a:p>
            <a:fld id="{2A5B647A-5958-4364-B8A5-A22A9177C634}" type="slidenum">
              <a:rPr lang="ru-RU" smtClean="0"/>
              <a:pPr/>
              <a:t>‹#›</a:t>
            </a:fld>
            <a:endParaRPr lang="ru-RU"/>
          </a:p>
        </p:txBody>
      </p:sp>
    </p:spTree>
    <p:extLst>
      <p:ext uri="{BB962C8B-B14F-4D97-AF65-F5344CB8AC3E}">
        <p14:creationId xmlns:p14="http://schemas.microsoft.com/office/powerpoint/2010/main" val="85108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2873557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3714792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2566427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3685966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3292331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1355125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203325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3326850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790177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261907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7C7A95-7F46-49DF-9D98-1208D6505E95}"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69A846-B56C-4D7F-B9E3-8EBC6A756E07}" type="slidenum">
              <a:rPr lang="ru-RU" smtClean="0"/>
              <a:pPr/>
              <a:t>‹#›</a:t>
            </a:fld>
            <a:endParaRPr lang="ru-RU"/>
          </a:p>
        </p:txBody>
      </p:sp>
    </p:spTree>
    <p:extLst>
      <p:ext uri="{BB962C8B-B14F-4D97-AF65-F5344CB8AC3E}">
        <p14:creationId xmlns:p14="http://schemas.microsoft.com/office/powerpoint/2010/main" val="3236398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7C7A95-7F46-49DF-9D98-1208D6505E95}" type="datetimeFigureOut">
              <a:rPr lang="ru-RU" smtClean="0"/>
              <a:pPr/>
              <a:t>13.08.2020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69A846-B56C-4D7F-B9E3-8EBC6A756E07}" type="slidenum">
              <a:rPr lang="ru-RU" smtClean="0"/>
              <a:pPr/>
              <a:t>‹#›</a:t>
            </a:fld>
            <a:endParaRPr lang="ru-RU"/>
          </a:p>
        </p:txBody>
      </p:sp>
    </p:spTree>
    <p:extLst>
      <p:ext uri="{BB962C8B-B14F-4D97-AF65-F5344CB8AC3E}">
        <p14:creationId xmlns:p14="http://schemas.microsoft.com/office/powerpoint/2010/main" val="2986146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a:extLst>
              <a:ext uri="{FF2B5EF4-FFF2-40B4-BE49-F238E27FC236}">
                <a16:creationId xmlns:a16="http://schemas.microsoft.com/office/drawing/2014/main" xmlns="" id="{F41AD967-44CD-FD40-BBE7-6129B803648D}"/>
              </a:ext>
            </a:extLst>
          </p:cNvPr>
          <p:cNvPicPr>
            <a:picLocks noGrp="1" noChangeAspect="1"/>
          </p:cNvPicPr>
          <p:nvPr>
            <p:ph idx="1"/>
          </p:nvPr>
        </p:nvPicPr>
        <p:blipFill>
          <a:blip r:embed="rId2" cstate="print"/>
          <a:stretch>
            <a:fillRect/>
          </a:stretch>
        </p:blipFill>
        <p:spPr>
          <a:xfrm>
            <a:off x="0" y="0"/>
            <a:ext cx="9144000" cy="6835688"/>
          </a:xfrm>
          <a:prstGeom prst="rect">
            <a:avLst/>
          </a:prstGeom>
        </p:spPr>
      </p:pic>
      <p:pic>
        <p:nvPicPr>
          <p:cNvPr id="5" name="Picture 27" descr="Picture 28">
            <a:extLst>
              <a:ext uri="{FF2B5EF4-FFF2-40B4-BE49-F238E27FC236}">
                <a16:creationId xmlns:a16="http://schemas.microsoft.com/office/drawing/2014/main" xmlns="" id="{912D297D-42F0-9F43-829E-83F15081B16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260648"/>
            <a:ext cx="917546" cy="936104"/>
          </a:xfrm>
          <a:prstGeom prst="rect">
            <a:avLst/>
          </a:prstGeom>
          <a:solidFill>
            <a:schemeClr val="accent1">
              <a:lumMod val="75000"/>
            </a:schemeClr>
          </a:solidFill>
          <a:ln>
            <a:noFill/>
          </a:ln>
          <a:effectLst>
            <a:outerShdw blurRad="50800" dist="38100" dir="10800000" algn="r" rotWithShape="0">
              <a:prstClr val="black">
                <a:alpha val="40000"/>
              </a:prstClr>
            </a:outerShdw>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pic>
      <p:grpSp>
        <p:nvGrpSpPr>
          <p:cNvPr id="7" name="Группа 6">
            <a:extLst>
              <a:ext uri="{FF2B5EF4-FFF2-40B4-BE49-F238E27FC236}">
                <a16:creationId xmlns:a16="http://schemas.microsoft.com/office/drawing/2014/main" xmlns="" id="{0105C7BE-AE5D-1D45-B22E-34ED382F5EFC}"/>
              </a:ext>
            </a:extLst>
          </p:cNvPr>
          <p:cNvGrpSpPr/>
          <p:nvPr/>
        </p:nvGrpSpPr>
        <p:grpSpPr>
          <a:xfrm>
            <a:off x="1849574" y="2348880"/>
            <a:ext cx="6264097" cy="1645953"/>
            <a:chOff x="1619658" y="2897391"/>
            <a:chExt cx="4534164" cy="777240"/>
          </a:xfrm>
        </p:grpSpPr>
        <p:sp>
          <p:nvSpPr>
            <p:cNvPr id="8" name="Line 162"/>
            <p:cNvSpPr>
              <a:spLocks noChangeShapeType="1"/>
            </p:cNvSpPr>
            <p:nvPr/>
          </p:nvSpPr>
          <p:spPr bwMode="auto">
            <a:xfrm>
              <a:off x="1619658" y="3674631"/>
              <a:ext cx="4534164" cy="0"/>
            </a:xfrm>
            <a:prstGeom prst="line">
              <a:avLst/>
            </a:prstGeom>
            <a:noFill/>
            <a:ln w="38100" cap="flat" cmpd="sng">
              <a:solidFill>
                <a:schemeClr val="accent1">
                  <a:lumMod val="50000"/>
                </a:schemeClr>
              </a:solidFill>
              <a:prstDash val="solid"/>
              <a:round/>
              <a:headEnd type="none" w="med" len="med"/>
              <a:tailEnd type="none" w="med" len="med"/>
            </a:ln>
            <a:effectLst/>
          </p:spPr>
          <p:txBody>
            <a:bodyPr lIns="34289" tIns="34289" rIns="34289" bIns="34289"/>
            <a:lstStyle/>
            <a:p>
              <a:endParaRPr lang="ru-RU" dirty="0"/>
            </a:p>
          </p:txBody>
        </p:sp>
        <p:sp>
          <p:nvSpPr>
            <p:cNvPr id="9" name="Line 162">
              <a:extLst>
                <a:ext uri="{FF2B5EF4-FFF2-40B4-BE49-F238E27FC236}">
                  <a16:creationId xmlns:a16="http://schemas.microsoft.com/office/drawing/2014/main" xmlns="" id="{3EC15568-6989-724F-9038-07D2BB9742BB}"/>
                </a:ext>
              </a:extLst>
            </p:cNvPr>
            <p:cNvSpPr>
              <a:spLocks noChangeShapeType="1"/>
            </p:cNvSpPr>
            <p:nvPr/>
          </p:nvSpPr>
          <p:spPr bwMode="auto">
            <a:xfrm>
              <a:off x="1619658" y="2897391"/>
              <a:ext cx="4534164" cy="0"/>
            </a:xfrm>
            <a:prstGeom prst="line">
              <a:avLst/>
            </a:prstGeom>
            <a:noFill/>
            <a:ln w="38100" cap="flat" cmpd="sng">
              <a:solidFill>
                <a:schemeClr val="accent1">
                  <a:lumMod val="50000"/>
                </a:schemeClr>
              </a:solidFill>
              <a:prstDash val="solid"/>
              <a:round/>
              <a:headEnd type="none" w="med" len="med"/>
              <a:tailEnd type="none" w="med" len="med"/>
            </a:ln>
            <a:effectLst/>
          </p:spPr>
          <p:txBody>
            <a:bodyPr lIns="34289" tIns="34289" rIns="34289" bIns="34289"/>
            <a:lstStyle/>
            <a:p>
              <a:endParaRPr lang="ru-RU" dirty="0"/>
            </a:p>
          </p:txBody>
        </p:sp>
      </p:grpSp>
      <p:sp>
        <p:nvSpPr>
          <p:cNvPr id="10" name="Прямоугольник 9"/>
          <p:cNvSpPr/>
          <p:nvPr/>
        </p:nvSpPr>
        <p:spPr>
          <a:xfrm>
            <a:off x="1979712" y="2852936"/>
            <a:ext cx="6336704" cy="646331"/>
          </a:xfrm>
          <a:prstGeom prst="rect">
            <a:avLst/>
          </a:prstGeom>
        </p:spPr>
        <p:txBody>
          <a:bodyPr wrap="square">
            <a:spAutoFit/>
          </a:bodyPr>
          <a:lstStyle/>
          <a:p>
            <a:pPr algn="ctr">
              <a:defRPr/>
            </a:pPr>
            <a:r>
              <a:rPr lang="ru-RU" altLang="ru-RU" sz="3600" b="1" dirty="0" smtClean="0">
                <a:solidFill>
                  <a:schemeClr val="accent1">
                    <a:lumMod val="50000"/>
                  </a:schemeClr>
                </a:solidFill>
                <a:latin typeface="Franklin Gothic Medium" panose="020B0603020102020204" pitchFamily="34" charset="0"/>
                <a:cs typeface="Times New Roman" panose="02020603050405020304" pitchFamily="18" charset="0"/>
              </a:rPr>
              <a:t>Электронная трудовая книжка</a:t>
            </a:r>
          </a:p>
        </p:txBody>
      </p:sp>
      <p:sp>
        <p:nvSpPr>
          <p:cNvPr id="12" name="Прямоугольник 11"/>
          <p:cNvSpPr/>
          <p:nvPr/>
        </p:nvSpPr>
        <p:spPr>
          <a:xfrm>
            <a:off x="683568" y="5733256"/>
            <a:ext cx="5400600" cy="338554"/>
          </a:xfrm>
          <a:prstGeom prst="rect">
            <a:avLst/>
          </a:prstGeom>
        </p:spPr>
        <p:txBody>
          <a:bodyPr wrap="square">
            <a:spAutoFit/>
          </a:bodyPr>
          <a:lstStyle/>
          <a:p>
            <a:r>
              <a:rPr lang="ru-RU" sz="1600" b="1" i="1" dirty="0" smtClean="0">
                <a:solidFill>
                  <a:schemeClr val="accent1">
                    <a:lumMod val="50000"/>
                  </a:schemeClr>
                </a:solidFill>
                <a:latin typeface="Franklin Gothic Book" panose="020B0503020102020204" pitchFamily="34" charset="0"/>
              </a:rPr>
              <a:t>Отделение Пенсионного фонда РФ по Тульской области</a:t>
            </a:r>
            <a:endParaRPr lang="ru-RU" sz="1600" b="1" i="1" dirty="0">
              <a:solidFill>
                <a:schemeClr val="accent1">
                  <a:lumMod val="50000"/>
                </a:schemeClr>
              </a:solidFill>
              <a:latin typeface="Franklin Gothic Book" panose="020B05030201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7" name="Прямоугольник 6"/>
          <p:cNvSpPr/>
          <p:nvPr/>
        </p:nvSpPr>
        <p:spPr>
          <a:xfrm>
            <a:off x="1475656" y="188640"/>
            <a:ext cx="6192688" cy="523220"/>
          </a:xfrm>
          <a:prstGeom prst="rect">
            <a:avLst/>
          </a:prstGeom>
        </p:spPr>
        <p:txBody>
          <a:bodyPr wrap="square">
            <a:spAutoFit/>
          </a:bodyPr>
          <a:lstStyle/>
          <a:p>
            <a:pPr algn="ctr"/>
            <a:r>
              <a:rPr lang="ru-RU" sz="2800" b="1" dirty="0" smtClean="0">
                <a:solidFill>
                  <a:schemeClr val="bg1"/>
                </a:solidFill>
                <a:latin typeface="Franklin Gothic Book" pitchFamily="34" charset="0"/>
              </a:rPr>
              <a:t>Ответственность страхователей</a:t>
            </a:r>
            <a:endParaRPr lang="ru-RU" sz="2800" b="1" dirty="0">
              <a:solidFill>
                <a:schemeClr val="bg1"/>
              </a:solidFill>
              <a:latin typeface="Franklin Gothic Book" pitchFamily="34" charset="0"/>
            </a:endParaRPr>
          </a:p>
        </p:txBody>
      </p:sp>
      <p:sp>
        <p:nvSpPr>
          <p:cNvPr id="9" name="TextBox 8"/>
          <p:cNvSpPr txBox="1"/>
          <p:nvPr/>
        </p:nvSpPr>
        <p:spPr>
          <a:xfrm>
            <a:off x="467544" y="1124745"/>
            <a:ext cx="8064896" cy="2723823"/>
          </a:xfrm>
          <a:prstGeom prst="rect">
            <a:avLst/>
          </a:prstGeom>
          <a:noFill/>
        </p:spPr>
        <p:txBody>
          <a:bodyPr wrap="square" rtlCol="0">
            <a:spAutoFit/>
          </a:bodyPr>
          <a:lstStyle/>
          <a:p>
            <a:pPr algn="just"/>
            <a:r>
              <a:rPr lang="ru-RU" sz="1900" b="1" dirty="0" smtClean="0">
                <a:solidFill>
                  <a:schemeClr val="accent1">
                    <a:lumMod val="50000"/>
                  </a:schemeClr>
                </a:solidFill>
                <a:latin typeface="Franklin Gothic Book" pitchFamily="34" charset="0"/>
              </a:rPr>
              <a:t>За непредставление страхователем в установленный срок либо представление им неполных и (или) недостоверных сведений </a:t>
            </a:r>
            <a:r>
              <a:rPr lang="ru-RU" sz="1900" b="1" dirty="0" smtClean="0">
                <a:solidFill>
                  <a:srgbClr val="FF0000"/>
                </a:solidFill>
                <a:latin typeface="Franklin Gothic Book" pitchFamily="34" charset="0"/>
              </a:rPr>
              <a:t>по форме СЗВ-М и СЗВ-СТАЖ </a:t>
            </a:r>
            <a:r>
              <a:rPr lang="ru-RU" sz="1900" dirty="0" smtClean="0">
                <a:solidFill>
                  <a:schemeClr val="accent1">
                    <a:lumMod val="50000"/>
                  </a:schemeClr>
                </a:solidFill>
                <a:latin typeface="Franklin Gothic Book" pitchFamily="34" charset="0"/>
              </a:rPr>
              <a:t>- </a:t>
            </a:r>
            <a:r>
              <a:rPr lang="ru-RU" sz="1900" b="1" dirty="0" smtClean="0">
                <a:solidFill>
                  <a:schemeClr val="accent1">
                    <a:lumMod val="50000"/>
                  </a:schemeClr>
                </a:solidFill>
                <a:latin typeface="Franklin Gothic Book" pitchFamily="34" charset="0"/>
              </a:rPr>
              <a:t>такому страхователю в соответствии с Федеральным законом от 1 апреля 1996  № 27-ФЗ «Об индивидуальном (персонифицированном) учете в системе обязательного пенсионного страхования»  применяются финансовые санкции </a:t>
            </a:r>
            <a:r>
              <a:rPr lang="ru-RU" sz="1900" b="1" dirty="0" smtClean="0">
                <a:solidFill>
                  <a:srgbClr val="FF0000"/>
                </a:solidFill>
                <a:latin typeface="Franklin Gothic Book" pitchFamily="34" charset="0"/>
              </a:rPr>
              <a:t>в размере 500 рублей в отношении каждого застрахованного лица, </a:t>
            </a:r>
            <a:r>
              <a:rPr lang="ru-RU" sz="1900" b="1" dirty="0" smtClean="0">
                <a:solidFill>
                  <a:schemeClr val="accent1">
                    <a:lumMod val="50000"/>
                  </a:schemeClr>
                </a:solidFill>
                <a:latin typeface="Franklin Gothic Book" pitchFamily="34" charset="0"/>
              </a:rPr>
              <a:t>а также наложение административного штрафа на должностных лиц </a:t>
            </a:r>
            <a:r>
              <a:rPr lang="ru-RU" sz="1900" b="1" dirty="0" smtClean="0">
                <a:solidFill>
                  <a:srgbClr val="FF0000"/>
                </a:solidFill>
                <a:latin typeface="Franklin Gothic Book" pitchFamily="34" charset="0"/>
              </a:rPr>
              <a:t>в размере от трехсот до пятисот рублей</a:t>
            </a:r>
            <a:endParaRPr lang="ru-RU" sz="1900" b="1" dirty="0">
              <a:solidFill>
                <a:schemeClr val="accent1">
                  <a:lumMod val="50000"/>
                </a:schemeClr>
              </a:solidFill>
            </a:endParaRPr>
          </a:p>
        </p:txBody>
      </p:sp>
      <p:sp>
        <p:nvSpPr>
          <p:cNvPr id="10" name="TextBox 9"/>
          <p:cNvSpPr txBox="1"/>
          <p:nvPr/>
        </p:nvSpPr>
        <p:spPr>
          <a:xfrm>
            <a:off x="467544" y="3789040"/>
            <a:ext cx="7992888" cy="2139047"/>
          </a:xfrm>
          <a:prstGeom prst="rect">
            <a:avLst/>
          </a:prstGeom>
          <a:noFill/>
        </p:spPr>
        <p:txBody>
          <a:bodyPr wrap="square" rtlCol="0">
            <a:spAutoFit/>
          </a:bodyPr>
          <a:lstStyle/>
          <a:p>
            <a:pPr algn="just"/>
            <a:r>
              <a:rPr lang="ru-RU" sz="1900" b="1" dirty="0" smtClean="0">
                <a:solidFill>
                  <a:schemeClr val="accent1">
                    <a:lumMod val="50000"/>
                  </a:schemeClr>
                </a:solidFill>
                <a:latin typeface="Franklin Gothic Book" pitchFamily="34" charset="0"/>
              </a:rPr>
              <a:t>Начиная с </a:t>
            </a:r>
            <a:r>
              <a:rPr lang="ru-RU" sz="1900" b="1" dirty="0" smtClean="0">
                <a:solidFill>
                  <a:srgbClr val="FF0000"/>
                </a:solidFill>
                <a:latin typeface="Franklin Gothic Book" pitchFamily="34" charset="0"/>
              </a:rPr>
              <a:t>01.01.2021</a:t>
            </a:r>
            <a:r>
              <a:rPr lang="ru-RU" sz="1900" b="1" dirty="0" smtClean="0">
                <a:solidFill>
                  <a:schemeClr val="accent1">
                    <a:lumMod val="50000"/>
                  </a:schemeClr>
                </a:solidFill>
                <a:latin typeface="Franklin Gothic Book" pitchFamily="34" charset="0"/>
              </a:rPr>
              <a:t> непредставление в установленный Федеральным законом от 1 апреля 1996 года N 27-ФЗ "Об индивидуальном (персонифицированном) учете в системе обязательного пенсионного страхования" срок либо представление неполных и (или) недостоверных сведений </a:t>
            </a:r>
            <a:r>
              <a:rPr lang="ru-RU" sz="1900" b="1" dirty="0" smtClean="0">
                <a:solidFill>
                  <a:srgbClr val="FF0000"/>
                </a:solidFill>
                <a:latin typeface="Franklin Gothic Book" pitchFamily="34" charset="0"/>
              </a:rPr>
              <a:t>по форме СЗВ-ТД</a:t>
            </a:r>
            <a:r>
              <a:rPr lang="ru-RU" sz="1900" b="1" dirty="0" smtClean="0">
                <a:solidFill>
                  <a:schemeClr val="accent1">
                    <a:lumMod val="50000"/>
                  </a:schemeClr>
                </a:solidFill>
                <a:latin typeface="Franklin Gothic Book" pitchFamily="34" charset="0"/>
              </a:rPr>
              <a:t> влечет предупреждение или наложение административного штрафа на должностных лиц </a:t>
            </a:r>
            <a:r>
              <a:rPr lang="ru-RU" sz="1900" b="1" dirty="0" smtClean="0">
                <a:solidFill>
                  <a:srgbClr val="FF0000"/>
                </a:solidFill>
                <a:latin typeface="Franklin Gothic Book" pitchFamily="34" charset="0"/>
              </a:rPr>
              <a:t>в размере от трехсот до пятисот рублей</a:t>
            </a:r>
            <a:endParaRPr lang="ru-RU" sz="1900" b="1" dirty="0">
              <a:solidFill>
                <a:srgbClr val="FF0000"/>
              </a:solidFill>
              <a:latin typeface="Franklin Gothic Boo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3">
            <a:extLst>
              <a:ext uri="{FF2B5EF4-FFF2-40B4-BE49-F238E27FC236}">
                <a16:creationId xmlns:a16="http://schemas.microsoft.com/office/drawing/2014/main" xmlns="" id="{F41AD967-44CD-FD40-BBE7-6129B803648D}"/>
              </a:ext>
            </a:extLst>
          </p:cNvPr>
          <p:cNvPicPr>
            <a:picLocks noGrp="1" noChangeAspect="1"/>
          </p:cNvPicPr>
          <p:nvPr>
            <p:ph idx="1"/>
          </p:nvPr>
        </p:nvPicPr>
        <p:blipFill>
          <a:blip r:embed="rId2" cstate="print"/>
          <a:stretch>
            <a:fillRect/>
          </a:stretch>
        </p:blipFill>
        <p:spPr>
          <a:xfrm>
            <a:off x="0" y="0"/>
            <a:ext cx="9144000" cy="6858000"/>
          </a:xfrm>
          <a:prstGeom prst="rect">
            <a:avLst/>
          </a:prstGeom>
        </p:spPr>
      </p:pic>
      <p:sp>
        <p:nvSpPr>
          <p:cNvPr id="6" name="Прямоугольник 5"/>
          <p:cNvSpPr/>
          <p:nvPr/>
        </p:nvSpPr>
        <p:spPr>
          <a:xfrm>
            <a:off x="1691680" y="1556792"/>
            <a:ext cx="5973016" cy="707886"/>
          </a:xfrm>
          <a:prstGeom prst="rect">
            <a:avLst/>
          </a:prstGeom>
        </p:spPr>
        <p:txBody>
          <a:bodyPr wrap="square">
            <a:spAutoFit/>
          </a:bodyPr>
          <a:lstStyle/>
          <a:p>
            <a:r>
              <a:rPr lang="ru-RU" sz="4000" b="1" dirty="0" smtClean="0">
                <a:solidFill>
                  <a:schemeClr val="accent1">
                    <a:lumMod val="50000"/>
                  </a:schemeClr>
                </a:solidFill>
              </a:rPr>
              <a:t>Спасибо за внимание!</a:t>
            </a:r>
            <a:endParaRPr lang="ru-RU" sz="4000" b="1" dirty="0">
              <a:solidFill>
                <a:schemeClr val="accent1">
                  <a:lumMod val="50000"/>
                </a:schemeClr>
              </a:solidFill>
            </a:endParaRPr>
          </a:p>
        </p:txBody>
      </p:sp>
      <p:pic>
        <p:nvPicPr>
          <p:cNvPr id="4" name="Picture 2" descr="https://static8.depositphotos.com/1006463/1021/i/950/depositphotos_10219422-stock-photo-3d-man-business-man-take.jpg"/>
          <p:cNvPicPr>
            <a:picLocks noChangeAspect="1" noChangeArrowheads="1"/>
          </p:cNvPicPr>
          <p:nvPr/>
        </p:nvPicPr>
        <p:blipFill>
          <a:blip r:embed="rId3" cstate="print"/>
          <a:srcRect/>
          <a:stretch>
            <a:fillRect/>
          </a:stretch>
        </p:blipFill>
        <p:spPr bwMode="auto">
          <a:xfrm>
            <a:off x="2699792" y="2564904"/>
            <a:ext cx="3456384" cy="345795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683568" y="1443841"/>
            <a:ext cx="7704856" cy="3785652"/>
          </a:xfrm>
          <a:prstGeom prst="rect">
            <a:avLst/>
          </a:prstGeom>
        </p:spPr>
        <p:txBody>
          <a:bodyPr wrap="square">
            <a:spAutoFit/>
          </a:bodyPr>
          <a:lstStyle/>
          <a:p>
            <a:pPr marL="342900" indent="-342900" algn="just">
              <a:buFont typeface="Wingdings" panose="05000000000000000000" pitchFamily="2" charset="2"/>
              <a:buChar char="ü"/>
            </a:pPr>
            <a:r>
              <a:rPr lang="ru-RU" sz="2400" b="1" dirty="0" smtClean="0">
                <a:solidFill>
                  <a:schemeClr val="tx2">
                    <a:lumMod val="75000"/>
                  </a:schemeClr>
                </a:solidFill>
                <a:latin typeface="Franklin Gothic Book" pitchFamily="34" charset="0"/>
              </a:rPr>
              <a:t>Федеральный закон от 16.12.2019  № 439-ФЗ             «О внесении изменений в Трудовой кодекс Российской Федерации в части формирования сведений о трудовой деятельности в электронном виде»;</a:t>
            </a:r>
          </a:p>
          <a:p>
            <a:pPr marL="342900" indent="-342900" algn="just">
              <a:buFont typeface="Wingdings" panose="05000000000000000000" pitchFamily="2" charset="2"/>
              <a:buChar char="ü"/>
            </a:pPr>
            <a:endParaRPr lang="ru-RU" sz="2400" b="1" dirty="0" smtClean="0">
              <a:solidFill>
                <a:schemeClr val="tx2">
                  <a:lumMod val="75000"/>
                </a:schemeClr>
              </a:solidFill>
              <a:latin typeface="Franklin Gothic Book" pitchFamily="34" charset="0"/>
            </a:endParaRPr>
          </a:p>
          <a:p>
            <a:pPr marL="342900" indent="-342900" algn="just">
              <a:buFont typeface="Wingdings" panose="05000000000000000000" pitchFamily="2" charset="2"/>
              <a:buChar char="ü"/>
            </a:pPr>
            <a:r>
              <a:rPr lang="ru-RU" sz="2400" b="1" dirty="0" smtClean="0">
                <a:solidFill>
                  <a:schemeClr val="tx2">
                    <a:lumMod val="75000"/>
                  </a:schemeClr>
                </a:solidFill>
                <a:latin typeface="Franklin Gothic Book" pitchFamily="34" charset="0"/>
              </a:rPr>
              <a:t>Федеральный закон от 16.12.2019  № 43</a:t>
            </a:r>
            <a:r>
              <a:rPr lang="en-US" sz="2400" b="1" dirty="0" smtClean="0">
                <a:solidFill>
                  <a:schemeClr val="tx2">
                    <a:lumMod val="75000"/>
                  </a:schemeClr>
                </a:solidFill>
                <a:latin typeface="Franklin Gothic Book" pitchFamily="34" charset="0"/>
              </a:rPr>
              <a:t>6</a:t>
            </a:r>
            <a:r>
              <a:rPr lang="ru-RU" sz="2400" b="1" dirty="0" smtClean="0">
                <a:solidFill>
                  <a:schemeClr val="tx2">
                    <a:lumMod val="75000"/>
                  </a:schemeClr>
                </a:solidFill>
                <a:latin typeface="Franklin Gothic Book" pitchFamily="34" charset="0"/>
              </a:rPr>
              <a:t>-ФЗ            «О внесении изменений в Федеральный закон «Об индивидуальном (персонифицированном) учете в системе обязательного пенсионного страхования»</a:t>
            </a:r>
            <a:r>
              <a:rPr lang="en-US" sz="2400" b="1" dirty="0" smtClean="0">
                <a:solidFill>
                  <a:schemeClr val="tx2">
                    <a:lumMod val="75000"/>
                  </a:schemeClr>
                </a:solidFill>
                <a:latin typeface="Franklin Gothic Book" pitchFamily="34" charset="0"/>
              </a:rPr>
              <a:t>.</a:t>
            </a:r>
            <a:endParaRPr lang="ru-RU" sz="2400" b="1" dirty="0" smtClean="0">
              <a:solidFill>
                <a:schemeClr val="tx2">
                  <a:lumMod val="75000"/>
                </a:schemeClr>
              </a:solidFill>
              <a:latin typeface="Franklin Gothic Book" pitchFamily="34" charset="0"/>
            </a:endParaRPr>
          </a:p>
        </p:txBody>
      </p:sp>
      <p:sp>
        <p:nvSpPr>
          <p:cNvPr id="7" name="Прямоугольник 6"/>
          <p:cNvSpPr/>
          <p:nvPr/>
        </p:nvSpPr>
        <p:spPr>
          <a:xfrm>
            <a:off x="1475656" y="188640"/>
            <a:ext cx="6192688" cy="523220"/>
          </a:xfrm>
          <a:prstGeom prst="rect">
            <a:avLst/>
          </a:prstGeom>
        </p:spPr>
        <p:txBody>
          <a:bodyPr wrap="square">
            <a:spAutoFit/>
          </a:bodyPr>
          <a:lstStyle/>
          <a:p>
            <a:pPr algn="ctr"/>
            <a:r>
              <a:rPr lang="ru-RU" sz="2800" b="1" dirty="0" smtClean="0">
                <a:solidFill>
                  <a:schemeClr val="bg1"/>
                </a:solidFill>
                <a:latin typeface="Franklin Gothic Book" panose="020B0503020102020204" pitchFamily="34" charset="0"/>
              </a:rPr>
              <a:t>Нормативно-правовое регулирование</a:t>
            </a:r>
            <a:endParaRPr lang="ru-RU" sz="2800" b="1" dirty="0">
              <a:solidFill>
                <a:schemeClr val="bg1"/>
              </a:solidFill>
              <a:latin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5" name="Содержимое 3">
            <a:extLst>
              <a:ext uri="{FF2B5EF4-FFF2-40B4-BE49-F238E27FC236}">
                <a16:creationId xmlns="" xmlns:a16="http://schemas.microsoft.com/office/drawing/2014/main"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6" name="TextBox 5"/>
          <p:cNvSpPr txBox="1"/>
          <p:nvPr/>
        </p:nvSpPr>
        <p:spPr>
          <a:xfrm>
            <a:off x="1187624" y="188640"/>
            <a:ext cx="7560840" cy="477054"/>
          </a:xfrm>
          <a:prstGeom prst="rect">
            <a:avLst/>
          </a:prstGeom>
          <a:noFill/>
        </p:spPr>
        <p:txBody>
          <a:bodyPr wrap="square" rtlCol="0">
            <a:spAutoFit/>
          </a:bodyPr>
          <a:lstStyle/>
          <a:p>
            <a:pPr algn="ctr"/>
            <a:r>
              <a:rPr lang="ru-RU" sz="2500" b="1" dirty="0" smtClean="0">
                <a:solidFill>
                  <a:schemeClr val="bg1"/>
                </a:solidFill>
                <a:latin typeface="Franklin Gothic Book" pitchFamily="34" charset="0"/>
              </a:rPr>
              <a:t>Организация приема отчетности  по форме СЗВ-ТД</a:t>
            </a:r>
            <a:endParaRPr lang="ru-RU" sz="2500" b="1" dirty="0">
              <a:solidFill>
                <a:schemeClr val="bg1"/>
              </a:solidFill>
              <a:latin typeface="Franklin Gothic Book" pitchFamily="34" charset="0"/>
            </a:endParaRPr>
          </a:p>
        </p:txBody>
      </p:sp>
      <p:sp>
        <p:nvSpPr>
          <p:cNvPr id="11" name="TextBox 10"/>
          <p:cNvSpPr txBox="1"/>
          <p:nvPr/>
        </p:nvSpPr>
        <p:spPr>
          <a:xfrm>
            <a:off x="251520" y="908720"/>
            <a:ext cx="8712968" cy="2246769"/>
          </a:xfrm>
          <a:prstGeom prst="rect">
            <a:avLst/>
          </a:prstGeom>
          <a:noFill/>
        </p:spPr>
        <p:txBody>
          <a:bodyPr wrap="square" rtlCol="0">
            <a:spAutoFit/>
          </a:bodyPr>
          <a:lstStyle/>
          <a:p>
            <a:pPr algn="just"/>
            <a:r>
              <a:rPr lang="ru-RU" sz="2000" b="1" dirty="0" smtClean="0">
                <a:solidFill>
                  <a:schemeClr val="accent1">
                    <a:lumMod val="50000"/>
                  </a:schemeClr>
                </a:solidFill>
                <a:latin typeface="Franklin Gothic Book" pitchFamily="34" charset="0"/>
              </a:rPr>
              <a:t>В рамках информационно - разъяснительной кампании  по представлению сведений о трудовой деятельности  проведен </a:t>
            </a:r>
            <a:r>
              <a:rPr lang="ru-RU" sz="2000" b="1" dirty="0" smtClean="0">
                <a:solidFill>
                  <a:srgbClr val="FF0000"/>
                </a:solidFill>
                <a:latin typeface="Franklin Gothic Book" pitchFamily="34" charset="0"/>
              </a:rPr>
              <a:t>101 семинар</a:t>
            </a:r>
            <a:r>
              <a:rPr lang="ru-RU" sz="2000" b="1" dirty="0" smtClean="0">
                <a:solidFill>
                  <a:schemeClr val="accent1">
                    <a:lumMod val="50000"/>
                  </a:schemeClr>
                </a:solidFill>
                <a:latin typeface="Franklin Gothic Book" pitchFamily="34" charset="0"/>
              </a:rPr>
              <a:t> с  работодателями региона. Информация о необходимости представления  отчетности по форме СЗВ-ТД доводилась до страхователей через средства массовой информации, посредством размещения  материалов на информационных стендах территориальных органов ПФР, вручения памяток. </a:t>
            </a:r>
            <a:r>
              <a:rPr lang="ru-RU" sz="2000" b="1" dirty="0" smtClean="0">
                <a:solidFill>
                  <a:srgbClr val="FF0000"/>
                </a:solidFill>
                <a:latin typeface="Franklin Gothic Book" pitchFamily="34" charset="0"/>
              </a:rPr>
              <a:t>26 981 работодатель </a:t>
            </a:r>
            <a:r>
              <a:rPr lang="ru-RU" sz="2000" b="1" dirty="0" smtClean="0">
                <a:solidFill>
                  <a:schemeClr val="accent1">
                    <a:lumMod val="50000"/>
                  </a:schemeClr>
                </a:solidFill>
                <a:latin typeface="Franklin Gothic Book" pitchFamily="34" charset="0"/>
              </a:rPr>
              <a:t>был уведомлен о новой форме отчетности</a:t>
            </a:r>
            <a:endParaRPr lang="ru-RU" sz="2000" b="1" dirty="0">
              <a:solidFill>
                <a:schemeClr val="accent1">
                  <a:lumMod val="50000"/>
                </a:schemeClr>
              </a:solidFill>
              <a:latin typeface="Franklin Gothic Book" pitchFamily="34" charset="0"/>
            </a:endParaRPr>
          </a:p>
        </p:txBody>
      </p:sp>
      <p:pic>
        <p:nvPicPr>
          <p:cNvPr id="16" name="Picture 2"/>
          <p:cNvPicPr>
            <a:picLocks noChangeAspect="1" noChangeArrowheads="1"/>
          </p:cNvPicPr>
          <p:nvPr/>
        </p:nvPicPr>
        <p:blipFill>
          <a:blip r:embed="rId3" cstate="print"/>
          <a:srcRect/>
          <a:stretch>
            <a:fillRect/>
          </a:stretch>
        </p:blipFill>
        <p:spPr bwMode="auto">
          <a:xfrm>
            <a:off x="1547664" y="3140968"/>
            <a:ext cx="5832648" cy="35212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5" name="Содержимое 3">
            <a:extLst>
              <a:ext uri="{FF2B5EF4-FFF2-40B4-BE49-F238E27FC236}">
                <a16:creationId xmlns="" xmlns:a16="http://schemas.microsoft.com/office/drawing/2014/main"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6" name="TextBox 5"/>
          <p:cNvSpPr txBox="1"/>
          <p:nvPr/>
        </p:nvSpPr>
        <p:spPr>
          <a:xfrm>
            <a:off x="1187624" y="188640"/>
            <a:ext cx="7560840" cy="584775"/>
          </a:xfrm>
          <a:prstGeom prst="rect">
            <a:avLst/>
          </a:prstGeom>
          <a:noFill/>
        </p:spPr>
        <p:txBody>
          <a:bodyPr wrap="square" rtlCol="0">
            <a:spAutoFit/>
          </a:bodyPr>
          <a:lstStyle/>
          <a:p>
            <a:pPr algn="ctr"/>
            <a:r>
              <a:rPr lang="ru-RU" sz="3200" b="1" dirty="0" smtClean="0">
                <a:solidFill>
                  <a:schemeClr val="bg1"/>
                </a:solidFill>
                <a:latin typeface="Franklin Gothic Book" pitchFamily="34" charset="0"/>
              </a:rPr>
              <a:t>Прием отчетности  по форме СЗВ-ТД</a:t>
            </a:r>
            <a:endParaRPr lang="ru-RU" sz="3200" b="1" dirty="0">
              <a:solidFill>
                <a:schemeClr val="bg1"/>
              </a:solidFill>
              <a:latin typeface="Franklin Gothic Book" pitchFamily="34" charset="0"/>
            </a:endParaRPr>
          </a:p>
        </p:txBody>
      </p:sp>
      <p:pic>
        <p:nvPicPr>
          <p:cNvPr id="10" name="Содержимое 3" descr="IMG_1362.PNG"/>
          <p:cNvPicPr>
            <a:picLocks noChangeAspect="1"/>
          </p:cNvPicPr>
          <p:nvPr/>
        </p:nvPicPr>
        <p:blipFill>
          <a:blip r:embed="rId3" cstate="print"/>
          <a:stretch>
            <a:fillRect/>
          </a:stretch>
        </p:blipFill>
        <p:spPr>
          <a:xfrm>
            <a:off x="251520" y="1196752"/>
            <a:ext cx="1944216" cy="1944216"/>
          </a:xfrm>
          <a:prstGeom prst="rect">
            <a:avLst/>
          </a:prstGeom>
        </p:spPr>
      </p:pic>
      <p:sp>
        <p:nvSpPr>
          <p:cNvPr id="11" name="TextBox 10"/>
          <p:cNvSpPr txBox="1"/>
          <p:nvPr/>
        </p:nvSpPr>
        <p:spPr>
          <a:xfrm>
            <a:off x="2123728" y="1412776"/>
            <a:ext cx="6696744" cy="1246495"/>
          </a:xfrm>
          <a:prstGeom prst="rect">
            <a:avLst/>
          </a:prstGeom>
          <a:noFill/>
        </p:spPr>
        <p:txBody>
          <a:bodyPr wrap="square" rtlCol="0">
            <a:spAutoFit/>
          </a:bodyPr>
          <a:lstStyle/>
          <a:p>
            <a:r>
              <a:rPr lang="ru-RU" sz="2500" b="1" dirty="0" smtClean="0">
                <a:solidFill>
                  <a:srgbClr val="FF0000"/>
                </a:solidFill>
                <a:latin typeface="Franklin Gothic Book" pitchFamily="34" charset="0"/>
              </a:rPr>
              <a:t>1</a:t>
            </a:r>
            <a:r>
              <a:rPr lang="en-US" sz="2500" b="1" dirty="0" smtClean="0">
                <a:solidFill>
                  <a:srgbClr val="FF0000"/>
                </a:solidFill>
                <a:latin typeface="Franklin Gothic Book" pitchFamily="34" charset="0"/>
              </a:rPr>
              <a:t>3</a:t>
            </a:r>
            <a:r>
              <a:rPr lang="ru-RU" sz="2500" b="1" dirty="0" smtClean="0">
                <a:solidFill>
                  <a:srgbClr val="FF0000"/>
                </a:solidFill>
                <a:latin typeface="Franklin Gothic Book" pitchFamily="34" charset="0"/>
              </a:rPr>
              <a:t> </a:t>
            </a:r>
            <a:r>
              <a:rPr lang="en-US" sz="2500" b="1" dirty="0" smtClean="0">
                <a:solidFill>
                  <a:srgbClr val="FF0000"/>
                </a:solidFill>
                <a:latin typeface="Franklin Gothic Book" pitchFamily="34" charset="0"/>
              </a:rPr>
              <a:t>074</a:t>
            </a:r>
            <a:r>
              <a:rPr lang="ru-RU" sz="2500" b="1" dirty="0" smtClean="0">
                <a:solidFill>
                  <a:srgbClr val="FF0000"/>
                </a:solidFill>
                <a:latin typeface="Franklin Gothic Book" pitchFamily="34" charset="0"/>
              </a:rPr>
              <a:t> </a:t>
            </a:r>
            <a:r>
              <a:rPr lang="ru-RU" sz="2500" b="1" dirty="0" smtClean="0">
                <a:solidFill>
                  <a:schemeClr val="accent1">
                    <a:lumMod val="50000"/>
                  </a:schemeClr>
                </a:solidFill>
                <a:latin typeface="Franklin Gothic Book" pitchFamily="34" charset="0"/>
              </a:rPr>
              <a:t>работодателей региона представили сведения о трудовой деятельности на                        </a:t>
            </a:r>
            <a:r>
              <a:rPr lang="en-US" sz="2500" b="1" dirty="0" smtClean="0">
                <a:solidFill>
                  <a:srgbClr val="FF0000"/>
                </a:solidFill>
                <a:latin typeface="Franklin Gothic Book" pitchFamily="34" charset="0"/>
              </a:rPr>
              <a:t>246</a:t>
            </a:r>
            <a:r>
              <a:rPr lang="ru-RU" sz="2500" b="1" dirty="0" smtClean="0">
                <a:solidFill>
                  <a:srgbClr val="FF0000"/>
                </a:solidFill>
                <a:latin typeface="Franklin Gothic Book" pitchFamily="34" charset="0"/>
              </a:rPr>
              <a:t> 3</a:t>
            </a:r>
            <a:r>
              <a:rPr lang="en-US" sz="2500" b="1" dirty="0" smtClean="0">
                <a:solidFill>
                  <a:srgbClr val="FF0000"/>
                </a:solidFill>
                <a:latin typeface="Franklin Gothic Book" pitchFamily="34" charset="0"/>
              </a:rPr>
              <a:t>21</a:t>
            </a:r>
            <a:r>
              <a:rPr lang="ru-RU" sz="2500" b="1" dirty="0" smtClean="0">
                <a:solidFill>
                  <a:srgbClr val="FF0000"/>
                </a:solidFill>
                <a:latin typeface="Franklin Gothic Book" pitchFamily="34" charset="0"/>
              </a:rPr>
              <a:t> </a:t>
            </a:r>
            <a:r>
              <a:rPr lang="ru-RU" sz="2500" b="1" dirty="0" smtClean="0">
                <a:solidFill>
                  <a:schemeClr val="accent1">
                    <a:lumMod val="50000"/>
                  </a:schemeClr>
                </a:solidFill>
                <a:latin typeface="Franklin Gothic Book" pitchFamily="34" charset="0"/>
              </a:rPr>
              <a:t>зарегистрированное лицо;</a:t>
            </a:r>
            <a:endParaRPr lang="ru-RU" sz="2500" b="1" dirty="0">
              <a:solidFill>
                <a:schemeClr val="accent1">
                  <a:lumMod val="50000"/>
                </a:schemeClr>
              </a:solidFill>
              <a:latin typeface="Franklin Gothic Book" pitchFamily="34" charset="0"/>
            </a:endParaRPr>
          </a:p>
        </p:txBody>
      </p:sp>
      <p:pic>
        <p:nvPicPr>
          <p:cNvPr id="13" name="Рисунок 12"/>
          <p:cNvPicPr/>
          <p:nvPr/>
        </p:nvPicPr>
        <p:blipFill>
          <a:blip r:embed="rId4" cstate="print"/>
          <a:srcRect/>
          <a:stretch>
            <a:fillRect/>
          </a:stretch>
        </p:blipFill>
        <p:spPr bwMode="auto">
          <a:xfrm>
            <a:off x="251520" y="3789040"/>
            <a:ext cx="1785896" cy="1972362"/>
          </a:xfrm>
          <a:prstGeom prst="rect">
            <a:avLst/>
          </a:prstGeom>
          <a:noFill/>
          <a:ln w="9525">
            <a:noFill/>
            <a:miter lim="800000"/>
            <a:headEnd/>
            <a:tailEnd/>
          </a:ln>
        </p:spPr>
      </p:pic>
      <p:sp>
        <p:nvSpPr>
          <p:cNvPr id="14" name="TextBox 13"/>
          <p:cNvSpPr txBox="1"/>
          <p:nvPr/>
        </p:nvSpPr>
        <p:spPr>
          <a:xfrm>
            <a:off x="2123728" y="3429000"/>
            <a:ext cx="6696744" cy="2893100"/>
          </a:xfrm>
          <a:prstGeom prst="rect">
            <a:avLst/>
          </a:prstGeom>
          <a:noFill/>
        </p:spPr>
        <p:txBody>
          <a:bodyPr wrap="square" rtlCol="0">
            <a:spAutoFit/>
          </a:bodyPr>
          <a:lstStyle/>
          <a:p>
            <a:r>
              <a:rPr lang="en-US" sz="2500" b="1" dirty="0" smtClean="0">
                <a:solidFill>
                  <a:srgbClr val="FF0000"/>
                </a:solidFill>
                <a:latin typeface="Franklin Gothic Book" pitchFamily="34" charset="0"/>
              </a:rPr>
              <a:t>147</a:t>
            </a:r>
            <a:r>
              <a:rPr lang="ru-RU" sz="2500" b="1" dirty="0" smtClean="0">
                <a:solidFill>
                  <a:srgbClr val="FF0000"/>
                </a:solidFill>
                <a:latin typeface="Franklin Gothic Book" pitchFamily="34" charset="0"/>
              </a:rPr>
              <a:t> </a:t>
            </a:r>
            <a:r>
              <a:rPr lang="en-US" sz="2500" b="1" dirty="0" smtClean="0">
                <a:solidFill>
                  <a:srgbClr val="FF0000"/>
                </a:solidFill>
                <a:latin typeface="Franklin Gothic Book" pitchFamily="34" charset="0"/>
              </a:rPr>
              <a:t>215</a:t>
            </a:r>
            <a:r>
              <a:rPr lang="ru-RU" sz="2500" b="1" dirty="0" smtClean="0">
                <a:solidFill>
                  <a:srgbClr val="FF0000"/>
                </a:solidFill>
                <a:latin typeface="Franklin Gothic Book" pitchFamily="34" charset="0"/>
              </a:rPr>
              <a:t> </a:t>
            </a:r>
            <a:r>
              <a:rPr lang="ru-RU" sz="2500" b="1" dirty="0" smtClean="0">
                <a:solidFill>
                  <a:schemeClr val="accent1">
                    <a:lumMod val="50000"/>
                  </a:schemeClr>
                </a:solidFill>
                <a:latin typeface="Franklin Gothic Book" pitchFamily="34" charset="0"/>
              </a:rPr>
              <a:t>зарегистрированных лиц сделали свой выбор о способе ведения трудовых  книжек, из них:</a:t>
            </a:r>
          </a:p>
          <a:p>
            <a:r>
              <a:rPr lang="ru-RU" sz="2500" b="1" dirty="0" smtClean="0">
                <a:solidFill>
                  <a:schemeClr val="accent1">
                    <a:lumMod val="50000"/>
                  </a:schemeClr>
                </a:solidFill>
                <a:latin typeface="Franklin Gothic Book" pitchFamily="34" charset="0"/>
              </a:rPr>
              <a:t> </a:t>
            </a:r>
            <a:r>
              <a:rPr lang="en-US" sz="2500" b="1" dirty="0" smtClean="0">
                <a:solidFill>
                  <a:srgbClr val="FF0000"/>
                </a:solidFill>
                <a:latin typeface="Franklin Gothic Book" pitchFamily="34" charset="0"/>
              </a:rPr>
              <a:t>9737</a:t>
            </a:r>
            <a:r>
              <a:rPr lang="ru-RU" sz="2500" b="1" dirty="0" smtClean="0">
                <a:solidFill>
                  <a:schemeClr val="accent1">
                    <a:lumMod val="50000"/>
                  </a:schemeClr>
                </a:solidFill>
                <a:latin typeface="Franklin Gothic Book" pitchFamily="34" charset="0"/>
              </a:rPr>
              <a:t>  изъявили желание вести трудовую книжку в электронном виде;</a:t>
            </a:r>
          </a:p>
          <a:p>
            <a:r>
              <a:rPr lang="ru-RU" sz="2500" b="1" dirty="0" smtClean="0">
                <a:solidFill>
                  <a:schemeClr val="accent1">
                    <a:lumMod val="50000"/>
                  </a:schemeClr>
                </a:solidFill>
                <a:latin typeface="Franklin Gothic Book" pitchFamily="34" charset="0"/>
              </a:rPr>
              <a:t> </a:t>
            </a:r>
            <a:r>
              <a:rPr lang="en-US" sz="2500" b="1" dirty="0" smtClean="0">
                <a:solidFill>
                  <a:srgbClr val="FF0000"/>
                </a:solidFill>
                <a:latin typeface="Franklin Gothic Book" pitchFamily="34" charset="0"/>
              </a:rPr>
              <a:t>137 478</a:t>
            </a:r>
            <a:r>
              <a:rPr lang="ru-RU" sz="2500" b="1" dirty="0" smtClean="0">
                <a:solidFill>
                  <a:srgbClr val="FF0000"/>
                </a:solidFill>
                <a:latin typeface="Franklin Gothic Book" pitchFamily="34" charset="0"/>
              </a:rPr>
              <a:t> </a:t>
            </a:r>
            <a:r>
              <a:rPr lang="ru-RU" sz="2500" b="1" dirty="0" smtClean="0">
                <a:solidFill>
                  <a:schemeClr val="accent1">
                    <a:lumMod val="50000"/>
                  </a:schemeClr>
                </a:solidFill>
                <a:latin typeface="Franklin Gothic Book" pitchFamily="34" charset="0"/>
              </a:rPr>
              <a:t>изъявили желание вести трудовую книжку в бумажном виде.</a:t>
            </a:r>
            <a:endParaRPr lang="ru-RU" sz="2500" b="1" dirty="0">
              <a:solidFill>
                <a:schemeClr val="accent1">
                  <a:lumMod val="50000"/>
                </a:schemeClr>
              </a:solidFill>
              <a:latin typeface="Franklin Gothic Boo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5" name="Содержимое 3">
            <a:extLst>
              <a:ext uri="{FF2B5EF4-FFF2-40B4-BE49-F238E27FC236}">
                <a16:creationId xmlns="" xmlns:a16="http://schemas.microsoft.com/office/drawing/2014/main"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6" name="TextBox 5"/>
          <p:cNvSpPr txBox="1"/>
          <p:nvPr/>
        </p:nvSpPr>
        <p:spPr>
          <a:xfrm>
            <a:off x="1187624" y="188640"/>
            <a:ext cx="7560840" cy="584775"/>
          </a:xfrm>
          <a:prstGeom prst="rect">
            <a:avLst/>
          </a:prstGeom>
          <a:noFill/>
        </p:spPr>
        <p:txBody>
          <a:bodyPr wrap="square" rtlCol="0">
            <a:spAutoFit/>
          </a:bodyPr>
          <a:lstStyle/>
          <a:p>
            <a:pPr algn="ctr"/>
            <a:r>
              <a:rPr lang="ru-RU" sz="3200" b="1" dirty="0" smtClean="0">
                <a:solidFill>
                  <a:schemeClr val="bg1"/>
                </a:solidFill>
                <a:latin typeface="Franklin Gothic Book" pitchFamily="34" charset="0"/>
              </a:rPr>
              <a:t>Прием отчетности  по форме СЗВ-ТД</a:t>
            </a:r>
            <a:endParaRPr lang="ru-RU" sz="3200" b="1" dirty="0">
              <a:solidFill>
                <a:schemeClr val="bg1"/>
              </a:solidFill>
              <a:latin typeface="Franklin Gothic Book" pitchFamily="34" charset="0"/>
            </a:endParaRPr>
          </a:p>
        </p:txBody>
      </p:sp>
      <p:sp>
        <p:nvSpPr>
          <p:cNvPr id="11" name="TextBox 10"/>
          <p:cNvSpPr txBox="1"/>
          <p:nvPr/>
        </p:nvSpPr>
        <p:spPr>
          <a:xfrm>
            <a:off x="323528" y="908720"/>
            <a:ext cx="8496944" cy="2246769"/>
          </a:xfrm>
          <a:prstGeom prst="rect">
            <a:avLst/>
          </a:prstGeom>
          <a:noFill/>
        </p:spPr>
        <p:txBody>
          <a:bodyPr wrap="square" rtlCol="0">
            <a:spAutoFit/>
          </a:bodyPr>
          <a:lstStyle/>
          <a:p>
            <a:endParaRPr lang="ru-RU" sz="2000" b="1" dirty="0" smtClean="0">
              <a:solidFill>
                <a:schemeClr val="accent1">
                  <a:lumMod val="50000"/>
                </a:schemeClr>
              </a:solidFill>
              <a:latin typeface="Franklin Gothic Book" pitchFamily="34" charset="0"/>
            </a:endParaRPr>
          </a:p>
          <a:p>
            <a:pPr algn="just"/>
            <a:r>
              <a:rPr lang="ru-RU" sz="2000" b="1" dirty="0" smtClean="0">
                <a:solidFill>
                  <a:schemeClr val="accent1">
                    <a:lumMod val="50000"/>
                  </a:schemeClr>
                </a:solidFill>
                <a:latin typeface="Franklin Gothic Book" pitchFamily="34" charset="0"/>
              </a:rPr>
              <a:t>По </a:t>
            </a:r>
            <a:r>
              <a:rPr lang="ru-RU" sz="2000" b="1" dirty="0" smtClean="0">
                <a:solidFill>
                  <a:srgbClr val="FF0000"/>
                </a:solidFill>
                <a:latin typeface="Franklin Gothic Book" pitchFamily="34" charset="0"/>
              </a:rPr>
              <a:t>94 государственным учреждениям</a:t>
            </a:r>
            <a:r>
              <a:rPr lang="ru-RU" sz="2000" b="1" dirty="0" smtClean="0">
                <a:solidFill>
                  <a:schemeClr val="accent1">
                    <a:lumMod val="50000"/>
                  </a:schemeClr>
                </a:solidFill>
                <a:latin typeface="Franklin Gothic Book" pitchFamily="34" charset="0"/>
              </a:rPr>
              <a:t>, из 176 зарегистрированных в регионе, количество работников, воспользовавшихся правом  подачи заявления о способе ведения сведений о трудовой деятельности и подавших  такое заявления, </a:t>
            </a:r>
            <a:r>
              <a:rPr lang="ru-RU" sz="2000" b="1" dirty="0" smtClean="0">
                <a:solidFill>
                  <a:srgbClr val="FF0000"/>
                </a:solidFill>
                <a:latin typeface="Franklin Gothic Book" pitchFamily="34" charset="0"/>
              </a:rPr>
              <a:t>составляет менее 50%  </a:t>
            </a:r>
            <a:r>
              <a:rPr lang="ru-RU" sz="2000" b="1" dirty="0" smtClean="0">
                <a:solidFill>
                  <a:schemeClr val="accent1">
                    <a:lumMod val="50000"/>
                  </a:schemeClr>
                </a:solidFill>
                <a:latin typeface="Franklin Gothic Book" pitchFamily="34" charset="0"/>
              </a:rPr>
              <a:t>от количества работников, в отношении которых представлены и учтены на индивидуальных лицевых счетах сведения о трудовой деятельности;</a:t>
            </a:r>
            <a:endParaRPr lang="ru-RU" sz="2500" b="1" dirty="0">
              <a:solidFill>
                <a:schemeClr val="accent1">
                  <a:lumMod val="50000"/>
                </a:schemeClr>
              </a:solidFill>
              <a:latin typeface="Franklin Gothic Book" pitchFamily="34" charset="0"/>
            </a:endParaRPr>
          </a:p>
        </p:txBody>
      </p:sp>
      <p:pic>
        <p:nvPicPr>
          <p:cNvPr id="2051" name="Picture 3"/>
          <p:cNvPicPr>
            <a:picLocks noChangeAspect="1" noChangeArrowheads="1"/>
          </p:cNvPicPr>
          <p:nvPr/>
        </p:nvPicPr>
        <p:blipFill>
          <a:blip r:embed="rId3" cstate="print"/>
          <a:srcRect/>
          <a:stretch>
            <a:fillRect/>
          </a:stretch>
        </p:blipFill>
        <p:spPr bwMode="auto">
          <a:xfrm>
            <a:off x="-1" y="3140968"/>
            <a:ext cx="3907375" cy="3384376"/>
          </a:xfrm>
          <a:prstGeom prst="rect">
            <a:avLst/>
          </a:prstGeom>
          <a:noFill/>
          <a:ln w="9525">
            <a:noFill/>
            <a:miter lim="800000"/>
            <a:headEnd/>
            <a:tailEnd/>
          </a:ln>
          <a:effectLst/>
        </p:spPr>
      </p:pic>
      <p:sp>
        <p:nvSpPr>
          <p:cNvPr id="15" name="TextBox 14"/>
          <p:cNvSpPr txBox="1"/>
          <p:nvPr/>
        </p:nvSpPr>
        <p:spPr>
          <a:xfrm>
            <a:off x="4139952" y="3429000"/>
            <a:ext cx="4536504" cy="2318777"/>
          </a:xfrm>
          <a:prstGeom prst="rect">
            <a:avLst/>
          </a:prstGeom>
          <a:noFill/>
        </p:spPr>
        <p:txBody>
          <a:bodyPr wrap="square" rtlCol="0">
            <a:spAutoFit/>
          </a:bodyPr>
          <a:lstStyle/>
          <a:p>
            <a:pPr algn="just"/>
            <a:r>
              <a:rPr lang="ru-RU" sz="2000" b="1" dirty="0" smtClean="0">
                <a:solidFill>
                  <a:srgbClr val="FF0000"/>
                </a:solidFill>
                <a:latin typeface="Franklin Gothic Book" pitchFamily="34" charset="0"/>
              </a:rPr>
              <a:t>По 10 государственным учреждениям, </a:t>
            </a:r>
            <a:r>
              <a:rPr lang="ru-RU" sz="2000" b="1" dirty="0" smtClean="0">
                <a:solidFill>
                  <a:schemeClr val="accent1">
                    <a:lumMod val="50000"/>
                  </a:schemeClr>
                </a:solidFill>
                <a:latin typeface="Franklin Gothic Book" pitchFamily="34" charset="0"/>
              </a:rPr>
              <a:t> не представлялись сведения о работниках воспользовавшихся правом  подачи заявления о способе ведения сведений о трудовой деятельности и подавших  такое заявление.</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txBox="1">
            <a:spLocks noGrp="1"/>
          </p:cNvSpPr>
          <p:nvPr>
            <p:ph type="title"/>
          </p:nvPr>
        </p:nvSpPr>
        <p:spPr>
          <a:prstGeom prst="rect">
            <a:avLst/>
          </a:prstGeom>
          <a:noFill/>
        </p:spPr>
        <p:txBody>
          <a:bodyPr wrap="square" rtlCol="0">
            <a:spAutoFit/>
          </a:bodyPr>
          <a:lstStyle/>
          <a:p>
            <a:pPr algn="ctr"/>
            <a:r>
              <a:rPr lang="ru-RU" sz="2000" b="1" dirty="0" smtClean="0">
                <a:solidFill>
                  <a:schemeClr val="bg1"/>
                </a:solidFill>
              </a:rPr>
              <a:t>Типичные ошибки при представлении сведений  о трудовой деятельности</a:t>
            </a:r>
            <a:endParaRPr lang="ru-RU" sz="2000" b="1" dirty="0">
              <a:solidFill>
                <a:schemeClr val="bg1"/>
              </a:solidFill>
            </a:endParaRPr>
          </a:p>
        </p:txBody>
      </p:sp>
      <p:pic>
        <p:nvPicPr>
          <p:cNvPr id="8"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395536" y="980728"/>
            <a:ext cx="8424936" cy="5309146"/>
          </a:xfrm>
          <a:prstGeom prst="rect">
            <a:avLst/>
          </a:prstGeom>
        </p:spPr>
        <p:txBody>
          <a:bodyPr wrap="square">
            <a:spAutoFit/>
          </a:bodyPr>
          <a:lstStyle/>
          <a:p>
            <a:pPr algn="just">
              <a:defRPr/>
            </a:pPr>
            <a:endParaRPr lang="ru-RU" altLang="ru-RU" sz="1100" b="1" dirty="0" smtClean="0">
              <a:solidFill>
                <a:srgbClr val="002060"/>
              </a:solidFill>
              <a:latin typeface="Franklin Gothic Book" panose="020B0503020102020204" pitchFamily="34" charset="0"/>
            </a:endParaRPr>
          </a:p>
          <a:p>
            <a:pPr algn="just">
              <a:buFont typeface="Wingdings" panose="05000000000000000000" pitchFamily="2" charset="2"/>
              <a:buChar char="ü"/>
              <a:defRPr/>
            </a:pPr>
            <a:r>
              <a:rPr lang="ru-RU" altLang="ru-RU" b="1" dirty="0" smtClean="0">
                <a:solidFill>
                  <a:schemeClr val="accent1">
                    <a:lumMod val="50000"/>
                  </a:schemeClr>
                </a:solidFill>
                <a:latin typeface="Franklin Gothic Book" panose="020B0503020102020204" pitchFamily="34" charset="0"/>
              </a:rPr>
              <a:t>Уведомление по 31 октября 2020 года работников в письменном виде об изменениях законодательства, связанных с формированием сведений о трудовой деятельности в электронном виде, а также о праве выбора ими способа ведения трудовой книжки;</a:t>
            </a:r>
          </a:p>
          <a:p>
            <a:pPr algn="just">
              <a:buFont typeface="Wingdings" panose="05000000000000000000" pitchFamily="2" charset="2"/>
              <a:buChar char="ü"/>
              <a:defRPr/>
            </a:pPr>
            <a:endParaRPr lang="ru-RU" altLang="ru-RU" sz="1400" b="1" dirty="0" smtClean="0">
              <a:solidFill>
                <a:schemeClr val="accent1">
                  <a:lumMod val="50000"/>
                </a:schemeClr>
              </a:solidFill>
              <a:latin typeface="Franklin Gothic Book" panose="020B0503020102020204" pitchFamily="34" charset="0"/>
            </a:endParaRPr>
          </a:p>
          <a:p>
            <a:pPr algn="just">
              <a:buFont typeface="Wingdings" panose="05000000000000000000" pitchFamily="2" charset="2"/>
              <a:buChar char="ü"/>
              <a:defRPr/>
            </a:pPr>
            <a:r>
              <a:rPr lang="ru-RU" altLang="ru-RU" b="1" dirty="0" smtClean="0">
                <a:solidFill>
                  <a:schemeClr val="accent1">
                    <a:lumMod val="50000"/>
                  </a:schemeClr>
                </a:solidFill>
                <a:latin typeface="Franklin Gothic Book" panose="020B0503020102020204" pitchFamily="34" charset="0"/>
              </a:rPr>
              <a:t>По 31 декабря 2020 года включительно работники подают работодателям письменные заявления о своем выборе: о продолжении ведения работодателем трудовой книжки, либо о предоставлении работодателем ему сведений о трудовой деятельности; </a:t>
            </a:r>
          </a:p>
          <a:p>
            <a:pPr algn="just">
              <a:buFont typeface="Wingdings" panose="05000000000000000000" pitchFamily="2" charset="2"/>
              <a:buChar char="ü"/>
              <a:defRPr/>
            </a:pPr>
            <a:endParaRPr lang="ru-RU" altLang="ru-RU" sz="1400" b="1" dirty="0" smtClean="0">
              <a:solidFill>
                <a:schemeClr val="accent1">
                  <a:lumMod val="50000"/>
                </a:schemeClr>
              </a:solidFill>
              <a:latin typeface="Franklin Gothic Book" panose="020B0503020102020204" pitchFamily="34" charset="0"/>
            </a:endParaRPr>
          </a:p>
          <a:p>
            <a:pPr algn="just">
              <a:buFont typeface="Wingdings" panose="05000000000000000000" pitchFamily="2" charset="2"/>
              <a:buChar char="ü"/>
              <a:defRPr/>
            </a:pPr>
            <a:r>
              <a:rPr lang="ru-RU" b="1" dirty="0" smtClean="0">
                <a:solidFill>
                  <a:schemeClr val="accent1">
                    <a:lumMod val="50000"/>
                  </a:schemeClr>
                </a:solidFill>
                <a:latin typeface="Franklin Gothic Book" pitchFamily="34" charset="0"/>
              </a:rPr>
              <a:t>Работникам, не подавшим заявление о выборе в течение 2020 года, несмотря на то, что они трудоустроены, работодатель продолжит вести трудовую книжку на бумаге и  одновременно будет представлять в пенсионный фонд сведения о трудовой деятельности  в электронном виде;</a:t>
            </a:r>
            <a:endParaRPr lang="ru-RU" altLang="ru-RU" b="1" dirty="0" smtClean="0">
              <a:solidFill>
                <a:schemeClr val="accent1">
                  <a:lumMod val="50000"/>
                </a:schemeClr>
              </a:solidFill>
              <a:latin typeface="Franklin Gothic Book" pitchFamily="34" charset="0"/>
            </a:endParaRPr>
          </a:p>
          <a:p>
            <a:pPr algn="just">
              <a:buFont typeface="Wingdings" panose="05000000000000000000" pitchFamily="2" charset="2"/>
              <a:buChar char="ü"/>
              <a:defRPr/>
            </a:pPr>
            <a:endParaRPr lang="ru-RU" altLang="ru-RU" sz="1400" b="1" dirty="0" smtClean="0">
              <a:solidFill>
                <a:schemeClr val="accent1">
                  <a:lumMod val="50000"/>
                </a:schemeClr>
              </a:solidFill>
              <a:latin typeface="Franklin Gothic Book" panose="020B0503020102020204" pitchFamily="34" charset="0"/>
            </a:endParaRPr>
          </a:p>
          <a:p>
            <a:pPr algn="just">
              <a:buFont typeface="Wingdings" panose="05000000000000000000" pitchFamily="2" charset="2"/>
              <a:buChar char="ü"/>
              <a:defRPr/>
            </a:pPr>
            <a:r>
              <a:rPr lang="ru-RU" altLang="ru-RU" b="1" dirty="0" smtClean="0">
                <a:solidFill>
                  <a:schemeClr val="accent1">
                    <a:lumMod val="50000"/>
                  </a:schemeClr>
                </a:solidFill>
                <a:latin typeface="Franklin Gothic Book" panose="020B0503020102020204" pitchFamily="34" charset="0"/>
              </a:rPr>
              <a:t>Работник, подавший заявление о продолжении ведения работодателем трудовой книжки, имеет право в последующем подать работодателю заявление о предоставлении сведений о трудовой деятельности.</a:t>
            </a:r>
          </a:p>
          <a:p>
            <a:pPr algn="just">
              <a:defRPr/>
            </a:pPr>
            <a:endParaRPr lang="ru-RU" altLang="ru-RU" sz="800" b="1" dirty="0" smtClean="0">
              <a:solidFill>
                <a:schemeClr val="accent1">
                  <a:lumMod val="50000"/>
                </a:schemeClr>
              </a:solidFill>
              <a:latin typeface="Franklin Gothic Book" panose="020B0503020102020204" pitchFamily="34" charset="0"/>
            </a:endParaRPr>
          </a:p>
          <a:p>
            <a:pPr algn="just">
              <a:buFont typeface="Wingdings" panose="05000000000000000000" pitchFamily="2" charset="2"/>
              <a:buChar char="ü"/>
              <a:defRPr/>
            </a:pPr>
            <a:endParaRPr lang="ru-RU" altLang="ru-RU" sz="800" b="1" dirty="0" smtClean="0">
              <a:solidFill>
                <a:schemeClr val="accent1">
                  <a:lumMod val="50000"/>
                </a:schemeClr>
              </a:solidFill>
              <a:latin typeface="Franklin Gothic Book" panose="020B0503020102020204" pitchFamily="34" charset="0"/>
            </a:endParaRPr>
          </a:p>
        </p:txBody>
      </p:sp>
      <p:sp>
        <p:nvSpPr>
          <p:cNvPr id="6" name="TextBox 5"/>
          <p:cNvSpPr txBox="1"/>
          <p:nvPr/>
        </p:nvSpPr>
        <p:spPr>
          <a:xfrm>
            <a:off x="971600" y="188640"/>
            <a:ext cx="7488832" cy="523220"/>
          </a:xfrm>
          <a:prstGeom prst="rect">
            <a:avLst/>
          </a:prstGeom>
          <a:noFill/>
        </p:spPr>
        <p:txBody>
          <a:bodyPr wrap="square" rtlCol="0">
            <a:spAutoFit/>
          </a:bodyPr>
          <a:lstStyle/>
          <a:p>
            <a:pPr algn="ctr"/>
            <a:r>
              <a:rPr lang="ru-RU" sz="2800" b="1" dirty="0" smtClean="0">
                <a:solidFill>
                  <a:schemeClr val="bg1"/>
                </a:solidFill>
                <a:latin typeface="Franklin Gothic Book" pitchFamily="34" charset="0"/>
              </a:rPr>
              <a:t>Переходные положения</a:t>
            </a:r>
            <a:endParaRPr lang="ru-RU" sz="2800" b="1" dirty="0">
              <a:solidFill>
                <a:schemeClr val="bg1"/>
              </a:solidFill>
              <a:latin typeface="Franklin Gothic Boo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IMG_1363.PNG"/>
          <p:cNvPicPr>
            <a:picLocks noGrp="1" noChangeAspect="1"/>
          </p:cNvPicPr>
          <p:nvPr>
            <p:ph idx="1"/>
          </p:nvPr>
        </p:nvPicPr>
        <p:blipFill>
          <a:blip r:embed="rId2" cstate="print"/>
          <a:stretch>
            <a:fillRect/>
          </a:stretch>
        </p:blipFill>
        <p:spPr>
          <a:xfrm>
            <a:off x="1714500" y="2196306"/>
            <a:ext cx="5715000" cy="3333750"/>
          </a:xfrm>
        </p:spPr>
      </p:pic>
      <p:pic>
        <p:nvPicPr>
          <p:cNvPr id="4"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3" cstate="print"/>
          <a:stretch>
            <a:fillRect/>
          </a:stretch>
        </p:blipFill>
        <p:spPr>
          <a:xfrm>
            <a:off x="0" y="0"/>
            <a:ext cx="9144000" cy="6858000"/>
          </a:xfrm>
          <a:prstGeom prst="rect">
            <a:avLst/>
          </a:prstGeom>
        </p:spPr>
      </p:pic>
      <p:sp>
        <p:nvSpPr>
          <p:cNvPr id="5" name="Прямоугольник 4"/>
          <p:cNvSpPr/>
          <p:nvPr/>
        </p:nvSpPr>
        <p:spPr>
          <a:xfrm>
            <a:off x="2627784" y="188640"/>
            <a:ext cx="3880806" cy="523220"/>
          </a:xfrm>
          <a:prstGeom prst="rect">
            <a:avLst/>
          </a:prstGeom>
        </p:spPr>
        <p:txBody>
          <a:bodyPr wrap="square">
            <a:spAutoFit/>
          </a:bodyPr>
          <a:lstStyle/>
          <a:p>
            <a:pPr algn="ctr"/>
            <a:r>
              <a:rPr lang="ru-RU" sz="2800" b="1" dirty="0" smtClean="0">
                <a:solidFill>
                  <a:schemeClr val="bg1"/>
                </a:solidFill>
                <a:latin typeface="Franklin Gothic Book" pitchFamily="34" charset="0"/>
              </a:rPr>
              <a:t>Переходные положения</a:t>
            </a:r>
            <a:endParaRPr lang="ru-RU" sz="2800" b="1" dirty="0">
              <a:solidFill>
                <a:schemeClr val="bg1"/>
              </a:solidFill>
              <a:latin typeface="Franklin Gothic Book" pitchFamily="34" charset="0"/>
            </a:endParaRPr>
          </a:p>
        </p:txBody>
      </p:sp>
      <p:sp>
        <p:nvSpPr>
          <p:cNvPr id="9" name="Прямоугольник 8"/>
          <p:cNvSpPr/>
          <p:nvPr/>
        </p:nvSpPr>
        <p:spPr>
          <a:xfrm>
            <a:off x="467544" y="1124744"/>
            <a:ext cx="8352928" cy="2893100"/>
          </a:xfrm>
          <a:prstGeom prst="rect">
            <a:avLst/>
          </a:prstGeom>
        </p:spPr>
        <p:txBody>
          <a:bodyPr wrap="square">
            <a:spAutoFit/>
          </a:bodyPr>
          <a:lstStyle/>
          <a:p>
            <a:pPr algn="just">
              <a:buFont typeface="Wingdings" pitchFamily="2" charset="2"/>
              <a:buChar char="ü"/>
              <a:defRPr/>
            </a:pPr>
            <a:r>
              <a:rPr lang="ru-RU" altLang="ru-RU" b="1" dirty="0" smtClean="0">
                <a:solidFill>
                  <a:schemeClr val="accent1">
                    <a:lumMod val="50000"/>
                  </a:schemeClr>
                </a:solidFill>
                <a:latin typeface="Franklin Gothic Book" panose="020B0503020102020204" pitchFamily="34" charset="0"/>
              </a:rPr>
              <a:t>Работникам, подавшим заявления о представлении сведений о трудовой деятельности, работодатели выдают трудовые книжки на руки и после этого освобождаются от ответственности за их ведение и хранение. При выдаче трудовой книжки в нее вносится соответствующая запись;</a:t>
            </a:r>
          </a:p>
          <a:p>
            <a:pPr algn="just">
              <a:defRPr/>
            </a:pPr>
            <a:endParaRPr lang="ru-RU" altLang="ru-RU" sz="1000" b="1" dirty="0" smtClean="0">
              <a:solidFill>
                <a:schemeClr val="accent1">
                  <a:lumMod val="50000"/>
                </a:schemeClr>
              </a:solidFill>
              <a:latin typeface="Franklin Gothic Book" panose="020B0503020102020204" pitchFamily="34" charset="0"/>
            </a:endParaRPr>
          </a:p>
          <a:p>
            <a:pPr algn="just">
              <a:buFont typeface="Wingdings" pitchFamily="2" charset="2"/>
              <a:buChar char="ü"/>
              <a:defRPr/>
            </a:pPr>
            <a:r>
              <a:rPr lang="ru-RU" altLang="ru-RU" b="1" dirty="0" smtClean="0">
                <a:solidFill>
                  <a:schemeClr val="accent1">
                    <a:lumMod val="50000"/>
                  </a:schemeClr>
                </a:solidFill>
                <a:latin typeface="Franklin Gothic Book" panose="020B0503020102020204" pitchFamily="34" charset="0"/>
              </a:rPr>
              <a:t>Информация о поданном работником заявлении включается в его СЗВ-ТД, представляемые работодателем для хранения в информационных ресурсах ПФР;</a:t>
            </a:r>
          </a:p>
          <a:p>
            <a:pPr algn="just">
              <a:buFont typeface="Wingdings" pitchFamily="2" charset="2"/>
              <a:buChar char="ü"/>
              <a:defRPr/>
            </a:pPr>
            <a:endParaRPr lang="ru-RU" altLang="ru-RU" sz="1000" b="1" dirty="0" smtClean="0">
              <a:solidFill>
                <a:schemeClr val="accent1">
                  <a:lumMod val="50000"/>
                </a:schemeClr>
              </a:solidFill>
              <a:latin typeface="Franklin Gothic Book" panose="020B0503020102020204" pitchFamily="34" charset="0"/>
            </a:endParaRPr>
          </a:p>
          <a:p>
            <a:pPr algn="just">
              <a:buFont typeface="Wingdings" pitchFamily="2" charset="2"/>
              <a:buChar char="ü"/>
              <a:defRPr/>
            </a:pPr>
            <a:r>
              <a:rPr lang="ru-RU" altLang="ru-RU" b="1" dirty="0" smtClean="0">
                <a:solidFill>
                  <a:schemeClr val="accent1">
                    <a:lumMod val="50000"/>
                  </a:schemeClr>
                </a:solidFill>
                <a:latin typeface="Franklin Gothic Book" panose="020B0503020102020204" pitchFamily="34" charset="0"/>
              </a:rPr>
              <a:t>Лица, не имевшие возможности до 31.12.2020 подать  работодателю одно из письменных заявлений, вправе сделать это в любое время, подав его работодателю по основному месту работы, в том числе при трудоустройстве;</a:t>
            </a:r>
            <a:endParaRPr lang="ru-RU" altLang="ru-RU" sz="800" b="1" dirty="0" smtClean="0">
              <a:solidFill>
                <a:srgbClr val="002060"/>
              </a:solidFill>
              <a:latin typeface="Franklin Gothic Book" panose="020B0503020102020204" pitchFamily="34" charset="0"/>
            </a:endParaRPr>
          </a:p>
        </p:txBody>
      </p:sp>
      <p:pic>
        <p:nvPicPr>
          <p:cNvPr id="10"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898" b="97533" l="901" r="97898">
                        <a14:foregroundMark x1="61261" y1="36433" x2="61261" y2="36433"/>
                        <a14:foregroundMark x1="57207" y1="48577" x2="57808" y2="26186"/>
                        <a14:foregroundMark x1="54354" y1="26755" x2="56006" y2="14611"/>
                        <a14:foregroundMark x1="58258" y1="17078" x2="76877" y2="11575"/>
                        <a14:foregroundMark x1="89189" y1="32258" x2="74625" y2="56167"/>
                        <a14:foregroundMark x1="53604" y1="55028" x2="49700" y2="44213"/>
                      </a14:backgroundRemoval>
                    </a14:imgEffect>
                  </a14:imgLayer>
                </a14:imgProps>
              </a:ext>
              <a:ext uri="{28A0092B-C50C-407E-A947-70E740481C1C}">
                <a14:useLocalDpi xmlns:a14="http://schemas.microsoft.com/office/drawing/2010/main" val="0"/>
              </a:ext>
            </a:extLst>
          </a:blip>
          <a:srcRect/>
          <a:stretch>
            <a:fillRect/>
          </a:stretch>
        </p:blipFill>
        <p:spPr bwMode="auto">
          <a:xfrm>
            <a:off x="323528" y="3990140"/>
            <a:ext cx="3168352" cy="286785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707904" y="4149080"/>
            <a:ext cx="5040560" cy="1477328"/>
          </a:xfrm>
          <a:prstGeom prst="rect">
            <a:avLst/>
          </a:prstGeom>
          <a:noFill/>
        </p:spPr>
        <p:txBody>
          <a:bodyPr wrap="square" rtlCol="0">
            <a:spAutoFit/>
          </a:bodyPr>
          <a:lstStyle/>
          <a:p>
            <a:pPr algn="just">
              <a:buFont typeface="Wingdings" pitchFamily="2" charset="2"/>
              <a:buChar char="ü"/>
            </a:pPr>
            <a:r>
              <a:rPr lang="ru-RU" b="1" dirty="0" smtClean="0">
                <a:solidFill>
                  <a:schemeClr val="accent1">
                    <a:lumMod val="50000"/>
                  </a:schemeClr>
                </a:solidFill>
                <a:latin typeface="Franklin Gothic Book" pitchFamily="34" charset="0"/>
              </a:rPr>
              <a:t>Формирование сведений о трудовой деятельности  лиц, впервые поступающих на работу после 31.12.2020, осуществляется в соответствии с ТК РФ, а трудовые книжки на указанных лиц не оформляются.</a:t>
            </a:r>
            <a:endParaRPr lang="ru-RU" b="1" dirty="0">
              <a:solidFill>
                <a:schemeClr val="accent1">
                  <a:lumMod val="50000"/>
                </a:schemeClr>
              </a:solidFill>
              <a:latin typeface="Franklin Gothic Boo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2" cstate="print"/>
          <a:stretch>
            <a:fillRect/>
          </a:stretch>
        </p:blipFill>
        <p:spPr>
          <a:xfrm>
            <a:off x="0" y="0"/>
            <a:ext cx="9144000" cy="6858000"/>
          </a:xfrm>
          <a:prstGeom prst="rect">
            <a:avLst/>
          </a:prstGeom>
        </p:spPr>
      </p:pic>
      <p:sp>
        <p:nvSpPr>
          <p:cNvPr id="7" name="Прямоугольник 6"/>
          <p:cNvSpPr/>
          <p:nvPr/>
        </p:nvSpPr>
        <p:spPr>
          <a:xfrm>
            <a:off x="323528" y="980728"/>
            <a:ext cx="8640960" cy="5940088"/>
          </a:xfrm>
          <a:prstGeom prst="rect">
            <a:avLst/>
          </a:prstGeom>
        </p:spPr>
        <p:txBody>
          <a:bodyPr wrap="square">
            <a:spAutoFit/>
          </a:bodyPr>
          <a:lstStyle/>
          <a:p>
            <a:pPr algn="just"/>
            <a:r>
              <a:rPr lang="ru-RU" sz="2000" b="1" dirty="0" smtClean="0">
                <a:solidFill>
                  <a:schemeClr val="accent1">
                    <a:lumMod val="50000"/>
                  </a:schemeClr>
                </a:solidFill>
                <a:latin typeface="Franklin Gothic Book" pitchFamily="34" charset="0"/>
              </a:rPr>
              <a:t>Постановлением Правительства РФ от 26.04.2020 № 590 «Об особенностях порядка и сроках представления страхователями в территориальные органы пенсионного фонда Российской Федерации сведений о трудовой деятельности зарегистрированных лиц» установлены новые сроки представления в Пенсионный фонд сведений о трудовой деятельности:</a:t>
            </a:r>
          </a:p>
          <a:p>
            <a:pPr algn="just"/>
            <a:endParaRPr lang="ru-RU" sz="2000" b="1" dirty="0" smtClean="0">
              <a:solidFill>
                <a:schemeClr val="accent1">
                  <a:lumMod val="50000"/>
                </a:schemeClr>
              </a:solidFill>
              <a:latin typeface="Franklin Gothic Book" pitchFamily="34" charset="0"/>
            </a:endParaRPr>
          </a:p>
          <a:p>
            <a:pPr marL="273050" lvl="0" indent="-273050" algn="just">
              <a:buFont typeface="Wingdings" pitchFamily="2" charset="2"/>
              <a:buChar char="Ø"/>
              <a:tabLst>
                <a:tab pos="177800" algn="l"/>
              </a:tabLst>
            </a:pPr>
            <a:r>
              <a:rPr lang="ru-RU" sz="2000" b="1" dirty="0" smtClean="0">
                <a:solidFill>
                  <a:schemeClr val="accent1">
                    <a:lumMod val="50000"/>
                  </a:schemeClr>
                </a:solidFill>
                <a:latin typeface="Franklin Gothic Book" pitchFamily="34" charset="0"/>
              </a:rPr>
              <a:t>с 28 апреля 2020 года информация о приеме на работу или увольнении должна передаваться в территориальные органы ПФР не позднее рабочего дня, следующего за днем издания соответствующего приказа или распоряжения. Сокращение сроков необходимо для оперативного определения трудового статуса гражданина, если он решит обратиться за мерами социальной поддержки, в том числе за пособием по безработице; </a:t>
            </a:r>
          </a:p>
          <a:p>
            <a:pPr lvl="0" algn="just"/>
            <a:endParaRPr lang="ru-RU" sz="2000" b="1" dirty="0" smtClean="0">
              <a:solidFill>
                <a:schemeClr val="accent1">
                  <a:lumMod val="50000"/>
                </a:schemeClr>
              </a:solidFill>
              <a:latin typeface="Franklin Gothic Book" pitchFamily="34" charset="0"/>
            </a:endParaRPr>
          </a:p>
          <a:p>
            <a:pPr marL="273050" lvl="0" indent="-273050" algn="just">
              <a:buFont typeface="Wingdings" pitchFamily="2" charset="2"/>
              <a:buChar char="Ø"/>
            </a:pPr>
            <a:r>
              <a:rPr lang="ru-RU" sz="2000" b="1" dirty="0" smtClean="0">
                <a:solidFill>
                  <a:schemeClr val="accent1">
                    <a:lumMod val="50000"/>
                  </a:schemeClr>
                </a:solidFill>
                <a:latin typeface="Franklin Gothic Book" pitchFamily="34" charset="0"/>
              </a:rPr>
              <a:t>в случае других кадровых изменений, например перевода сотрудника на новую должность, или при выборе работником формы трудовой книжки, сохраняются прежние сроки представления отчетности, то есть не позднее 15-го числа месяца, следующего за отчетным. </a:t>
            </a:r>
          </a:p>
          <a:p>
            <a:pPr marL="177800" indent="-177800" algn="just">
              <a:buFont typeface="Wingdings" panose="05000000000000000000" pitchFamily="2" charset="2"/>
              <a:buChar char="ü"/>
              <a:defRPr/>
            </a:pPr>
            <a:endParaRPr lang="ru-RU" sz="2000" b="1" dirty="0" smtClean="0">
              <a:solidFill>
                <a:schemeClr val="accent1">
                  <a:lumMod val="50000"/>
                </a:schemeClr>
              </a:solidFill>
              <a:latin typeface="Franklin Gothic Book" pitchFamily="34" charset="0"/>
            </a:endParaRPr>
          </a:p>
        </p:txBody>
      </p:sp>
      <p:sp>
        <p:nvSpPr>
          <p:cNvPr id="8" name="TextBox 7"/>
          <p:cNvSpPr txBox="1"/>
          <p:nvPr/>
        </p:nvSpPr>
        <p:spPr>
          <a:xfrm>
            <a:off x="971600" y="1"/>
            <a:ext cx="7848872" cy="1231106"/>
          </a:xfrm>
          <a:prstGeom prst="rect">
            <a:avLst/>
          </a:prstGeom>
          <a:noFill/>
        </p:spPr>
        <p:txBody>
          <a:bodyPr wrap="square" rtlCol="0">
            <a:spAutoFit/>
          </a:bodyPr>
          <a:lstStyle/>
          <a:p>
            <a:r>
              <a:rPr lang="ru-RU" sz="1900" b="1" dirty="0" smtClean="0">
                <a:solidFill>
                  <a:schemeClr val="bg1"/>
                </a:solidFill>
                <a:latin typeface="Franklin Gothic Book" pitchFamily="34" charset="0"/>
                <a:cs typeface="Times New Roman" panose="02020603050405020304" pitchFamily="18" charset="0"/>
              </a:rPr>
              <a:t>Изменения, вносимые в порядок представления  сведений о трудовой деятельности </a:t>
            </a:r>
            <a:r>
              <a:rPr lang="ru-RU" sz="1900" b="1" dirty="0" smtClean="0">
                <a:solidFill>
                  <a:schemeClr val="bg1"/>
                </a:solidFill>
                <a:latin typeface="Franklin Gothic Book" pitchFamily="34" charset="0"/>
              </a:rPr>
              <a:t>Постановлением Правительства РФ от 26.04.2020 N 590</a:t>
            </a:r>
          </a:p>
          <a:p>
            <a:endParaRPr lang="ru-RU" dirty="0" smtClean="0">
              <a:solidFill>
                <a:schemeClr val="bg1"/>
              </a:solidFill>
            </a:endParaRPr>
          </a:p>
          <a:p>
            <a:pPr algn="ctr"/>
            <a:endParaRPr lang="ru-RU"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5" name="Содержимое 3">
            <a:extLst>
              <a:ext uri="{FF2B5EF4-FFF2-40B4-BE49-F238E27FC236}">
                <a16:creationId xmlns:a16="http://schemas.microsoft.com/office/drawing/2014/main" xmlns="" id="{F41AD967-44CD-FD40-BBE7-6129B803648D}"/>
              </a:ext>
            </a:extLst>
          </p:cNvPr>
          <p:cNvPicPr>
            <a:picLocks noChangeAspect="1"/>
          </p:cNvPicPr>
          <p:nvPr/>
        </p:nvPicPr>
        <p:blipFill>
          <a:blip r:embed="rId2" cstate="print"/>
          <a:stretch>
            <a:fillRect/>
          </a:stretch>
        </p:blipFill>
        <p:spPr>
          <a:xfrm>
            <a:off x="-17810" y="0"/>
            <a:ext cx="9144000" cy="6858000"/>
          </a:xfrm>
          <a:prstGeom prst="rect">
            <a:avLst/>
          </a:prstGeom>
        </p:spPr>
      </p:pic>
      <p:sp>
        <p:nvSpPr>
          <p:cNvPr id="6" name="TextBox 5"/>
          <p:cNvSpPr txBox="1"/>
          <p:nvPr/>
        </p:nvSpPr>
        <p:spPr>
          <a:xfrm>
            <a:off x="1043608" y="188641"/>
            <a:ext cx="7560840" cy="523220"/>
          </a:xfrm>
          <a:prstGeom prst="rect">
            <a:avLst/>
          </a:prstGeom>
          <a:noFill/>
        </p:spPr>
        <p:txBody>
          <a:bodyPr wrap="square" rtlCol="0">
            <a:spAutoFit/>
          </a:bodyPr>
          <a:lstStyle/>
          <a:p>
            <a:pPr algn="ctr"/>
            <a:r>
              <a:rPr lang="ru-RU" sz="2800" b="1" dirty="0" smtClean="0">
                <a:solidFill>
                  <a:schemeClr val="bg1"/>
                </a:solidFill>
                <a:latin typeface="Franklin Gothic Book" pitchFamily="34" charset="0"/>
              </a:rPr>
              <a:t>Отчетность в ПФР  </a:t>
            </a:r>
            <a:endParaRPr lang="ru-RU" sz="2800" b="1" dirty="0">
              <a:solidFill>
                <a:schemeClr val="bg1"/>
              </a:solidFill>
              <a:latin typeface="Franklin Gothic Book" pitchFamily="34" charset="0"/>
            </a:endParaRPr>
          </a:p>
        </p:txBody>
      </p:sp>
      <p:sp>
        <p:nvSpPr>
          <p:cNvPr id="11" name="TextBox 10"/>
          <p:cNvSpPr txBox="1"/>
          <p:nvPr/>
        </p:nvSpPr>
        <p:spPr>
          <a:xfrm>
            <a:off x="2411760" y="1196752"/>
            <a:ext cx="6732240" cy="1938992"/>
          </a:xfrm>
          <a:prstGeom prst="rect">
            <a:avLst/>
          </a:prstGeom>
          <a:noFill/>
        </p:spPr>
        <p:txBody>
          <a:bodyPr wrap="square" rtlCol="0">
            <a:spAutoFit/>
          </a:bodyPr>
          <a:lstStyle/>
          <a:p>
            <a:r>
              <a:rPr lang="ru-RU" sz="2000" b="1" dirty="0">
                <a:solidFill>
                  <a:schemeClr val="accent1">
                    <a:lumMod val="50000"/>
                  </a:schemeClr>
                </a:solidFill>
                <a:latin typeface="Franklin Gothic Book" pitchFamily="34" charset="0"/>
              </a:rPr>
              <a:t>Обращаем </a:t>
            </a:r>
            <a:r>
              <a:rPr lang="ru-RU" sz="2000" b="1" dirty="0" smtClean="0">
                <a:solidFill>
                  <a:schemeClr val="accent1">
                    <a:lumMod val="50000"/>
                  </a:schemeClr>
                </a:solidFill>
                <a:latin typeface="Franklin Gothic Book" pitchFamily="34" charset="0"/>
              </a:rPr>
              <a:t> внимание!  </a:t>
            </a:r>
          </a:p>
          <a:p>
            <a:r>
              <a:rPr lang="ru-RU" sz="2000" b="1" dirty="0" smtClean="0">
                <a:solidFill>
                  <a:schemeClr val="accent1">
                    <a:lumMod val="50000"/>
                  </a:schemeClr>
                </a:solidFill>
                <a:latin typeface="Franklin Gothic Book" pitchFamily="34" charset="0"/>
              </a:rPr>
              <a:t>Отчетность </a:t>
            </a:r>
            <a:r>
              <a:rPr lang="ru-RU" sz="2000" b="1" dirty="0">
                <a:solidFill>
                  <a:schemeClr val="accent1">
                    <a:lumMod val="50000"/>
                  </a:schemeClr>
                </a:solidFill>
                <a:latin typeface="Franklin Gothic Book" pitchFamily="34" charset="0"/>
              </a:rPr>
              <a:t>по форме СЗВ-М «Сведения о застрахованных лицах</a:t>
            </a:r>
            <a:r>
              <a:rPr lang="ru-RU" sz="2000" b="1" dirty="0" smtClean="0">
                <a:solidFill>
                  <a:schemeClr val="accent1">
                    <a:lumMod val="50000"/>
                  </a:schemeClr>
                </a:solidFill>
                <a:latin typeface="Franklin Gothic Book" pitchFamily="34" charset="0"/>
              </a:rPr>
              <a:t>», не отменена. Страхователь </a:t>
            </a:r>
            <a:r>
              <a:rPr lang="ru-RU" sz="2000" b="1" dirty="0">
                <a:solidFill>
                  <a:schemeClr val="accent1">
                    <a:lumMod val="50000"/>
                  </a:schemeClr>
                </a:solidFill>
                <a:latin typeface="Franklin Gothic Book" pitchFamily="34" charset="0"/>
              </a:rPr>
              <a:t>ежемесячно не позднее 15-го числа месяца, следующего за отчетным периодом – месяцем, обязан представлять </a:t>
            </a:r>
            <a:r>
              <a:rPr lang="ru-RU" sz="2000" b="1" dirty="0" smtClean="0">
                <a:solidFill>
                  <a:schemeClr val="accent1">
                    <a:lumMod val="50000"/>
                  </a:schemeClr>
                </a:solidFill>
                <a:latin typeface="Franklin Gothic Book" pitchFamily="34" charset="0"/>
              </a:rPr>
              <a:t> сведения о </a:t>
            </a:r>
            <a:r>
              <a:rPr lang="ru-RU" sz="2000" b="1" dirty="0">
                <a:solidFill>
                  <a:schemeClr val="accent1">
                    <a:lumMod val="50000"/>
                  </a:schemeClr>
                </a:solidFill>
                <a:latin typeface="Franklin Gothic Book" pitchFamily="34" charset="0"/>
              </a:rPr>
              <a:t>каждом работающем у него застрахованном </a:t>
            </a:r>
            <a:r>
              <a:rPr lang="ru-RU" sz="2000" b="1" dirty="0" smtClean="0">
                <a:solidFill>
                  <a:schemeClr val="accent1">
                    <a:lumMod val="50000"/>
                  </a:schemeClr>
                </a:solidFill>
                <a:latin typeface="Franklin Gothic Book" pitchFamily="34" charset="0"/>
              </a:rPr>
              <a:t>лице.</a:t>
            </a:r>
            <a:endParaRPr lang="ru-RU" sz="2000" b="1" dirty="0">
              <a:solidFill>
                <a:schemeClr val="accent1">
                  <a:lumMod val="50000"/>
                </a:schemeClr>
              </a:solidFill>
              <a:latin typeface="Franklin Gothic Book" pitchFamily="34" charset="0"/>
            </a:endParaRPr>
          </a:p>
        </p:txBody>
      </p:sp>
      <p:sp>
        <p:nvSpPr>
          <p:cNvPr id="14" name="TextBox 13"/>
          <p:cNvSpPr txBox="1"/>
          <p:nvPr/>
        </p:nvSpPr>
        <p:spPr>
          <a:xfrm>
            <a:off x="2524587" y="4293096"/>
            <a:ext cx="6619413" cy="1015663"/>
          </a:xfrm>
          <a:prstGeom prst="rect">
            <a:avLst/>
          </a:prstGeom>
          <a:noFill/>
        </p:spPr>
        <p:txBody>
          <a:bodyPr wrap="square" rtlCol="0">
            <a:spAutoFit/>
          </a:bodyPr>
          <a:lstStyle/>
          <a:p>
            <a:r>
              <a:rPr lang="ru-RU" sz="2000" b="1" dirty="0">
                <a:solidFill>
                  <a:schemeClr val="accent1">
                    <a:lumMod val="50000"/>
                  </a:schemeClr>
                </a:solidFill>
                <a:latin typeface="Franklin Gothic Book" pitchFamily="34" charset="0"/>
              </a:rPr>
              <a:t>Работодателям следует уделить особое внимание анализу полученных </a:t>
            </a:r>
            <a:r>
              <a:rPr lang="ru-RU" sz="2000" b="1" dirty="0" smtClean="0">
                <a:solidFill>
                  <a:schemeClr val="accent1">
                    <a:lumMod val="50000"/>
                  </a:schemeClr>
                </a:solidFill>
                <a:latin typeface="Franklin Gothic Book" pitchFamily="34" charset="0"/>
              </a:rPr>
              <a:t>протоколов и  </a:t>
            </a:r>
            <a:r>
              <a:rPr lang="ru-RU" sz="2000" b="1" dirty="0">
                <a:solidFill>
                  <a:schemeClr val="accent1">
                    <a:lumMod val="50000"/>
                  </a:schemeClr>
                </a:solidFill>
                <a:latin typeface="Franklin Gothic Book" pitchFamily="34" charset="0"/>
              </a:rPr>
              <a:t>в случае выявления ошибок — оперативному их </a:t>
            </a:r>
            <a:r>
              <a:rPr lang="ru-RU" sz="2000" b="1" dirty="0" smtClean="0">
                <a:solidFill>
                  <a:schemeClr val="accent1">
                    <a:lumMod val="50000"/>
                  </a:schemeClr>
                </a:solidFill>
                <a:latin typeface="Franklin Gothic Book" pitchFamily="34" charset="0"/>
              </a:rPr>
              <a:t>исправлению.</a:t>
            </a:r>
            <a:endParaRPr lang="ru-RU" sz="2000" b="1" dirty="0">
              <a:solidFill>
                <a:schemeClr val="accent1">
                  <a:lumMod val="50000"/>
                </a:schemeClr>
              </a:solidFill>
              <a:latin typeface="Franklin Gothic Book" pitchFamily="34" charset="0"/>
            </a:endParaRPr>
          </a:p>
        </p:txBody>
      </p:sp>
      <p:pic>
        <p:nvPicPr>
          <p:cNvPr id="12" name="Рисунок 11"/>
          <p:cNvPicPr/>
          <p:nvPr/>
        </p:nvPicPr>
        <p:blipFill>
          <a:blip r:embed="rId3" cstate="print"/>
          <a:srcRect/>
          <a:stretch>
            <a:fillRect/>
          </a:stretch>
        </p:blipFill>
        <p:spPr bwMode="auto">
          <a:xfrm>
            <a:off x="0" y="1196752"/>
            <a:ext cx="2195736" cy="2016224"/>
          </a:xfrm>
          <a:prstGeom prst="rect">
            <a:avLst/>
          </a:prstGeom>
          <a:noFill/>
          <a:ln w="9525">
            <a:noFill/>
            <a:miter lim="800000"/>
            <a:headEnd/>
            <a:tailEnd/>
          </a:ln>
        </p:spPr>
      </p:pic>
      <p:pic>
        <p:nvPicPr>
          <p:cNvPr id="16" name="Рисунок 15"/>
          <p:cNvPicPr/>
          <p:nvPr/>
        </p:nvPicPr>
        <p:blipFill>
          <a:blip r:embed="rId4" cstate="print"/>
          <a:srcRect/>
          <a:stretch>
            <a:fillRect/>
          </a:stretch>
        </p:blipFill>
        <p:spPr bwMode="auto">
          <a:xfrm>
            <a:off x="0" y="3933056"/>
            <a:ext cx="2555775" cy="20882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2975</TotalTime>
  <Words>774</Words>
  <Application>Microsoft Office PowerPoint</Application>
  <PresentationFormat>Экран (4:3)</PresentationFormat>
  <Paragraphs>48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Типичные ошибки при представлении сведений  о трудовой деятельности</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Журкова Юлия Сергеевна2</dc:creator>
  <cp:lastModifiedBy>Пургина Екатерина Александровна</cp:lastModifiedBy>
  <cp:revision>258</cp:revision>
  <cp:lastPrinted>2019-11-19T14:34:49Z</cp:lastPrinted>
  <dcterms:created xsi:type="dcterms:W3CDTF">2019-06-10T07:14:06Z</dcterms:created>
  <dcterms:modified xsi:type="dcterms:W3CDTF">2020-08-13T12:53:56Z</dcterms:modified>
</cp:coreProperties>
</file>