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73" r:id="rId3"/>
    <p:sldId id="259" r:id="rId4"/>
    <p:sldId id="280" r:id="rId5"/>
    <p:sldId id="281" r:id="rId6"/>
    <p:sldId id="274" r:id="rId7"/>
  </p:sldIdLst>
  <p:sldSz cx="9144000" cy="6858000" type="screen4x3"/>
  <p:notesSz cx="6858000" cy="9947275"/>
  <p:embeddedFontLst>
    <p:embeddedFont>
      <p:font typeface="Calibri Light" pitchFamily="34" charset="0"/>
      <p:regular r:id="rId8"/>
      <p:italic r:id="rId9"/>
    </p:embeddedFon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834"/>
    <a:srgbClr val="FFECD9"/>
    <a:srgbClr val="E0C698"/>
    <a:srgbClr val="B87658"/>
    <a:srgbClr val="623B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96318" autoAdjust="0"/>
  </p:normalViewPr>
  <p:slideViewPr>
    <p:cSldViewPr snapToGrid="0">
      <p:cViewPr>
        <p:scale>
          <a:sx n="116" d="100"/>
          <a:sy n="116" d="100"/>
        </p:scale>
        <p:origin x="-1416" y="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0945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21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665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226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432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75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66251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76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430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581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5226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C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4272B-DED2-4036-8FAF-4395D48EF938}" type="datetimeFigureOut">
              <a:rPr lang="ru-RU" smtClean="0"/>
              <a:t>19.07.2019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E960B-ACA5-4745-8098-A6CBCA8441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31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500000000000000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500000000000000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5017" y="33337"/>
            <a:ext cx="4326015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657475" y="2524125"/>
            <a:ext cx="4400550" cy="1666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64275" y="1814303"/>
            <a:ext cx="7601803" cy="1692771"/>
          </a:xfrm>
          <a:prstGeom prst="rect">
            <a:avLst/>
          </a:prstGeom>
          <a:noFill/>
          <a:effectLst>
            <a:softEdge rad="127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663834"/>
                </a:solidFill>
              </a:rPr>
              <a:t>Конкурс среди субъектов малого и среднего предпринимательства</a:t>
            </a:r>
            <a:endParaRPr lang="ru-RU" sz="3200" b="1" dirty="0" smtClean="0">
              <a:solidFill>
                <a:srgbClr val="663834"/>
              </a:solidFill>
            </a:endParaRPr>
          </a:p>
          <a:p>
            <a:pPr algn="ctr"/>
            <a:r>
              <a:rPr lang="ru-RU" sz="4000" b="1" dirty="0" smtClean="0">
                <a:solidFill>
                  <a:srgbClr val="663834"/>
                </a:solidFill>
              </a:rPr>
              <a:t>«Предприниматель года-2019»</a:t>
            </a:r>
            <a:endParaRPr lang="ru-RU" sz="4000" b="1" dirty="0">
              <a:solidFill>
                <a:srgbClr val="663834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9"/>
          <a:stretch/>
        </p:blipFill>
        <p:spPr bwMode="auto">
          <a:xfrm>
            <a:off x="1504948" y="3507074"/>
            <a:ext cx="6211032" cy="326058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6" t="26296" r="66909" b="45370"/>
          <a:stretch/>
        </p:blipFill>
        <p:spPr bwMode="auto">
          <a:xfrm>
            <a:off x="0" y="5400675"/>
            <a:ext cx="1068452" cy="14573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94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19432"/>
          <a:stretch/>
        </p:blipFill>
        <p:spPr bwMode="auto">
          <a:xfrm>
            <a:off x="5103223" y="0"/>
            <a:ext cx="4040777" cy="819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28625" y="924200"/>
            <a:ext cx="813435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 2019 году </a:t>
            </a:r>
            <a:r>
              <a:rPr lang="ru-RU" dirty="0"/>
              <a:t>открытый конкурс среди субъектов малого и среднего </a:t>
            </a:r>
            <a:r>
              <a:rPr lang="ru-RU" dirty="0" smtClean="0"/>
              <a:t>предпринимательства Тульской области получил название  </a:t>
            </a:r>
            <a:endParaRPr lang="ru-RU" dirty="0"/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«Предприниматель года - </a:t>
            </a:r>
            <a:r>
              <a:rPr lang="ru-RU" sz="2800" b="1" dirty="0">
                <a:solidFill>
                  <a:srgbClr val="C00000"/>
                </a:solidFill>
              </a:rPr>
              <a:t>2019»</a:t>
            </a:r>
          </a:p>
          <a:p>
            <a:pPr algn="ctr"/>
            <a:r>
              <a:rPr lang="ru-RU" i="1" dirty="0" smtClean="0"/>
              <a:t>В предыдущие годы конкурс назвался «БИЗНЕС-ТРИУМФ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4318" y="2555833"/>
            <a:ext cx="871775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Цель </a:t>
            </a:r>
            <a:r>
              <a:rPr lang="ru-RU" b="1" dirty="0" smtClean="0">
                <a:solidFill>
                  <a:srgbClr val="C00000"/>
                </a:solidFill>
              </a:rPr>
              <a:t>конкурса: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/>
              <a:t>популяризация </a:t>
            </a:r>
            <a:r>
              <a:rPr lang="ru-RU" dirty="0"/>
              <a:t>малого и среднего предпринимательства как эффективной формы самореализации </a:t>
            </a:r>
            <a:r>
              <a:rPr lang="ru-RU" dirty="0" smtClean="0"/>
              <a:t>граждан;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/>
              <a:t>стимулирование </a:t>
            </a:r>
            <a:r>
              <a:rPr lang="ru-RU" dirty="0"/>
              <a:t>развития малого и среднего предпринимательства в </a:t>
            </a:r>
            <a:r>
              <a:rPr lang="ru-RU" dirty="0" smtClean="0"/>
              <a:t>Тульской области; 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 smtClean="0"/>
              <a:t>популяризация </a:t>
            </a:r>
            <a:r>
              <a:rPr lang="ru-RU" dirty="0"/>
              <a:t>достижений и передового опыта </a:t>
            </a:r>
            <a:r>
              <a:rPr lang="ru-RU" dirty="0" smtClean="0"/>
              <a:t>представителей </a:t>
            </a:r>
            <a:r>
              <a:rPr lang="ru-RU" dirty="0"/>
              <a:t>предпринимательского сообщества</a:t>
            </a:r>
            <a:r>
              <a:rPr lang="ru-RU" dirty="0" smtClean="0"/>
              <a:t>.</a:t>
            </a:r>
          </a:p>
          <a:p>
            <a:pPr algn="just"/>
            <a:r>
              <a:rPr lang="ru-RU" b="1" dirty="0" smtClean="0">
                <a:solidFill>
                  <a:srgbClr val="C00000"/>
                </a:solidFill>
              </a:rPr>
              <a:t>Основная задача </a:t>
            </a:r>
            <a:r>
              <a:rPr lang="ru-RU" dirty="0" smtClean="0"/>
              <a:t>– </a:t>
            </a:r>
            <a:r>
              <a:rPr lang="ru-RU" dirty="0"/>
              <a:t>выявление и поощрение субъектов малого и среднего предпринимательства Тульской области, достигших наибольших успехов в предпринимательской деятельности в 2019 году, а также оценка институтов их поддержки и развития.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380"/>
          <a:stretch/>
        </p:blipFill>
        <p:spPr bwMode="auto">
          <a:xfrm>
            <a:off x="0" y="5711825"/>
            <a:ext cx="428625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5713076"/>
            <a:ext cx="4323557" cy="1144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5711825"/>
            <a:ext cx="554037" cy="11461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7560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8" b="89331"/>
          <a:stretch/>
        </p:blipFill>
        <p:spPr>
          <a:xfrm>
            <a:off x="5267325" y="2"/>
            <a:ext cx="3876675" cy="8098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76128" y="95251"/>
            <a:ext cx="529589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Конкурс «Предприниматель года-2019»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 проводится по 12 номинациям</a:t>
            </a:r>
            <a:endParaRPr lang="ru-RU" sz="2400" b="1" dirty="0">
              <a:solidFill>
                <a:srgbClr val="C00000"/>
              </a:solidFill>
            </a:endParaRPr>
          </a:p>
          <a:p>
            <a:pPr algn="ctr"/>
            <a:endParaRPr lang="ru-RU" sz="20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9" r="21250"/>
          <a:stretch/>
        </p:blipFill>
        <p:spPr bwMode="auto">
          <a:xfrm>
            <a:off x="6315075" y="1067073"/>
            <a:ext cx="2828925" cy="57909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28598" y="1376899"/>
            <a:ext cx="635317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Традиционными уже стали номинации:</a:t>
            </a:r>
          </a:p>
          <a:p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/>
              <a:t>«</a:t>
            </a:r>
            <a:r>
              <a:rPr lang="ru-RU" sz="2000" dirty="0"/>
              <a:t>Лучшее производственное предприятие»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/>
              <a:t>«</a:t>
            </a:r>
            <a:r>
              <a:rPr lang="ru-RU" sz="2000" dirty="0"/>
              <a:t>Лучшее </a:t>
            </a:r>
            <a:r>
              <a:rPr lang="ru-RU" sz="2000" dirty="0" smtClean="0"/>
              <a:t>социально-ориентированное </a:t>
            </a:r>
            <a:r>
              <a:rPr lang="ru-RU" sz="2000" dirty="0"/>
              <a:t>предприятие»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/>
              <a:t>«</a:t>
            </a:r>
            <a:r>
              <a:rPr lang="ru-RU" sz="2000" dirty="0"/>
              <a:t>Лучшее сельскохозяйственное предприятие»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/>
              <a:t>«</a:t>
            </a:r>
            <a:r>
              <a:rPr lang="ru-RU" sz="2000" dirty="0"/>
              <a:t>Лучшее предприятие в сфере торговли»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 smtClean="0"/>
              <a:t>«</a:t>
            </a:r>
            <a:r>
              <a:rPr lang="ru-RU" sz="2000" dirty="0"/>
              <a:t>Лучшее предприятие в сфере услуг»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/>
              <a:t>«Бизнес-леди года» </a:t>
            </a:r>
          </a:p>
          <a:p>
            <a:pPr marL="342900" indent="-342900">
              <a:buFont typeface="Wingdings" pitchFamily="2" charset="2"/>
              <a:buChar char="v"/>
            </a:pPr>
            <a:endParaRPr lang="ru-RU" sz="2000" dirty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/>
              <a:t>«Лучшее предприятие в сфере туриндустрии» </a:t>
            </a:r>
            <a:endParaRPr lang="ru-RU" sz="2000" dirty="0" smtClean="0"/>
          </a:p>
          <a:p>
            <a:pPr marL="342900" indent="-342900">
              <a:buFont typeface="Wingdings" pitchFamily="2" charset="2"/>
              <a:buChar char="v"/>
            </a:pPr>
            <a:endParaRPr lang="ru-RU" sz="2000" dirty="0"/>
          </a:p>
          <a:p>
            <a:pPr marL="342900" indent="-342900">
              <a:buFont typeface="Wingdings" pitchFamily="2" charset="2"/>
              <a:buChar char="v"/>
            </a:pPr>
            <a:r>
              <a:rPr lang="ru-RU" sz="2000" dirty="0"/>
              <a:t>«Лучшее </a:t>
            </a:r>
            <a:r>
              <a:rPr lang="ru-RU" sz="2000" dirty="0" smtClean="0"/>
              <a:t>предприятие общественного питания»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94948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8" b="89331"/>
          <a:stretch/>
        </p:blipFill>
        <p:spPr>
          <a:xfrm>
            <a:off x="5200577" y="2"/>
            <a:ext cx="3943423" cy="8098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09547" y="404950"/>
            <a:ext cx="48006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С 2019 года введены новые номинации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38675" y="3975437"/>
            <a:ext cx="43719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/>
              <a:t>«</a:t>
            </a:r>
            <a:r>
              <a:rPr lang="ru-RU" sz="2000" b="1" dirty="0"/>
              <a:t>Лучший бизнес-наставник года» </a:t>
            </a:r>
            <a:endParaRPr lang="ru-RU" sz="2000" b="1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400616" y="3795831"/>
            <a:ext cx="38159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v"/>
            </a:pPr>
            <a:r>
              <a:rPr lang="ru-RU" sz="2000" b="1" dirty="0" smtClean="0"/>
              <a:t>«</a:t>
            </a:r>
            <a:r>
              <a:rPr lang="ru-RU" sz="2000" b="1" dirty="0"/>
              <a:t>Лучший бизнес-гид года» </a:t>
            </a:r>
            <a:endParaRPr lang="ru-RU" sz="2000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5169175" y="1002658"/>
            <a:ext cx="35790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/>
              <a:t>«</a:t>
            </a:r>
            <a:r>
              <a:rPr lang="ru-RU" sz="2000" b="1" dirty="0"/>
              <a:t>Возможности без границ» </a:t>
            </a:r>
            <a:endParaRPr lang="ru-RU" sz="2000" b="1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696628" y="1248505"/>
            <a:ext cx="32361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v"/>
            </a:pPr>
            <a:r>
              <a:rPr lang="ru-RU" sz="2000" b="1" dirty="0" smtClean="0"/>
              <a:t>«</a:t>
            </a:r>
            <a:r>
              <a:rPr lang="ru-RU" sz="2000" b="1" dirty="0"/>
              <a:t>Лучшая IT- компания» </a:t>
            </a:r>
            <a:endParaRPr lang="ru-RU" sz="2000" b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47" y="1637727"/>
            <a:ext cx="3723200" cy="19942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363" y="4359481"/>
            <a:ext cx="1828800" cy="243840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515" y="4453931"/>
            <a:ext cx="2854832" cy="22495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523" y="1481152"/>
            <a:ext cx="2851940" cy="22872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4539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048" b="89331"/>
          <a:stretch/>
        </p:blipFill>
        <p:spPr>
          <a:xfrm>
            <a:off x="5200577" y="2"/>
            <a:ext cx="3943423" cy="809896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581023" y="823463"/>
            <a:ext cx="7762875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sz="3200" b="1" dirty="0" smtClean="0"/>
              <a:t>Впервые в 2019 </a:t>
            </a:r>
          </a:p>
          <a:p>
            <a:pPr algn="ctr"/>
            <a:r>
              <a:rPr lang="ru-RU" sz="3200" b="1" dirty="0" smtClean="0"/>
              <a:t>победителям конкурса </a:t>
            </a:r>
          </a:p>
          <a:p>
            <a:pPr algn="ctr"/>
            <a:r>
              <a:rPr lang="ru-RU" sz="3200" b="1" dirty="0" smtClean="0"/>
              <a:t>«Предприниматель года-2019»</a:t>
            </a:r>
          </a:p>
          <a:p>
            <a:pPr algn="ctr"/>
            <a:r>
              <a:rPr lang="ru-RU" sz="2400" dirty="0" smtClean="0"/>
              <a:t>на </a:t>
            </a:r>
            <a:r>
              <a:rPr lang="ru-RU" sz="2400" dirty="0"/>
              <a:t>продвижение информации о продукции СМСП </a:t>
            </a:r>
            <a:r>
              <a:rPr lang="ru-RU" sz="2400" dirty="0" smtClean="0"/>
              <a:t>Организатор </a:t>
            </a:r>
            <a:r>
              <a:rPr lang="ru-RU" sz="2400" dirty="0"/>
              <a:t>конкурса </a:t>
            </a:r>
            <a:endParaRPr lang="ru-RU" sz="2400" dirty="0" smtClean="0"/>
          </a:p>
          <a:p>
            <a:pPr algn="ctr"/>
            <a:r>
              <a:rPr lang="ru-RU" sz="2400" dirty="0" smtClean="0"/>
              <a:t>предоставляет </a:t>
            </a:r>
            <a:r>
              <a:rPr lang="ru-RU" sz="2400" dirty="0"/>
              <a:t>финансирование в размере </a:t>
            </a:r>
            <a:endParaRPr lang="ru-RU" sz="2400" dirty="0" smtClean="0"/>
          </a:p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100 </a:t>
            </a:r>
            <a:r>
              <a:rPr lang="ru-RU" sz="4000" b="1" dirty="0">
                <a:solidFill>
                  <a:srgbClr val="C00000"/>
                </a:solidFill>
              </a:rPr>
              <a:t>000 </a:t>
            </a:r>
            <a:r>
              <a:rPr lang="ru-RU" sz="4000" b="1" dirty="0" smtClean="0">
                <a:solidFill>
                  <a:srgbClr val="C00000"/>
                </a:solidFill>
              </a:rPr>
              <a:t>рублей </a:t>
            </a:r>
            <a:endParaRPr lang="ru-RU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  <a:p>
            <a:pPr algn="ctr"/>
            <a:r>
              <a:rPr lang="ru-RU" i="1" dirty="0" smtClean="0"/>
              <a:t>в </a:t>
            </a:r>
            <a:r>
              <a:rPr lang="ru-RU" i="1" dirty="0"/>
              <a:t>рамках мероприятия «Содействие в популяризации продукции СМСП» </a:t>
            </a:r>
          </a:p>
          <a:p>
            <a:pPr algn="ctr"/>
            <a:r>
              <a:rPr lang="ru-RU" i="1" dirty="0" smtClean="0"/>
              <a:t>(при </a:t>
            </a:r>
            <a:r>
              <a:rPr lang="ru-RU" i="1" dirty="0"/>
              <a:t>условии заключения договора до 31 декабря 2019 </a:t>
            </a:r>
            <a:r>
              <a:rPr lang="ru-RU" i="1" dirty="0" smtClean="0"/>
              <a:t>года)</a:t>
            </a:r>
            <a:endParaRPr lang="ru-RU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8700" y="14007820"/>
            <a:ext cx="40024050" cy="399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48"/>
          <a:stretch/>
        </p:blipFill>
        <p:spPr bwMode="auto">
          <a:xfrm>
            <a:off x="3832588" y="5171209"/>
            <a:ext cx="1367989" cy="16867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31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5950"/>
            <a:ext cx="91440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-2358"/>
            <a:ext cx="9144000" cy="44283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87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1593</TotalTime>
  <Words>242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 Light</vt:lpstr>
      <vt:lpstr>Wingdings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Чугунова Н.И.</cp:lastModifiedBy>
  <cp:revision>106</cp:revision>
  <cp:lastPrinted>2019-06-20T07:37:49Z</cp:lastPrinted>
  <dcterms:created xsi:type="dcterms:W3CDTF">2018-08-20T06:08:49Z</dcterms:created>
  <dcterms:modified xsi:type="dcterms:W3CDTF">2019-07-19T08:10:32Z</dcterms:modified>
</cp:coreProperties>
</file>