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5BC17AB9-46F5-4884-8F2B-14D0BBA8BD53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0920" cy="3427920"/>
          </a:xfrm>
          <a:prstGeom prst="rect">
            <a:avLst/>
          </a:prstGeom>
        </p:spPr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320" cy="41137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64" name="CustomShape 3"/>
          <p:cNvSpPr/>
          <p:nvPr/>
        </p:nvSpPr>
        <p:spPr>
          <a:xfrm>
            <a:off x="3884760" y="8685360"/>
            <a:ext cx="29707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ADF060DB-1723-4E8A-9436-EFBA46643211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0920" cy="3427920"/>
          </a:xfrm>
          <a:prstGeom prst="rect">
            <a:avLst/>
          </a:prstGeom>
        </p:spPr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320" cy="41137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67" name="CustomShape 3"/>
          <p:cNvSpPr/>
          <p:nvPr/>
        </p:nvSpPr>
        <p:spPr>
          <a:xfrm>
            <a:off x="3884760" y="8685360"/>
            <a:ext cx="29707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4E2A550C-9C8E-4876-A56E-61241294FBEE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1"/>
          <p:cNvGraphicFramePr/>
          <p:nvPr/>
        </p:nvGraphicFramePr>
        <p:xfrm>
          <a:off x="251640" y="188640"/>
          <a:ext cx="8784360" cy="5848560"/>
        </p:xfrm>
        <a:graphic>
          <a:graphicData uri="http://schemas.openxmlformats.org/drawingml/2006/table">
            <a:tbl>
              <a:tblPr/>
              <a:tblGrid>
                <a:gridCol w="2734920"/>
                <a:gridCol w="1541160"/>
                <a:gridCol w="1955160"/>
                <a:gridCol w="2553480"/>
              </a:tblGrid>
              <a:tr h="677520"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171400"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р-он,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шахта Прогресс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</a:t>
                      </a: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– ПС 110/35/10 Квт№38, свободные мощности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7 Мвт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-300м3/час, удаленность от источника подключения – 10,5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  <a:ea typeface="Calibri"/>
                        </a:rPr>
                        <a:t>Ориентир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земельный участок  с кадастровым номером 71:05:040301:464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Браунфилд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(остатки фундамента)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промышленные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15 000 000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</a:t>
                      </a: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таможенный пост: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Новомосковск, 29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до ближайших автодорог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Р-132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(Калуга-Тула-Рязань) - 1км.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- 5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45" name="Рисунок 5" descr=""/>
          <p:cNvPicPr/>
          <p:nvPr/>
        </p:nvPicPr>
        <p:blipFill>
          <a:blip r:embed="rId1"/>
          <a:srcRect l="9028" t="20605" r="12686" b="9016"/>
          <a:stretch/>
        </p:blipFill>
        <p:spPr>
          <a:xfrm>
            <a:off x="539640" y="2637000"/>
            <a:ext cx="3959280" cy="352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 1"/>
          <p:cNvGraphicFramePr/>
          <p:nvPr/>
        </p:nvGraphicFramePr>
        <p:xfrm>
          <a:off x="179640" y="1412640"/>
          <a:ext cx="8784360" cy="5194800"/>
        </p:xfrm>
        <a:graphic>
          <a:graphicData uri="http://schemas.openxmlformats.org/drawingml/2006/table">
            <a:tbl>
              <a:tblPr/>
              <a:tblGrid>
                <a:gridCol w="2016000"/>
                <a:gridCol w="1368000"/>
                <a:gridCol w="2016000"/>
                <a:gridCol w="3384720"/>
              </a:tblGrid>
              <a:tr h="5195160">
                <a:tc>
                  <a:txBody>
                    <a:bodyPr lIns="46800" rIns="468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Веневский район,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с. Трухачевка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номер: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71:05:020101:301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800" rIns="468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800" rIns="468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</a:t>
                      </a: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 ПС 110/35/10кВ № 56 Мордвес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800" rIns="468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для размещения промышленных объектов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13 624 000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Тула, 98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ближайших автодорог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М4 Дон -5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ст. Мордвес - 2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Table 2"/>
          <p:cNvGraphicFramePr/>
          <p:nvPr/>
        </p:nvGraphicFramePr>
        <p:xfrm>
          <a:off x="179640" y="133560"/>
          <a:ext cx="8784360" cy="1079640"/>
        </p:xfrm>
        <a:graphic>
          <a:graphicData uri="http://schemas.openxmlformats.org/drawingml/2006/table">
            <a:tbl>
              <a:tblPr/>
              <a:tblGrid>
                <a:gridCol w="2008080"/>
                <a:gridCol w="1368720"/>
                <a:gridCol w="1990440"/>
                <a:gridCol w="3417480"/>
              </a:tblGrid>
              <a:tr h="1080000"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0320" rIns="4032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</a:tbl>
          </a:graphicData>
        </a:graphic>
      </p:graphicFrame>
      <p:pic>
        <p:nvPicPr>
          <p:cNvPr id="48" name="Рисунок 4" descr="C:\Users\архитектор\Desktop\земля1.png"/>
          <p:cNvPicPr/>
          <p:nvPr/>
        </p:nvPicPr>
        <p:blipFill>
          <a:blip r:embed="rId1"/>
          <a:stretch/>
        </p:blipFill>
        <p:spPr>
          <a:xfrm>
            <a:off x="251640" y="3069000"/>
            <a:ext cx="5183640" cy="364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1"/>
          <p:cNvGraphicFramePr/>
          <p:nvPr/>
        </p:nvGraphicFramePr>
        <p:xfrm>
          <a:off x="251640" y="188640"/>
          <a:ext cx="8712360" cy="6665040"/>
        </p:xfrm>
        <a:graphic>
          <a:graphicData uri="http://schemas.openxmlformats.org/drawingml/2006/table">
            <a:tbl>
              <a:tblPr/>
              <a:tblGrid>
                <a:gridCol w="2509920"/>
                <a:gridCol w="1555920"/>
                <a:gridCol w="1973880"/>
                <a:gridCol w="2673000"/>
              </a:tblGrid>
              <a:tr h="975240"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690160"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р-н вблизи 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д. Дьяконово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Ориентир земельный участок с кадастровым номером: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71:05:010515:65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(Возможно увеличение площади)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–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ПС 110/35/10кВ №56, газ – 500м3/час, подача природного газа для газификации объекта возможна от существующего подземного газопровода высокого давления О273 мм, проложенного в с. Дьяконово Веневского района.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i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2840" rIns="4284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промышленные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13 000 000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Тула, 90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до ближайших автодорог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М4 Дон -10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0" name="Рисунок 3" descr=""/>
          <p:cNvPicPr/>
          <p:nvPr/>
        </p:nvPicPr>
        <p:blipFill>
          <a:blip r:embed="rId1"/>
          <a:stretch/>
        </p:blipFill>
        <p:spPr>
          <a:xfrm>
            <a:off x="395640" y="3213000"/>
            <a:ext cx="3599280" cy="338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Table 1"/>
          <p:cNvGraphicFramePr/>
          <p:nvPr/>
        </p:nvGraphicFramePr>
        <p:xfrm>
          <a:off x="179640" y="116640"/>
          <a:ext cx="8712360" cy="6336000"/>
        </p:xfrm>
        <a:graphic>
          <a:graphicData uri="http://schemas.openxmlformats.org/drawingml/2006/table">
            <a:tbl>
              <a:tblPr/>
              <a:tblGrid>
                <a:gridCol w="2475360"/>
                <a:gridCol w="1564560"/>
                <a:gridCol w="1985040"/>
                <a:gridCol w="2687760"/>
              </a:tblGrid>
              <a:tr h="1081800"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254560"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юго-западнее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д. Полошково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71:05:060101:772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Электричество, газ согласно ТУ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5360" rIns="4536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с/х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Тула, 90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М4 Дон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 - 15 км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2" name="Рисунок 3" descr=""/>
          <p:cNvPicPr/>
          <p:nvPr/>
        </p:nvPicPr>
        <p:blipFill>
          <a:blip r:embed="rId1"/>
          <a:stretch/>
        </p:blipFill>
        <p:spPr>
          <a:xfrm>
            <a:off x="518040" y="3009240"/>
            <a:ext cx="5327640" cy="338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ble 1"/>
          <p:cNvGraphicFramePr/>
          <p:nvPr/>
        </p:nvGraphicFramePr>
        <p:xfrm>
          <a:off x="107640" y="116640"/>
          <a:ext cx="8856360" cy="6480000"/>
        </p:xfrm>
        <a:graphic>
          <a:graphicData uri="http://schemas.openxmlformats.org/drawingml/2006/table">
            <a:tbl>
              <a:tblPr/>
              <a:tblGrid>
                <a:gridCol w="2520000"/>
                <a:gridCol w="1433520"/>
                <a:gridCol w="2052360"/>
                <a:gridCol w="2850840"/>
              </a:tblGrid>
              <a:tr h="1018440"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461920"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вблизи д. Кухтинка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номер: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71:05:060113:76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(возможно увеличение площади на 1 га)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–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ПС 110/35/10 Кв №38, свободные мощности на станции 7 Мвт,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в с. Оленьково Веневского района. Источник газоснабжения Оленьковская ГРС.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i="1" lang="ru-RU" sz="12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b="0" lang="ru-RU" sz="12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2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46080" rIns="4608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с/х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7 500 000,00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</a:t>
                      </a: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таможенный пост: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М4 Дон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4" name="Рисунок 2" descr=""/>
          <p:cNvPicPr/>
          <p:nvPr/>
        </p:nvPicPr>
        <p:blipFill>
          <a:blip r:embed="rId1"/>
          <a:srcRect l="44311" t="20950" r="6458" b="13223"/>
          <a:stretch/>
        </p:blipFill>
        <p:spPr>
          <a:xfrm>
            <a:off x="3135240" y="7937640"/>
            <a:ext cx="5410800" cy="3454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" name="Рисунок 3" descr=""/>
          <p:cNvPicPr/>
          <p:nvPr/>
        </p:nvPicPr>
        <p:blipFill>
          <a:blip r:embed="rId2"/>
          <a:srcRect l="27361" t="0" r="0" b="0"/>
          <a:stretch/>
        </p:blipFill>
        <p:spPr>
          <a:xfrm>
            <a:off x="223920" y="2565000"/>
            <a:ext cx="3771000" cy="389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le 1"/>
          <p:cNvGraphicFramePr/>
          <p:nvPr/>
        </p:nvGraphicFramePr>
        <p:xfrm>
          <a:off x="107640" y="188640"/>
          <a:ext cx="8856360" cy="6480000"/>
        </p:xfrm>
        <a:graphic>
          <a:graphicData uri="http://schemas.openxmlformats.org/drawingml/2006/table">
            <a:tbl>
              <a:tblPr/>
              <a:tblGrid>
                <a:gridCol w="2355120"/>
                <a:gridCol w="1631160"/>
                <a:gridCol w="2069280"/>
                <a:gridCol w="2801160"/>
              </a:tblGrid>
              <a:tr h="131364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16672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г.Венев,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 Кольцевая д.7а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часть з/у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71:05:030203:146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ПС 110/35/10 Кв№38, свободные мощности на станции – 7 Мвт,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350м.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i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Браунфилд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10 000 000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М4 Дон  6 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7" name="Изображение8" descr=""/>
          <p:cNvPicPr/>
          <p:nvPr/>
        </p:nvPicPr>
        <p:blipFill>
          <a:blip r:embed="rId1"/>
          <a:stretch/>
        </p:blipFill>
        <p:spPr>
          <a:xfrm>
            <a:off x="395640" y="3213000"/>
            <a:ext cx="3167280" cy="3311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Table 1"/>
          <p:cNvGraphicFramePr/>
          <p:nvPr/>
        </p:nvGraphicFramePr>
        <p:xfrm>
          <a:off x="230400" y="241200"/>
          <a:ext cx="8856360" cy="6535440"/>
        </p:xfrm>
        <a:graphic>
          <a:graphicData uri="http://schemas.openxmlformats.org/drawingml/2006/table">
            <a:tbl>
              <a:tblPr/>
              <a:tblGrid>
                <a:gridCol w="2355120"/>
                <a:gridCol w="1631160"/>
                <a:gridCol w="2069280"/>
                <a:gridCol w="2801160"/>
              </a:tblGrid>
              <a:tr h="121032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32548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вблизи ООО "Essity"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 ПС 110\35\10Квт №38, свободные мощности – 7 Мвт,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263м.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i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60 000 000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Тула,88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Р132, М4 Дон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-2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9" name="Изображение6" descr=""/>
          <p:cNvPicPr/>
          <p:nvPr/>
        </p:nvPicPr>
        <p:blipFill>
          <a:blip r:embed="rId1"/>
          <a:stretch/>
        </p:blipFill>
        <p:spPr>
          <a:xfrm>
            <a:off x="383400" y="3429000"/>
            <a:ext cx="3539520" cy="310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Table 1"/>
          <p:cNvGraphicFramePr/>
          <p:nvPr/>
        </p:nvGraphicFramePr>
        <p:xfrm>
          <a:off x="179640" y="205200"/>
          <a:ext cx="8856360" cy="6172200"/>
        </p:xfrm>
        <a:graphic>
          <a:graphicData uri="http://schemas.openxmlformats.org/drawingml/2006/table">
            <a:tbl>
              <a:tblPr/>
              <a:tblGrid>
                <a:gridCol w="2160000"/>
                <a:gridCol w="1826280"/>
                <a:gridCol w="2350080"/>
                <a:gridCol w="2520360"/>
              </a:tblGrid>
              <a:tr h="75492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417640"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район, д. Большая Уваровка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19,1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Единое землепользование состоящие из 2- х з/у: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71:05:060201:95 (17247 кв.м.)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71:05:060201:94 (173753 кв.м.)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 ПС 110\35\10Квт №38, свободные мощности – 7 Мвт,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263м.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i="1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 lIns="68400" rIns="68400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60 000 000 руб.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Тула,88 км.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Р132, М4 Дон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 u="sng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-2 км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61" name="Рисунок 2" descr=""/>
          <p:cNvPicPr/>
          <p:nvPr/>
        </p:nvPicPr>
        <p:blipFill>
          <a:blip r:embed="rId1"/>
          <a:srcRect l="6815" t="17092" r="12813" b="6339"/>
          <a:stretch/>
        </p:blipFill>
        <p:spPr>
          <a:xfrm>
            <a:off x="251640" y="3501000"/>
            <a:ext cx="3815280" cy="3095280"/>
          </a:xfrm>
          <a:prstGeom prst="rect">
            <a:avLst/>
          </a:prstGeom>
          <a:ln>
            <a:noFill/>
          </a:ln>
          <a:effectLst>
            <a:outerShdw algn="tl" blurRad="292100" dir="2700000" dist="138479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Application>LibreOffice/6.3.3.2$Windows_X86_64 LibreOffice_project/a64200df03143b798afd1ec74a12ab50359878ed</Application>
  <Words>822</Words>
  <Paragraphs>322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2019-07-15T12:29:38Z</dcterms:created>
  <dc:creator>Пользователь</dc:creator>
  <dc:description/>
  <dc:language>ru-RU</dc:language>
  <cp:lastModifiedBy/>
  <cp:lastPrinted>2020-07-23T10:10:17Z</cp:lastPrinted>
  <dcterms:modified xsi:type="dcterms:W3CDTF">2020-07-23T10:27:01Z</dcterms:modified>
  <cp:revision>15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9</vt:i4>
  </property>
</Properties>
</file>