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13" r:id="rId1"/>
    <p:sldMasterId id="2147484725" r:id="rId2"/>
    <p:sldMasterId id="2147484785" r:id="rId3"/>
    <p:sldMasterId id="2147484809" r:id="rId4"/>
    <p:sldMasterId id="2147484821" r:id="rId5"/>
    <p:sldMasterId id="2147484857" r:id="rId6"/>
  </p:sldMasterIdLst>
  <p:notesMasterIdLst>
    <p:notesMasterId r:id="rId30"/>
  </p:notesMasterIdLst>
  <p:handoutMasterIdLst>
    <p:handoutMasterId r:id="rId31"/>
  </p:handoutMasterIdLst>
  <p:sldIdLst>
    <p:sldId id="363" r:id="rId7"/>
    <p:sldId id="427" r:id="rId8"/>
    <p:sldId id="445" r:id="rId9"/>
    <p:sldId id="458" r:id="rId10"/>
    <p:sldId id="440" r:id="rId11"/>
    <p:sldId id="450" r:id="rId12"/>
    <p:sldId id="457" r:id="rId13"/>
    <p:sldId id="456" r:id="rId14"/>
    <p:sldId id="433" r:id="rId15"/>
    <p:sldId id="435" r:id="rId16"/>
    <p:sldId id="436" r:id="rId17"/>
    <p:sldId id="441" r:id="rId18"/>
    <p:sldId id="442" r:id="rId19"/>
    <p:sldId id="451" r:id="rId20"/>
    <p:sldId id="452" r:id="rId21"/>
    <p:sldId id="453" r:id="rId22"/>
    <p:sldId id="454" r:id="rId23"/>
    <p:sldId id="455" r:id="rId24"/>
    <p:sldId id="443" r:id="rId25"/>
    <p:sldId id="444" r:id="rId26"/>
    <p:sldId id="447" r:id="rId27"/>
    <p:sldId id="448" r:id="rId28"/>
    <p:sldId id="439" r:id="rId29"/>
  </p:sldIdLst>
  <p:sldSz cx="9144000" cy="5715000" type="screen16x10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89"/>
    <a:srgbClr val="FFDDDD"/>
    <a:srgbClr val="FFB7B7"/>
    <a:srgbClr val="66CCFF"/>
    <a:srgbClr val="CCFF66"/>
    <a:srgbClr val="477F5C"/>
    <a:srgbClr val="00539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62" autoAdjust="0"/>
    <p:restoredTop sz="96333" autoAdjust="0"/>
  </p:normalViewPr>
  <p:slideViewPr>
    <p:cSldViewPr>
      <p:cViewPr varScale="1">
        <p:scale>
          <a:sx n="111" d="100"/>
          <a:sy n="111" d="100"/>
        </p:scale>
        <p:origin x="120" y="36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0AE2F-F04C-4D5D-82D8-0A9B6CAF876A}" type="doc">
      <dgm:prSet loTypeId="urn:microsoft.com/office/officeart/2005/8/layout/cycle4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9C80E08-EBF4-44AB-85C0-D4339C63C7F4}">
      <dgm:prSet phldrT="[Текст]"/>
      <dgm:spPr/>
      <dgm:t>
        <a:bodyPr/>
        <a:lstStyle/>
        <a:p>
          <a:r>
            <a:rPr lang="ru-RU" dirty="0" smtClean="0"/>
            <a:t>БАНК</a:t>
          </a:r>
          <a:endParaRPr lang="ru-RU" dirty="0"/>
        </a:p>
      </dgm:t>
    </dgm:pt>
    <dgm:pt modelId="{B10DDD70-CFD7-4A5B-8BF7-D492D2D5F8B7}" type="parTrans" cxnId="{950F78E9-6803-4623-A1F9-9B26056ED821}">
      <dgm:prSet/>
      <dgm:spPr/>
      <dgm:t>
        <a:bodyPr/>
        <a:lstStyle/>
        <a:p>
          <a:endParaRPr lang="ru-RU"/>
        </a:p>
      </dgm:t>
    </dgm:pt>
    <dgm:pt modelId="{8F6452D2-62C7-4180-B675-A19B400D7922}" type="sibTrans" cxnId="{950F78E9-6803-4623-A1F9-9B26056ED821}">
      <dgm:prSet/>
      <dgm:spPr/>
      <dgm:t>
        <a:bodyPr/>
        <a:lstStyle/>
        <a:p>
          <a:endParaRPr lang="ru-RU"/>
        </a:p>
      </dgm:t>
    </dgm:pt>
    <dgm:pt modelId="{AD742513-5C3E-47E8-93F0-96D4772DFBE6}">
      <dgm:prSet phldrT="[Текст]" custT="1"/>
      <dgm:spPr/>
      <dgm:t>
        <a:bodyPr/>
        <a:lstStyle/>
        <a:p>
          <a:r>
            <a:rPr lang="ru-RU" sz="800" dirty="0" smtClean="0"/>
            <a:t>существенно снижает риск невозврата заемных средств, получая заемщика с надежно обеспеченным кредитом</a:t>
          </a:r>
          <a:endParaRPr lang="ru-RU" sz="800" dirty="0"/>
        </a:p>
      </dgm:t>
    </dgm:pt>
    <dgm:pt modelId="{FA087D21-E433-4F8F-B7D0-BFCAFE55027E}" type="parTrans" cxnId="{BAD51632-4F76-4243-B21A-50C974EF78D8}">
      <dgm:prSet/>
      <dgm:spPr/>
      <dgm:t>
        <a:bodyPr/>
        <a:lstStyle/>
        <a:p>
          <a:endParaRPr lang="ru-RU"/>
        </a:p>
      </dgm:t>
    </dgm:pt>
    <dgm:pt modelId="{4102218C-820D-4151-A765-DD4B3360A8B3}" type="sibTrans" cxnId="{BAD51632-4F76-4243-B21A-50C974EF78D8}">
      <dgm:prSet/>
      <dgm:spPr/>
      <dgm:t>
        <a:bodyPr/>
        <a:lstStyle/>
        <a:p>
          <a:endParaRPr lang="ru-RU"/>
        </a:p>
      </dgm:t>
    </dgm:pt>
    <dgm:pt modelId="{CCD62DB5-1BA2-43E8-8FFC-44AAE72E628C}">
      <dgm:prSet phldrT="[Текст]"/>
      <dgm:spPr/>
      <dgm:t>
        <a:bodyPr/>
        <a:lstStyle/>
        <a:p>
          <a:r>
            <a:rPr lang="ru-RU" dirty="0" smtClean="0"/>
            <a:t>СМСП</a:t>
          </a:r>
          <a:endParaRPr lang="ru-RU" dirty="0"/>
        </a:p>
      </dgm:t>
    </dgm:pt>
    <dgm:pt modelId="{5DF18E03-42D5-481A-A7C9-094ED19ABE95}" type="parTrans" cxnId="{F619CE3F-8321-4C16-A082-33BA0D8D32A5}">
      <dgm:prSet/>
      <dgm:spPr/>
      <dgm:t>
        <a:bodyPr/>
        <a:lstStyle/>
        <a:p>
          <a:endParaRPr lang="ru-RU"/>
        </a:p>
      </dgm:t>
    </dgm:pt>
    <dgm:pt modelId="{794E0A1D-70CC-40CE-B931-84ABFDE80806}" type="sibTrans" cxnId="{F619CE3F-8321-4C16-A082-33BA0D8D32A5}">
      <dgm:prSet/>
      <dgm:spPr/>
      <dgm:t>
        <a:bodyPr/>
        <a:lstStyle/>
        <a:p>
          <a:endParaRPr lang="ru-RU"/>
        </a:p>
      </dgm:t>
    </dgm:pt>
    <dgm:pt modelId="{91F71BC1-D063-4C40-9755-EF2A2201A989}">
      <dgm:prSet phldrT="[Текст]" custT="1"/>
      <dgm:spPr/>
      <dgm:t>
        <a:bodyPr/>
        <a:lstStyle/>
        <a:p>
          <a:r>
            <a:rPr lang="ru-RU" sz="800" dirty="0" smtClean="0"/>
            <a:t>получает необходимые финансовые средства, имеет возможность развивать</a:t>
          </a:r>
          <a:r>
            <a:rPr lang="en-US" sz="800" dirty="0" smtClean="0"/>
            <a:t> </a:t>
          </a:r>
          <a:r>
            <a:rPr lang="ru-RU" sz="800" dirty="0" smtClean="0"/>
            <a:t>бизнес – расширять производство, создавать новые рабочие места, а впоследствии получать прибыль</a:t>
          </a:r>
          <a:endParaRPr lang="ru-RU" sz="800" dirty="0"/>
        </a:p>
      </dgm:t>
    </dgm:pt>
    <dgm:pt modelId="{25921C74-719A-4715-BF3B-7EC92038112D}" type="parTrans" cxnId="{44591ADA-60F2-4C21-8EEC-10CCB5D44379}">
      <dgm:prSet/>
      <dgm:spPr/>
      <dgm:t>
        <a:bodyPr/>
        <a:lstStyle/>
        <a:p>
          <a:endParaRPr lang="ru-RU"/>
        </a:p>
      </dgm:t>
    </dgm:pt>
    <dgm:pt modelId="{2D7A3465-E4F4-49DE-8364-191A84667FEF}" type="sibTrans" cxnId="{44591ADA-60F2-4C21-8EEC-10CCB5D44379}">
      <dgm:prSet/>
      <dgm:spPr/>
      <dgm:t>
        <a:bodyPr/>
        <a:lstStyle/>
        <a:p>
          <a:endParaRPr lang="ru-RU"/>
        </a:p>
      </dgm:t>
    </dgm:pt>
    <dgm:pt modelId="{DD5CE9F5-F6BF-4151-9982-127F3705C4B6}">
      <dgm:prSet phldrT="[Текст]"/>
      <dgm:spPr/>
      <dgm:t>
        <a:bodyPr/>
        <a:lstStyle/>
        <a:p>
          <a:r>
            <a:rPr lang="ru-RU" dirty="0" smtClean="0"/>
            <a:t>ТОГФ</a:t>
          </a:r>
          <a:endParaRPr lang="ru-RU" dirty="0"/>
        </a:p>
      </dgm:t>
    </dgm:pt>
    <dgm:pt modelId="{7BBEAC6F-1124-418F-9843-CC09D8E2CCF7}" type="parTrans" cxnId="{84E2B952-56E6-4478-907C-AED47ECE79EE}">
      <dgm:prSet/>
      <dgm:spPr/>
      <dgm:t>
        <a:bodyPr/>
        <a:lstStyle/>
        <a:p>
          <a:endParaRPr lang="ru-RU"/>
        </a:p>
      </dgm:t>
    </dgm:pt>
    <dgm:pt modelId="{8759924B-B542-429A-9E3D-FE660E35ABDB}" type="sibTrans" cxnId="{84E2B952-56E6-4478-907C-AED47ECE79EE}">
      <dgm:prSet/>
      <dgm:spPr/>
      <dgm:t>
        <a:bodyPr/>
        <a:lstStyle/>
        <a:p>
          <a:endParaRPr lang="ru-RU"/>
        </a:p>
      </dgm:t>
    </dgm:pt>
    <dgm:pt modelId="{9B52E195-E1E7-487B-8B0D-D4CEEFFB8573}">
      <dgm:prSet phldrT="[Текст]" custT="1"/>
      <dgm:spPr/>
      <dgm:t>
        <a:bodyPr anchor="ctr"/>
        <a:lstStyle/>
        <a:p>
          <a:r>
            <a:rPr lang="ru-RU" sz="800" dirty="0" smtClean="0"/>
            <a:t>реализует свою миссию – поддерживает предприятие субъекта федерации, которое уплачивает налоги в регионе</a:t>
          </a:r>
          <a:endParaRPr lang="ru-RU" sz="800" dirty="0"/>
        </a:p>
      </dgm:t>
    </dgm:pt>
    <dgm:pt modelId="{47649A2A-1C4B-4ED1-A7DB-9ED8A53FF193}" type="parTrans" cxnId="{DD3E1688-4CA5-4BBC-816C-0704C8269570}">
      <dgm:prSet/>
      <dgm:spPr/>
      <dgm:t>
        <a:bodyPr/>
        <a:lstStyle/>
        <a:p>
          <a:endParaRPr lang="ru-RU"/>
        </a:p>
      </dgm:t>
    </dgm:pt>
    <dgm:pt modelId="{10F3BE72-7FD4-4197-A657-34339E67B48C}" type="sibTrans" cxnId="{DD3E1688-4CA5-4BBC-816C-0704C8269570}">
      <dgm:prSet/>
      <dgm:spPr/>
      <dgm:t>
        <a:bodyPr/>
        <a:lstStyle/>
        <a:p>
          <a:endParaRPr lang="ru-RU"/>
        </a:p>
      </dgm:t>
    </dgm:pt>
    <dgm:pt modelId="{E3F4D156-058E-4FE4-A251-4555A41AACF9}">
      <dgm:prSet phldrT="[Текст]" custT="1"/>
      <dgm:spPr/>
      <dgm:t>
        <a:bodyPr/>
        <a:lstStyle/>
        <a:p>
          <a:r>
            <a:rPr lang="ru-RU" sz="800" b="0" i="0" dirty="0" smtClean="0"/>
            <a:t>Поручительство дешевле залога, ведь последний требует еще и дополнительных трат на страхование материальных ценностей </a:t>
          </a:r>
          <a:r>
            <a:rPr lang="ru-RU" sz="800" dirty="0" smtClean="0"/>
            <a:t/>
          </a:r>
          <a:br>
            <a:rPr lang="ru-RU" sz="800" dirty="0" smtClean="0"/>
          </a:br>
          <a:r>
            <a:rPr lang="ru-RU" sz="800" dirty="0" smtClean="0"/>
            <a:t/>
          </a:r>
          <a:br>
            <a:rPr lang="ru-RU" sz="800" dirty="0" smtClean="0"/>
          </a:br>
          <a:endParaRPr lang="ru-RU" sz="800" dirty="0"/>
        </a:p>
      </dgm:t>
    </dgm:pt>
    <dgm:pt modelId="{8EFC8E18-B5EB-4EF1-8355-DB7F3BD4E544}" type="parTrans" cxnId="{A51B533F-35FB-42E9-892E-988193FC10C5}">
      <dgm:prSet/>
      <dgm:spPr/>
      <dgm:t>
        <a:bodyPr/>
        <a:lstStyle/>
        <a:p>
          <a:endParaRPr lang="ru-RU"/>
        </a:p>
      </dgm:t>
    </dgm:pt>
    <dgm:pt modelId="{E66701DA-B381-4B82-9CEC-FD5BD496262C}" type="sibTrans" cxnId="{A51B533F-35FB-42E9-892E-988193FC10C5}">
      <dgm:prSet/>
      <dgm:spPr/>
      <dgm:t>
        <a:bodyPr/>
        <a:lstStyle/>
        <a:p>
          <a:endParaRPr lang="ru-RU"/>
        </a:p>
      </dgm:t>
    </dgm:pt>
    <dgm:pt modelId="{D06FDFC5-06AB-43BB-8D02-30E14BCBD962}">
      <dgm:prSet phldrT="[Текст]"/>
      <dgm:spPr/>
      <dgm:t>
        <a:bodyPr/>
        <a:lstStyle/>
        <a:p>
          <a:r>
            <a:rPr lang="ru-RU" dirty="0" smtClean="0"/>
            <a:t>КОРПОРАЦИЯ МСП/</a:t>
          </a:r>
        </a:p>
        <a:p>
          <a:r>
            <a:rPr lang="ru-RU" dirty="0" smtClean="0"/>
            <a:t>БАНК МСП</a:t>
          </a:r>
        </a:p>
        <a:p>
          <a:r>
            <a:rPr lang="ru-RU" dirty="0" smtClean="0"/>
            <a:t>(в случае </a:t>
          </a:r>
          <a:r>
            <a:rPr lang="ru-RU" dirty="0" err="1" smtClean="0"/>
            <a:t>согарантии</a:t>
          </a:r>
          <a:r>
            <a:rPr lang="ru-RU" dirty="0" smtClean="0"/>
            <a:t>)</a:t>
          </a:r>
          <a:endParaRPr lang="ru-RU" dirty="0"/>
        </a:p>
      </dgm:t>
    </dgm:pt>
    <dgm:pt modelId="{30A3CBBB-59F0-49ED-970A-75B3E1E24324}" type="parTrans" cxnId="{FA9DCA22-533E-4752-B0A6-64E07B2F480E}">
      <dgm:prSet/>
      <dgm:spPr/>
      <dgm:t>
        <a:bodyPr/>
        <a:lstStyle/>
        <a:p>
          <a:endParaRPr lang="ru-RU"/>
        </a:p>
      </dgm:t>
    </dgm:pt>
    <dgm:pt modelId="{8BE0E780-0900-4472-B66A-C5DD2C30E05C}" type="sibTrans" cxnId="{FA9DCA22-533E-4752-B0A6-64E07B2F480E}">
      <dgm:prSet/>
      <dgm:spPr/>
      <dgm:t>
        <a:bodyPr/>
        <a:lstStyle/>
        <a:p>
          <a:endParaRPr lang="ru-RU"/>
        </a:p>
      </dgm:t>
    </dgm:pt>
    <dgm:pt modelId="{6E42F43C-A620-4297-8D79-08678370FF16}">
      <dgm:prSet phldrT="[Текст]" custT="1"/>
      <dgm:spPr/>
      <dgm:t>
        <a:bodyPr anchor="ctr"/>
        <a:lstStyle/>
        <a:p>
          <a:endParaRPr lang="ru-RU" sz="800" dirty="0"/>
        </a:p>
      </dgm:t>
    </dgm:pt>
    <dgm:pt modelId="{15D98DE1-3616-4831-8F87-D753E249B1F4}" type="parTrans" cxnId="{B9F8F49E-46F6-4354-A64C-75BFC570A9B4}">
      <dgm:prSet/>
      <dgm:spPr/>
      <dgm:t>
        <a:bodyPr/>
        <a:lstStyle/>
        <a:p>
          <a:endParaRPr lang="ru-RU"/>
        </a:p>
      </dgm:t>
    </dgm:pt>
    <dgm:pt modelId="{8DC8372B-1D53-465B-A5F9-727268F8711A}" type="sibTrans" cxnId="{B9F8F49E-46F6-4354-A64C-75BFC570A9B4}">
      <dgm:prSet/>
      <dgm:spPr/>
      <dgm:t>
        <a:bodyPr/>
        <a:lstStyle/>
        <a:p>
          <a:endParaRPr lang="ru-RU"/>
        </a:p>
      </dgm:t>
    </dgm:pt>
    <dgm:pt modelId="{645DDC0C-B56B-4F91-97B6-ECC7DB6C9196}">
      <dgm:prSet phldrT="[Текст]" custT="1"/>
      <dgm:spPr/>
      <dgm:t>
        <a:bodyPr anchor="ctr"/>
        <a:lstStyle/>
        <a:p>
          <a:r>
            <a:rPr lang="ru-RU" sz="800" dirty="0" smtClean="0"/>
            <a:t>получает небольшую комиссию – символическое, в сравнении с банковскими процентами, финансирование для осуществления своей деятельности</a:t>
          </a:r>
          <a:endParaRPr lang="ru-RU" sz="800" dirty="0"/>
        </a:p>
      </dgm:t>
    </dgm:pt>
    <dgm:pt modelId="{08786B19-220A-47BF-9312-24A3D9F0573C}" type="parTrans" cxnId="{25631FC8-1CC3-4D25-A6EA-631137DF0F12}">
      <dgm:prSet/>
      <dgm:spPr/>
      <dgm:t>
        <a:bodyPr/>
        <a:lstStyle/>
        <a:p>
          <a:endParaRPr lang="ru-RU"/>
        </a:p>
      </dgm:t>
    </dgm:pt>
    <dgm:pt modelId="{4A93637D-3562-4C12-9B44-22D0790081F0}" type="sibTrans" cxnId="{25631FC8-1CC3-4D25-A6EA-631137DF0F12}">
      <dgm:prSet/>
      <dgm:spPr/>
      <dgm:t>
        <a:bodyPr/>
        <a:lstStyle/>
        <a:p>
          <a:endParaRPr lang="ru-RU"/>
        </a:p>
      </dgm:t>
    </dgm:pt>
    <dgm:pt modelId="{74873497-6F63-450F-9535-44D69527ACF1}" type="pres">
      <dgm:prSet presAssocID="{4D80AE2F-F04C-4D5D-82D8-0A9B6CAF876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26FE4A-CD6B-4816-8FDD-A15CB3105C1F}" type="pres">
      <dgm:prSet presAssocID="{4D80AE2F-F04C-4D5D-82D8-0A9B6CAF876A}" presName="children" presStyleCnt="0"/>
      <dgm:spPr/>
    </dgm:pt>
    <dgm:pt modelId="{CBB2337D-6CA0-4B3D-90E6-268F980A5BDE}" type="pres">
      <dgm:prSet presAssocID="{4D80AE2F-F04C-4D5D-82D8-0A9B6CAF876A}" presName="child1group" presStyleCnt="0"/>
      <dgm:spPr/>
    </dgm:pt>
    <dgm:pt modelId="{311A8A81-55A1-4EA1-B8CF-885DFAE8BDD6}" type="pres">
      <dgm:prSet presAssocID="{4D80AE2F-F04C-4D5D-82D8-0A9B6CAF876A}" presName="child1" presStyleLbl="bgAcc1" presStyleIdx="0" presStyleCnt="3"/>
      <dgm:spPr/>
      <dgm:t>
        <a:bodyPr/>
        <a:lstStyle/>
        <a:p>
          <a:endParaRPr lang="ru-RU"/>
        </a:p>
      </dgm:t>
    </dgm:pt>
    <dgm:pt modelId="{7422B6C8-5031-4846-BA92-CCCE013DC3B9}" type="pres">
      <dgm:prSet presAssocID="{4D80AE2F-F04C-4D5D-82D8-0A9B6CAF876A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81B47-BB7A-47FE-B092-B4D93488F3C8}" type="pres">
      <dgm:prSet presAssocID="{4D80AE2F-F04C-4D5D-82D8-0A9B6CAF876A}" presName="child2group" presStyleCnt="0"/>
      <dgm:spPr/>
    </dgm:pt>
    <dgm:pt modelId="{F388EC7E-339B-42A7-8773-208A160FA131}" type="pres">
      <dgm:prSet presAssocID="{4D80AE2F-F04C-4D5D-82D8-0A9B6CAF876A}" presName="child2" presStyleLbl="bgAcc1" presStyleIdx="1" presStyleCnt="3" custScaleX="143697" custScaleY="141152" custLinFactNeighborX="40922" custLinFactNeighborY="11600"/>
      <dgm:spPr/>
      <dgm:t>
        <a:bodyPr/>
        <a:lstStyle/>
        <a:p>
          <a:endParaRPr lang="ru-RU"/>
        </a:p>
      </dgm:t>
    </dgm:pt>
    <dgm:pt modelId="{601116F0-690E-4BA9-86DA-E27D07835740}" type="pres">
      <dgm:prSet presAssocID="{4D80AE2F-F04C-4D5D-82D8-0A9B6CAF876A}" presName="child2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9F2A4-277D-4AC9-B09F-1FA8B695D714}" type="pres">
      <dgm:prSet presAssocID="{4D80AE2F-F04C-4D5D-82D8-0A9B6CAF876A}" presName="child3group" presStyleCnt="0"/>
      <dgm:spPr/>
    </dgm:pt>
    <dgm:pt modelId="{1C09149C-CA72-4195-99D9-C5287FFADFD6}" type="pres">
      <dgm:prSet presAssocID="{4D80AE2F-F04C-4D5D-82D8-0A9B6CAF876A}" presName="child3" presStyleLbl="bgAcc1" presStyleIdx="2" presStyleCnt="3" custScaleX="120400" custScaleY="191430" custLinFactNeighborX="48905" custLinFactNeighborY="-27174"/>
      <dgm:spPr/>
      <dgm:t>
        <a:bodyPr/>
        <a:lstStyle/>
        <a:p>
          <a:endParaRPr lang="ru-RU"/>
        </a:p>
      </dgm:t>
    </dgm:pt>
    <dgm:pt modelId="{5096A23E-02B4-4909-A5A0-34C9A58AC164}" type="pres">
      <dgm:prSet presAssocID="{4D80AE2F-F04C-4D5D-82D8-0A9B6CAF876A}" presName="child3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80D57C-DA78-475F-A25C-C2718739513C}" type="pres">
      <dgm:prSet presAssocID="{4D80AE2F-F04C-4D5D-82D8-0A9B6CAF876A}" presName="childPlaceholder" presStyleCnt="0"/>
      <dgm:spPr/>
    </dgm:pt>
    <dgm:pt modelId="{5A0543DA-2A4E-46F2-8BA0-081FFB6432BF}" type="pres">
      <dgm:prSet presAssocID="{4D80AE2F-F04C-4D5D-82D8-0A9B6CAF876A}" presName="circle" presStyleCnt="0"/>
      <dgm:spPr/>
    </dgm:pt>
    <dgm:pt modelId="{B3926958-6CE4-47B4-929C-161AC2BA13A3}" type="pres">
      <dgm:prSet presAssocID="{4D80AE2F-F04C-4D5D-82D8-0A9B6CAF876A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9D5DCD-F7C1-478F-BAB5-56778CE53E58}" type="pres">
      <dgm:prSet presAssocID="{4D80AE2F-F04C-4D5D-82D8-0A9B6CAF876A}" presName="quadrant2" presStyleLbl="node1" presStyleIdx="1" presStyleCnt="4" custLinFactNeighborX="-4619" custLinFactNeighborY="6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8A38ED-3F9A-46E0-A3A7-CB49E49596D2}" type="pres">
      <dgm:prSet presAssocID="{4D80AE2F-F04C-4D5D-82D8-0A9B6CAF876A}" presName="quadrant3" presStyleLbl="node1" presStyleIdx="2" presStyleCnt="4" custLinFactNeighborX="-4619" custLinFactNeighborY="-23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EB9269-63FE-468A-9546-83E4CC491AE1}" type="pres">
      <dgm:prSet presAssocID="{4D80AE2F-F04C-4D5D-82D8-0A9B6CAF876A}" presName="quadrant4" presStyleLbl="node1" presStyleIdx="3" presStyleCnt="4" custLinFactNeighborX="-267" custLinFactNeighborY="-23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40BCA-18CB-4555-963F-4719DAF9CE66}" type="pres">
      <dgm:prSet presAssocID="{4D80AE2F-F04C-4D5D-82D8-0A9B6CAF876A}" presName="quadrantPlaceholder" presStyleCnt="0"/>
      <dgm:spPr/>
    </dgm:pt>
    <dgm:pt modelId="{419DFC92-4404-40E5-A679-5E221E1D0662}" type="pres">
      <dgm:prSet presAssocID="{4D80AE2F-F04C-4D5D-82D8-0A9B6CAF876A}" presName="center1" presStyleLbl="fgShp" presStyleIdx="0" presStyleCnt="2"/>
      <dgm:spPr/>
    </dgm:pt>
    <dgm:pt modelId="{1AF31BA6-07F0-40C3-A6FC-718F93C44720}" type="pres">
      <dgm:prSet presAssocID="{4D80AE2F-F04C-4D5D-82D8-0A9B6CAF876A}" presName="center2" presStyleLbl="fgShp" presStyleIdx="1" presStyleCnt="2"/>
      <dgm:spPr/>
    </dgm:pt>
  </dgm:ptLst>
  <dgm:cxnLst>
    <dgm:cxn modelId="{25631FC8-1CC3-4D25-A6EA-631137DF0F12}" srcId="{DD5CE9F5-F6BF-4151-9982-127F3705C4B6}" destId="{645DDC0C-B56B-4F91-97B6-ECC7DB6C9196}" srcOrd="1" destOrd="0" parTransId="{08786B19-220A-47BF-9312-24A3D9F0573C}" sibTransId="{4A93637D-3562-4C12-9B44-22D0790081F0}"/>
    <dgm:cxn modelId="{81DB909A-0862-4E90-A867-28B1D898BB54}" type="presOf" srcId="{91F71BC1-D063-4C40-9755-EF2A2201A989}" destId="{601116F0-690E-4BA9-86DA-E27D07835740}" srcOrd="1" destOrd="0" presId="urn:microsoft.com/office/officeart/2005/8/layout/cycle4"/>
    <dgm:cxn modelId="{2B56272E-6559-4D04-9F31-1C09377CA867}" type="presOf" srcId="{91F71BC1-D063-4C40-9755-EF2A2201A989}" destId="{F388EC7E-339B-42A7-8773-208A160FA131}" srcOrd="0" destOrd="0" presId="urn:microsoft.com/office/officeart/2005/8/layout/cycle4"/>
    <dgm:cxn modelId="{9207B803-39BF-4374-B5A6-0AFE009843E8}" type="presOf" srcId="{6E42F43C-A620-4297-8D79-08678370FF16}" destId="{1C09149C-CA72-4195-99D9-C5287FFADFD6}" srcOrd="0" destOrd="2" presId="urn:microsoft.com/office/officeart/2005/8/layout/cycle4"/>
    <dgm:cxn modelId="{A51B533F-35FB-42E9-892E-988193FC10C5}" srcId="{CCD62DB5-1BA2-43E8-8FFC-44AAE72E628C}" destId="{E3F4D156-058E-4FE4-A251-4555A41AACF9}" srcOrd="1" destOrd="0" parTransId="{8EFC8E18-B5EB-4EF1-8355-DB7F3BD4E544}" sibTransId="{E66701DA-B381-4B82-9CEC-FD5BD496262C}"/>
    <dgm:cxn modelId="{44591ADA-60F2-4C21-8EEC-10CCB5D44379}" srcId="{CCD62DB5-1BA2-43E8-8FFC-44AAE72E628C}" destId="{91F71BC1-D063-4C40-9755-EF2A2201A989}" srcOrd="0" destOrd="0" parTransId="{25921C74-719A-4715-BF3B-7EC92038112D}" sibTransId="{2D7A3465-E4F4-49DE-8364-191A84667FEF}"/>
    <dgm:cxn modelId="{13E8B3AF-534B-4841-9937-6B045B877C7D}" type="presOf" srcId="{AD742513-5C3E-47E8-93F0-96D4772DFBE6}" destId="{311A8A81-55A1-4EA1-B8CF-885DFAE8BDD6}" srcOrd="0" destOrd="0" presId="urn:microsoft.com/office/officeart/2005/8/layout/cycle4"/>
    <dgm:cxn modelId="{F0F53726-33E6-4FA6-945F-632C668C04A3}" type="presOf" srcId="{6E42F43C-A620-4297-8D79-08678370FF16}" destId="{5096A23E-02B4-4909-A5A0-34C9A58AC164}" srcOrd="1" destOrd="2" presId="urn:microsoft.com/office/officeart/2005/8/layout/cycle4"/>
    <dgm:cxn modelId="{950F78E9-6803-4623-A1F9-9B26056ED821}" srcId="{4D80AE2F-F04C-4D5D-82D8-0A9B6CAF876A}" destId="{99C80E08-EBF4-44AB-85C0-D4339C63C7F4}" srcOrd="0" destOrd="0" parTransId="{B10DDD70-CFD7-4A5B-8BF7-D492D2D5F8B7}" sibTransId="{8F6452D2-62C7-4180-B675-A19B400D7922}"/>
    <dgm:cxn modelId="{DD3E1688-4CA5-4BBC-816C-0704C8269570}" srcId="{DD5CE9F5-F6BF-4151-9982-127F3705C4B6}" destId="{9B52E195-E1E7-487B-8B0D-D4CEEFFB8573}" srcOrd="0" destOrd="0" parTransId="{47649A2A-1C4B-4ED1-A7DB-9ED8A53FF193}" sibTransId="{10F3BE72-7FD4-4197-A657-34339E67B48C}"/>
    <dgm:cxn modelId="{B6233C87-84C3-49DF-B0B2-1D73806DC505}" type="presOf" srcId="{645DDC0C-B56B-4F91-97B6-ECC7DB6C9196}" destId="{5096A23E-02B4-4909-A5A0-34C9A58AC164}" srcOrd="1" destOrd="1" presId="urn:microsoft.com/office/officeart/2005/8/layout/cycle4"/>
    <dgm:cxn modelId="{5E978FBC-A4C7-46AD-A3B8-B161E7EB451B}" type="presOf" srcId="{D06FDFC5-06AB-43BB-8D02-30E14BCBD962}" destId="{30EB9269-63FE-468A-9546-83E4CC491AE1}" srcOrd="0" destOrd="0" presId="urn:microsoft.com/office/officeart/2005/8/layout/cycle4"/>
    <dgm:cxn modelId="{7E0E5A64-F159-43F4-B283-A4B83FE604A5}" type="presOf" srcId="{DD5CE9F5-F6BF-4151-9982-127F3705C4B6}" destId="{A98A38ED-3F9A-46E0-A3A7-CB49E49596D2}" srcOrd="0" destOrd="0" presId="urn:microsoft.com/office/officeart/2005/8/layout/cycle4"/>
    <dgm:cxn modelId="{0B643A97-1FC5-42D9-8C61-5B2E3BFDC89C}" type="presOf" srcId="{9B52E195-E1E7-487B-8B0D-D4CEEFFB8573}" destId="{1C09149C-CA72-4195-99D9-C5287FFADFD6}" srcOrd="0" destOrd="0" presId="urn:microsoft.com/office/officeart/2005/8/layout/cycle4"/>
    <dgm:cxn modelId="{6D3C8ECD-5D2F-4998-A333-43D02BD1F837}" type="presOf" srcId="{CCD62DB5-1BA2-43E8-8FFC-44AAE72E628C}" destId="{279D5DCD-F7C1-478F-BAB5-56778CE53E58}" srcOrd="0" destOrd="0" presId="urn:microsoft.com/office/officeart/2005/8/layout/cycle4"/>
    <dgm:cxn modelId="{84E2B952-56E6-4478-907C-AED47ECE79EE}" srcId="{4D80AE2F-F04C-4D5D-82D8-0A9B6CAF876A}" destId="{DD5CE9F5-F6BF-4151-9982-127F3705C4B6}" srcOrd="2" destOrd="0" parTransId="{7BBEAC6F-1124-418F-9843-CC09D8E2CCF7}" sibTransId="{8759924B-B542-429A-9E3D-FE660E35ABDB}"/>
    <dgm:cxn modelId="{7968B698-C226-4FB0-AF61-063AE34665C7}" type="presOf" srcId="{E3F4D156-058E-4FE4-A251-4555A41AACF9}" destId="{601116F0-690E-4BA9-86DA-E27D07835740}" srcOrd="1" destOrd="1" presId="urn:microsoft.com/office/officeart/2005/8/layout/cycle4"/>
    <dgm:cxn modelId="{B9F8F49E-46F6-4354-A64C-75BFC570A9B4}" srcId="{DD5CE9F5-F6BF-4151-9982-127F3705C4B6}" destId="{6E42F43C-A620-4297-8D79-08678370FF16}" srcOrd="2" destOrd="0" parTransId="{15D98DE1-3616-4831-8F87-D753E249B1F4}" sibTransId="{8DC8372B-1D53-465B-A5F9-727268F8711A}"/>
    <dgm:cxn modelId="{6AD8676F-B31B-40E7-8B4C-4FF51D310A74}" type="presOf" srcId="{4D80AE2F-F04C-4D5D-82D8-0A9B6CAF876A}" destId="{74873497-6F63-450F-9535-44D69527ACF1}" srcOrd="0" destOrd="0" presId="urn:microsoft.com/office/officeart/2005/8/layout/cycle4"/>
    <dgm:cxn modelId="{839F6D41-25DA-4936-A144-A1CE4CB7A1FC}" type="presOf" srcId="{9B52E195-E1E7-487B-8B0D-D4CEEFFB8573}" destId="{5096A23E-02B4-4909-A5A0-34C9A58AC164}" srcOrd="1" destOrd="0" presId="urn:microsoft.com/office/officeart/2005/8/layout/cycle4"/>
    <dgm:cxn modelId="{F619CE3F-8321-4C16-A082-33BA0D8D32A5}" srcId="{4D80AE2F-F04C-4D5D-82D8-0A9B6CAF876A}" destId="{CCD62DB5-1BA2-43E8-8FFC-44AAE72E628C}" srcOrd="1" destOrd="0" parTransId="{5DF18E03-42D5-481A-A7C9-094ED19ABE95}" sibTransId="{794E0A1D-70CC-40CE-B931-84ABFDE80806}"/>
    <dgm:cxn modelId="{FA9DCA22-533E-4752-B0A6-64E07B2F480E}" srcId="{4D80AE2F-F04C-4D5D-82D8-0A9B6CAF876A}" destId="{D06FDFC5-06AB-43BB-8D02-30E14BCBD962}" srcOrd="3" destOrd="0" parTransId="{30A3CBBB-59F0-49ED-970A-75B3E1E24324}" sibTransId="{8BE0E780-0900-4472-B66A-C5DD2C30E05C}"/>
    <dgm:cxn modelId="{2E6357EB-D4BE-4551-A35F-94A7B2FAE6A9}" type="presOf" srcId="{AD742513-5C3E-47E8-93F0-96D4772DFBE6}" destId="{7422B6C8-5031-4846-BA92-CCCE013DC3B9}" srcOrd="1" destOrd="0" presId="urn:microsoft.com/office/officeart/2005/8/layout/cycle4"/>
    <dgm:cxn modelId="{3ABB70C2-2F68-4B72-B9FC-8CACCCC984FA}" type="presOf" srcId="{645DDC0C-B56B-4F91-97B6-ECC7DB6C9196}" destId="{1C09149C-CA72-4195-99D9-C5287FFADFD6}" srcOrd="0" destOrd="1" presId="urn:microsoft.com/office/officeart/2005/8/layout/cycle4"/>
    <dgm:cxn modelId="{2ADB591F-826B-4EB9-AF28-EA3FB98B1416}" type="presOf" srcId="{E3F4D156-058E-4FE4-A251-4555A41AACF9}" destId="{F388EC7E-339B-42A7-8773-208A160FA131}" srcOrd="0" destOrd="1" presId="urn:microsoft.com/office/officeart/2005/8/layout/cycle4"/>
    <dgm:cxn modelId="{2C4A5C9A-65BA-442B-B41A-EBB55C892A6A}" type="presOf" srcId="{99C80E08-EBF4-44AB-85C0-D4339C63C7F4}" destId="{B3926958-6CE4-47B4-929C-161AC2BA13A3}" srcOrd="0" destOrd="0" presId="urn:microsoft.com/office/officeart/2005/8/layout/cycle4"/>
    <dgm:cxn modelId="{BAD51632-4F76-4243-B21A-50C974EF78D8}" srcId="{99C80E08-EBF4-44AB-85C0-D4339C63C7F4}" destId="{AD742513-5C3E-47E8-93F0-96D4772DFBE6}" srcOrd="0" destOrd="0" parTransId="{FA087D21-E433-4F8F-B7D0-BFCAFE55027E}" sibTransId="{4102218C-820D-4151-A765-DD4B3360A8B3}"/>
    <dgm:cxn modelId="{26525937-41F8-4659-BE98-1706ADD9932A}" type="presParOf" srcId="{74873497-6F63-450F-9535-44D69527ACF1}" destId="{C526FE4A-CD6B-4816-8FDD-A15CB3105C1F}" srcOrd="0" destOrd="0" presId="urn:microsoft.com/office/officeart/2005/8/layout/cycle4"/>
    <dgm:cxn modelId="{C4FEBB31-ACB0-4D91-BC8D-A8B931063927}" type="presParOf" srcId="{C526FE4A-CD6B-4816-8FDD-A15CB3105C1F}" destId="{CBB2337D-6CA0-4B3D-90E6-268F980A5BDE}" srcOrd="0" destOrd="0" presId="urn:microsoft.com/office/officeart/2005/8/layout/cycle4"/>
    <dgm:cxn modelId="{16630C7E-D74D-45D5-815F-64913338316F}" type="presParOf" srcId="{CBB2337D-6CA0-4B3D-90E6-268F980A5BDE}" destId="{311A8A81-55A1-4EA1-B8CF-885DFAE8BDD6}" srcOrd="0" destOrd="0" presId="urn:microsoft.com/office/officeart/2005/8/layout/cycle4"/>
    <dgm:cxn modelId="{44C413F2-D4FA-40BC-B23C-4EF08D180475}" type="presParOf" srcId="{CBB2337D-6CA0-4B3D-90E6-268F980A5BDE}" destId="{7422B6C8-5031-4846-BA92-CCCE013DC3B9}" srcOrd="1" destOrd="0" presId="urn:microsoft.com/office/officeart/2005/8/layout/cycle4"/>
    <dgm:cxn modelId="{D226CFCC-C982-4738-AD75-9FA84D065598}" type="presParOf" srcId="{C526FE4A-CD6B-4816-8FDD-A15CB3105C1F}" destId="{98281B47-BB7A-47FE-B092-B4D93488F3C8}" srcOrd="1" destOrd="0" presId="urn:microsoft.com/office/officeart/2005/8/layout/cycle4"/>
    <dgm:cxn modelId="{04A97B1B-3F6D-4318-BEA0-02201709C641}" type="presParOf" srcId="{98281B47-BB7A-47FE-B092-B4D93488F3C8}" destId="{F388EC7E-339B-42A7-8773-208A160FA131}" srcOrd="0" destOrd="0" presId="urn:microsoft.com/office/officeart/2005/8/layout/cycle4"/>
    <dgm:cxn modelId="{B6F1B3B7-654B-4C8A-A8F6-ECDF0F89497D}" type="presParOf" srcId="{98281B47-BB7A-47FE-B092-B4D93488F3C8}" destId="{601116F0-690E-4BA9-86DA-E27D07835740}" srcOrd="1" destOrd="0" presId="urn:microsoft.com/office/officeart/2005/8/layout/cycle4"/>
    <dgm:cxn modelId="{FFCFF02E-A3A1-436E-AB7C-93E5547043C2}" type="presParOf" srcId="{C526FE4A-CD6B-4816-8FDD-A15CB3105C1F}" destId="{5869F2A4-277D-4AC9-B09F-1FA8B695D714}" srcOrd="2" destOrd="0" presId="urn:microsoft.com/office/officeart/2005/8/layout/cycle4"/>
    <dgm:cxn modelId="{A7247E7A-26E2-4DC2-AFA1-734BCA502B68}" type="presParOf" srcId="{5869F2A4-277D-4AC9-B09F-1FA8B695D714}" destId="{1C09149C-CA72-4195-99D9-C5287FFADFD6}" srcOrd="0" destOrd="0" presId="urn:microsoft.com/office/officeart/2005/8/layout/cycle4"/>
    <dgm:cxn modelId="{4E305B2B-B0B6-445B-9CCA-4B2EE98294B6}" type="presParOf" srcId="{5869F2A4-277D-4AC9-B09F-1FA8B695D714}" destId="{5096A23E-02B4-4909-A5A0-34C9A58AC164}" srcOrd="1" destOrd="0" presId="urn:microsoft.com/office/officeart/2005/8/layout/cycle4"/>
    <dgm:cxn modelId="{97A53F9A-761A-497F-B140-018DEF566B07}" type="presParOf" srcId="{C526FE4A-CD6B-4816-8FDD-A15CB3105C1F}" destId="{BA80D57C-DA78-475F-A25C-C2718739513C}" srcOrd="3" destOrd="0" presId="urn:microsoft.com/office/officeart/2005/8/layout/cycle4"/>
    <dgm:cxn modelId="{4A747B28-B3FA-40E5-9CC2-A3C18000A612}" type="presParOf" srcId="{74873497-6F63-450F-9535-44D69527ACF1}" destId="{5A0543DA-2A4E-46F2-8BA0-081FFB6432BF}" srcOrd="1" destOrd="0" presId="urn:microsoft.com/office/officeart/2005/8/layout/cycle4"/>
    <dgm:cxn modelId="{8D478736-3875-45F5-8A89-1EDB735A3B78}" type="presParOf" srcId="{5A0543DA-2A4E-46F2-8BA0-081FFB6432BF}" destId="{B3926958-6CE4-47B4-929C-161AC2BA13A3}" srcOrd="0" destOrd="0" presId="urn:microsoft.com/office/officeart/2005/8/layout/cycle4"/>
    <dgm:cxn modelId="{7C507246-FEE8-4D42-BB34-F48099798E9F}" type="presParOf" srcId="{5A0543DA-2A4E-46F2-8BA0-081FFB6432BF}" destId="{279D5DCD-F7C1-478F-BAB5-56778CE53E58}" srcOrd="1" destOrd="0" presId="urn:microsoft.com/office/officeart/2005/8/layout/cycle4"/>
    <dgm:cxn modelId="{CB42916A-AAEA-41A8-9CA9-D42AB6D7B970}" type="presParOf" srcId="{5A0543DA-2A4E-46F2-8BA0-081FFB6432BF}" destId="{A98A38ED-3F9A-46E0-A3A7-CB49E49596D2}" srcOrd="2" destOrd="0" presId="urn:microsoft.com/office/officeart/2005/8/layout/cycle4"/>
    <dgm:cxn modelId="{C5079772-503F-4D3E-A6DC-A0C7E8CEB85E}" type="presParOf" srcId="{5A0543DA-2A4E-46F2-8BA0-081FFB6432BF}" destId="{30EB9269-63FE-468A-9546-83E4CC491AE1}" srcOrd="3" destOrd="0" presId="urn:microsoft.com/office/officeart/2005/8/layout/cycle4"/>
    <dgm:cxn modelId="{91D4CF60-184D-4B8B-B5D2-8D280619050D}" type="presParOf" srcId="{5A0543DA-2A4E-46F2-8BA0-081FFB6432BF}" destId="{2EB40BCA-18CB-4555-963F-4719DAF9CE66}" srcOrd="4" destOrd="0" presId="urn:microsoft.com/office/officeart/2005/8/layout/cycle4"/>
    <dgm:cxn modelId="{9E196ABE-1698-441C-A93A-42B5218543DB}" type="presParOf" srcId="{74873497-6F63-450F-9535-44D69527ACF1}" destId="{419DFC92-4404-40E5-A679-5E221E1D0662}" srcOrd="2" destOrd="0" presId="urn:microsoft.com/office/officeart/2005/8/layout/cycle4"/>
    <dgm:cxn modelId="{2A709664-E8AF-42DC-9114-E041C0314164}" type="presParOf" srcId="{74873497-6F63-450F-9535-44D69527ACF1}" destId="{1AF31BA6-07F0-40C3-A6FC-718F93C4472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9149C-CA72-4195-99D9-C5287FFADFD6}">
      <dsp:nvSpPr>
        <dsp:cNvPr id="0" name=""/>
        <dsp:cNvSpPr/>
      </dsp:nvSpPr>
      <dsp:spPr>
        <a:xfrm>
          <a:off x="4147294" y="1476692"/>
          <a:ext cx="2058628" cy="2120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реализует свою миссию – поддерживает предприятие субъекта федерации, которое уплачивает налоги в регионе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получает небольшую комиссию – символическое, в сравнении с банковскими процентами, финансирование для осуществления своей деятельности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/>
        </a:p>
      </dsp:txBody>
      <dsp:txXfrm>
        <a:off x="4807090" y="2048959"/>
        <a:ext cx="1356625" cy="1505764"/>
      </dsp:txXfrm>
    </dsp:sp>
    <dsp:sp modelId="{F388EC7E-339B-42A7-8773-208A160FA131}">
      <dsp:nvSpPr>
        <dsp:cNvPr id="0" name=""/>
        <dsp:cNvSpPr/>
      </dsp:nvSpPr>
      <dsp:spPr>
        <a:xfrm>
          <a:off x="3807729" y="-169024"/>
          <a:ext cx="2456966" cy="15633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получает необходимые финансовые средства, имеет возможность развивать</a:t>
          </a:r>
          <a:r>
            <a:rPr lang="en-US" sz="800" kern="1200" dirty="0" smtClean="0"/>
            <a:t> </a:t>
          </a:r>
          <a:r>
            <a:rPr lang="ru-RU" sz="800" kern="1200" dirty="0" smtClean="0"/>
            <a:t>бизнес – расширять производство, создавать новые рабочие места, а впоследствии получать прибыль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b="0" i="0" kern="1200" dirty="0" smtClean="0"/>
            <a:t>Поручительство дешевле залога, ведь последний требует еще и дополнительных трат на страхование материальных ценностей </a:t>
          </a:r>
          <a:r>
            <a:rPr lang="ru-RU" sz="800" kern="1200" dirty="0" smtClean="0"/>
            <a:t/>
          </a:r>
          <a:br>
            <a:rPr lang="ru-RU" sz="800" kern="1200" dirty="0" smtClean="0"/>
          </a:br>
          <a:r>
            <a:rPr lang="ru-RU" sz="800" kern="1200" dirty="0" smtClean="0"/>
            <a:t/>
          </a:r>
          <a:br>
            <a:rPr lang="ru-RU" sz="800" kern="1200" dirty="0" smtClean="0"/>
          </a:br>
          <a:endParaRPr lang="ru-RU" sz="800" kern="1200" dirty="0"/>
        </a:p>
      </dsp:txBody>
      <dsp:txXfrm>
        <a:off x="4579161" y="-134682"/>
        <a:ext cx="1651192" cy="1103842"/>
      </dsp:txXfrm>
    </dsp:sp>
    <dsp:sp modelId="{311A8A81-55A1-4EA1-B8CF-885DFAE8BDD6}">
      <dsp:nvSpPr>
        <dsp:cNvPr id="0" name=""/>
        <dsp:cNvSpPr/>
      </dsp:nvSpPr>
      <dsp:spPr>
        <a:xfrm>
          <a:off x="695793" y="-69608"/>
          <a:ext cx="1709824" cy="1107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существенно снижает риск невозврата заемных средств, получая заемщика с надежно обеспеченным кредитом</a:t>
          </a:r>
          <a:endParaRPr lang="ru-RU" sz="800" kern="1200" dirty="0"/>
        </a:p>
      </dsp:txBody>
      <dsp:txXfrm>
        <a:off x="720123" y="-45278"/>
        <a:ext cx="1148217" cy="782023"/>
      </dsp:txXfrm>
    </dsp:sp>
    <dsp:sp modelId="{B3926958-6CE4-47B4-929C-161AC2BA13A3}">
      <dsp:nvSpPr>
        <dsp:cNvPr id="0" name=""/>
        <dsp:cNvSpPr/>
      </dsp:nvSpPr>
      <dsp:spPr>
        <a:xfrm>
          <a:off x="1599043" y="266895"/>
          <a:ext cx="1498692" cy="1498692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БАНК</a:t>
          </a:r>
          <a:endParaRPr lang="ru-RU" sz="1000" kern="1200" dirty="0"/>
        </a:p>
      </dsp:txBody>
      <dsp:txXfrm>
        <a:off x="2038000" y="705852"/>
        <a:ext cx="1059735" cy="1059735"/>
      </dsp:txXfrm>
    </dsp:sp>
    <dsp:sp modelId="{279D5DCD-F7C1-478F-BAB5-56778CE53E58}">
      <dsp:nvSpPr>
        <dsp:cNvPr id="0" name=""/>
        <dsp:cNvSpPr/>
      </dsp:nvSpPr>
      <dsp:spPr>
        <a:xfrm rot="5400000">
          <a:off x="3097735" y="277281"/>
          <a:ext cx="1498692" cy="1498692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СМСП</a:t>
          </a:r>
          <a:endParaRPr lang="ru-RU" sz="1000" kern="1200" dirty="0"/>
        </a:p>
      </dsp:txBody>
      <dsp:txXfrm rot="-5400000">
        <a:off x="3097735" y="716238"/>
        <a:ext cx="1059735" cy="1059735"/>
      </dsp:txXfrm>
    </dsp:sp>
    <dsp:sp modelId="{A98A38ED-3F9A-46E0-A3A7-CB49E49596D2}">
      <dsp:nvSpPr>
        <dsp:cNvPr id="0" name=""/>
        <dsp:cNvSpPr/>
      </dsp:nvSpPr>
      <dsp:spPr>
        <a:xfrm rot="10800000">
          <a:off x="3097735" y="1800207"/>
          <a:ext cx="1498692" cy="1498692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ТОГФ</a:t>
          </a:r>
          <a:endParaRPr lang="ru-RU" sz="1000" kern="1200" dirty="0"/>
        </a:p>
      </dsp:txBody>
      <dsp:txXfrm rot="10800000">
        <a:off x="3097735" y="1800207"/>
        <a:ext cx="1059735" cy="1059735"/>
      </dsp:txXfrm>
    </dsp:sp>
    <dsp:sp modelId="{30EB9269-63FE-468A-9546-83E4CC491AE1}">
      <dsp:nvSpPr>
        <dsp:cNvPr id="0" name=""/>
        <dsp:cNvSpPr/>
      </dsp:nvSpPr>
      <dsp:spPr>
        <a:xfrm rot="16200000">
          <a:off x="1595042" y="1800207"/>
          <a:ext cx="1498692" cy="1498692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КОРПОРАЦИЯ МСП/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БАНК МСП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(в случае </a:t>
          </a:r>
          <a:r>
            <a:rPr lang="ru-RU" sz="1000" kern="1200" dirty="0" err="1" smtClean="0"/>
            <a:t>согарантии</a:t>
          </a:r>
          <a:r>
            <a:rPr lang="ru-RU" sz="1000" kern="1200" dirty="0" smtClean="0"/>
            <a:t>)</a:t>
          </a:r>
          <a:endParaRPr lang="ru-RU" sz="1000" kern="1200" dirty="0"/>
        </a:p>
      </dsp:txBody>
      <dsp:txXfrm rot="5400000">
        <a:off x="2033999" y="1800207"/>
        <a:ext cx="1059735" cy="1059735"/>
      </dsp:txXfrm>
    </dsp:sp>
    <dsp:sp modelId="{419DFC92-4404-40E5-A679-5E221E1D0662}">
      <dsp:nvSpPr>
        <dsp:cNvPr id="0" name=""/>
        <dsp:cNvSpPr/>
      </dsp:nvSpPr>
      <dsp:spPr>
        <a:xfrm>
          <a:off x="2873624" y="1488693"/>
          <a:ext cx="517446" cy="44995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31BA6-07F0-40C3-A6FC-718F93C44720}">
      <dsp:nvSpPr>
        <dsp:cNvPr id="0" name=""/>
        <dsp:cNvSpPr/>
      </dsp:nvSpPr>
      <dsp:spPr>
        <a:xfrm rot="10800000">
          <a:off x="2873624" y="1661752"/>
          <a:ext cx="517446" cy="44995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23072494-2749-4E30-8BCF-D71E980EB04B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626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77FA53F4-84AF-46A0-890C-BF6D2B3AF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30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1E40CB58-FE01-4059-A286-3CF118900DE2}" type="datetimeFigureOut">
              <a:rPr lang="ru-RU"/>
              <a:pPr>
                <a:defRPr/>
              </a:pPr>
              <a:t>24.07.2019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739775"/>
            <a:ext cx="59197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86C2358-D5D8-47E3-B796-F98891B08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42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90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0D27AB-8AB1-41F4-B431-A93FD376F7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361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4B01-CFDD-491E-9C91-123F979A22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86780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94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94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BCEC0-8DC5-4338-897B-4810DE9CE3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71602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15"/>
            <a:ext cx="7772400" cy="3809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0"/>
            <a:ext cx="6858000" cy="7620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0D27AB-8AB1-41F4-B431-A93FD376F7B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31547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520D20-A679-4D32-9DDB-8C0CF41EC9A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82399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15"/>
            <a:ext cx="7772400" cy="360097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1"/>
            <a:ext cx="7772400" cy="8890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E8A67-72E4-4713-B4CF-C928E2168E5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83588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6829-6897-4C2F-B2E0-69D4958320F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57143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8CCD6-E0F2-4833-BDFB-3404A52831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8237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63991-EE25-445D-945F-7FDEB13E0B42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06272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6C0B6-AFEB-4C7F-A892-247A4134A929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216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33500"/>
            <a:ext cx="5111750" cy="3733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333500"/>
            <a:ext cx="3008313" cy="3733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AF7FB-B718-41B2-A70E-F6C244510FC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2458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520D20-A679-4D32-9DDB-8C0CF41EC9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0162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" y="0"/>
            <a:ext cx="9000877" cy="40386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762500"/>
            <a:ext cx="8153400" cy="381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A202D8-9916-4552-87DF-96DFC24FF03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127500"/>
            <a:ext cx="8153400" cy="635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01288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4B01-CFDD-491E-9C91-123F979A2270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26458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94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94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BCEC0-8DC5-4338-897B-4810DE9CE3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49906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"/>
            <a:ext cx="7772400" cy="3809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0"/>
            <a:ext cx="6858000" cy="7620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0D27AB-8AB1-41F4-B431-A93FD376F7B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50113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520D20-A679-4D32-9DDB-8C0CF41EC9A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14118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14"/>
            <a:ext cx="7772400" cy="360097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1"/>
            <a:ext cx="7772400" cy="8890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E8A67-72E4-4713-B4CF-C928E2168E5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76874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6829-6897-4C2F-B2E0-69D4958320F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0873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8CCD6-E0F2-4833-BDFB-3404A52831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95020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63991-EE25-445D-945F-7FDEB13E0B42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73990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6C0B6-AFEB-4C7F-A892-247A4134A929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9628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E8A67-72E4-4713-B4CF-C928E2168E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40520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33500"/>
            <a:ext cx="5111750" cy="3733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333500"/>
            <a:ext cx="3008313" cy="3733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AF7FB-B718-41B2-A70E-F6C244510FC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7592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" y="0"/>
            <a:ext cx="9000877" cy="40386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762500"/>
            <a:ext cx="8153400" cy="381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A202D8-9916-4552-87DF-96DFC24FF03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127500"/>
            <a:ext cx="8153400" cy="635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13486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4B01-CFDD-491E-9C91-123F979A2270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62146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9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9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BCEC0-8DC5-4338-897B-4810DE9CE3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4061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"/>
            <a:ext cx="7772400" cy="3809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0"/>
            <a:ext cx="6858000" cy="7620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0D27AB-8AB1-41F4-B431-A93FD376F7B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5664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520D20-A679-4D32-9DDB-8C0CF41EC9A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76115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14"/>
            <a:ext cx="7772400" cy="360097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1"/>
            <a:ext cx="7772400" cy="8890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E8A67-72E4-4713-B4CF-C928E2168E5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1677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6829-6897-4C2F-B2E0-69D4958320F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6823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8CCD6-E0F2-4833-BDFB-3404A52831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26584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63991-EE25-445D-945F-7FDEB13E0B42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70133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6829-6897-4C2F-B2E0-69D4958320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44102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6C0B6-AFEB-4C7F-A892-247A4134A929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88116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33500"/>
            <a:ext cx="5111750" cy="3733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333500"/>
            <a:ext cx="3008313" cy="3733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AF7FB-B718-41B2-A70E-F6C244510FC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1753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" y="0"/>
            <a:ext cx="9000877" cy="40386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762500"/>
            <a:ext cx="8153400" cy="381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A202D8-9916-4552-87DF-96DFC24FF03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127500"/>
            <a:ext cx="8153400" cy="635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32592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4B01-CFDD-491E-9C91-123F979A2270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34224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9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9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BCEC0-8DC5-4338-897B-4810DE9CE3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7802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"/>
            <a:ext cx="7772400" cy="3809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0"/>
            <a:ext cx="6858000" cy="7620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0D27AB-8AB1-41F4-B431-A93FD376F7B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88906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520D20-A679-4D32-9DDB-8C0CF41EC9A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38789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14"/>
            <a:ext cx="7772400" cy="360097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1"/>
            <a:ext cx="7772400" cy="8890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E8A67-72E4-4713-B4CF-C928E2168E5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43281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6829-6897-4C2F-B2E0-69D4958320F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49599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8CCD6-E0F2-4833-BDFB-3404A52831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4428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8CCD6-E0F2-4833-BDFB-3404A52831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23687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63991-EE25-445D-945F-7FDEB13E0B42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37718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6C0B6-AFEB-4C7F-A892-247A4134A929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87446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33500"/>
            <a:ext cx="5111750" cy="3733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333500"/>
            <a:ext cx="3008313" cy="3733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AF7FB-B718-41B2-A70E-F6C244510FC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9668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" y="0"/>
            <a:ext cx="9000877" cy="40386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762500"/>
            <a:ext cx="8153400" cy="381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A202D8-9916-4552-87DF-96DFC24FF03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127500"/>
            <a:ext cx="8153400" cy="635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8492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4B01-CFDD-491E-9C91-123F979A2270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20677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9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9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BCEC0-8DC5-4338-897B-4810DE9CE3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218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"/>
            <a:ext cx="7772400" cy="3809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0"/>
            <a:ext cx="6858000" cy="7620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0D27AB-8AB1-41F4-B431-A93FD376F7B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10509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520D20-A679-4D32-9DDB-8C0CF41EC9A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39662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01"/>
            <a:ext cx="7772400" cy="360097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1"/>
            <a:ext cx="7772400" cy="8890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E8A67-72E4-4713-B4CF-C928E2168E5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5261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6829-6897-4C2F-B2E0-69D4958320F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3404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63991-EE25-445D-945F-7FDEB13E0B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12801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310640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310640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8CCD6-E0F2-4833-BDFB-3404A52831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6111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63991-EE25-445D-945F-7FDEB13E0B42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2536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6C0B6-AFEB-4C7F-A892-247A4134A929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17841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33500"/>
            <a:ext cx="5111750" cy="3733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333500"/>
            <a:ext cx="3008313" cy="3733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AF7FB-B718-41B2-A70E-F6C244510FC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1571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000877" cy="40386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762500"/>
            <a:ext cx="8153400" cy="381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A202D8-9916-4552-87DF-96DFC24FF03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127500"/>
            <a:ext cx="8153400" cy="635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1486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4B01-CFDD-491E-9C91-123F979A2270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38257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BCEC0-8DC5-4338-897B-4810DE9CE3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4001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6C0B6-AFEB-4C7F-A892-247A4134A9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434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AF7FB-B718-41B2-A70E-F6C244510F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14178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202D8-9916-4552-87DF-96DFC24FF0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05646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94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94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94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3272BF-529D-4708-A116-D8954B21FB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74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14" r:id="rId1"/>
    <p:sldLayoutId id="2147484715" r:id="rId2"/>
    <p:sldLayoutId id="2147484716" r:id="rId3"/>
    <p:sldLayoutId id="2147484717" r:id="rId4"/>
    <p:sldLayoutId id="2147484718" r:id="rId5"/>
    <p:sldLayoutId id="2147484719" r:id="rId6"/>
    <p:sldLayoutId id="2147484720" r:id="rId7"/>
    <p:sldLayoutId id="2147484721" r:id="rId8"/>
    <p:sldLayoutId id="2147484722" r:id="rId9"/>
    <p:sldLayoutId id="2147484723" r:id="rId10"/>
    <p:sldLayoutId id="2147484724" r:id="rId11"/>
  </p:sldLayoutIdLst>
  <p:transition>
    <p:wheel spokes="2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7265"/>
            <a:ext cx="579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0500"/>
            <a:ext cx="7620000" cy="364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143501"/>
            <a:ext cx="3429000" cy="2540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410729"/>
            <a:ext cx="3429000" cy="23653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337053" y="4874186"/>
            <a:ext cx="1096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3272BF-529D-4708-A116-D8954B21FB2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143000"/>
            <a:ext cx="142876" cy="457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40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6" r:id="rId1"/>
    <p:sldLayoutId id="2147484727" r:id="rId2"/>
    <p:sldLayoutId id="2147484728" r:id="rId3"/>
    <p:sldLayoutId id="2147484729" r:id="rId4"/>
    <p:sldLayoutId id="2147484730" r:id="rId5"/>
    <p:sldLayoutId id="2147484731" r:id="rId6"/>
    <p:sldLayoutId id="2147484732" r:id="rId7"/>
    <p:sldLayoutId id="2147484733" r:id="rId8"/>
    <p:sldLayoutId id="2147484734" r:id="rId9"/>
    <p:sldLayoutId id="2147484735" r:id="rId10"/>
    <p:sldLayoutId id="2147484736" r:id="rId11"/>
  </p:sldLayoutIdLst>
  <p:transition>
    <p:wheel spokes="2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7265"/>
            <a:ext cx="579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0500"/>
            <a:ext cx="7620000" cy="364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143501"/>
            <a:ext cx="3429000" cy="2540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410729"/>
            <a:ext cx="3429000" cy="23653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337032" y="4874167"/>
            <a:ext cx="1096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3272BF-529D-4708-A116-D8954B21FB2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143000"/>
            <a:ext cx="142876" cy="457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42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6" r:id="rId1"/>
    <p:sldLayoutId id="2147484787" r:id="rId2"/>
    <p:sldLayoutId id="2147484788" r:id="rId3"/>
    <p:sldLayoutId id="2147484789" r:id="rId4"/>
    <p:sldLayoutId id="2147484790" r:id="rId5"/>
    <p:sldLayoutId id="2147484791" r:id="rId6"/>
    <p:sldLayoutId id="2147484792" r:id="rId7"/>
    <p:sldLayoutId id="2147484793" r:id="rId8"/>
    <p:sldLayoutId id="2147484794" r:id="rId9"/>
    <p:sldLayoutId id="2147484795" r:id="rId10"/>
    <p:sldLayoutId id="2147484796" r:id="rId11"/>
  </p:sldLayoutIdLst>
  <p:transition>
    <p:wheel spokes="2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7265"/>
            <a:ext cx="579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0500"/>
            <a:ext cx="7620000" cy="364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143501"/>
            <a:ext cx="3429000" cy="2540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410729"/>
            <a:ext cx="3429000" cy="23653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337032" y="4874167"/>
            <a:ext cx="1096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3272BF-529D-4708-A116-D8954B21FB2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143000"/>
            <a:ext cx="142876" cy="457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67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0" r:id="rId1"/>
    <p:sldLayoutId id="2147484811" r:id="rId2"/>
    <p:sldLayoutId id="2147484812" r:id="rId3"/>
    <p:sldLayoutId id="2147484813" r:id="rId4"/>
    <p:sldLayoutId id="2147484814" r:id="rId5"/>
    <p:sldLayoutId id="2147484815" r:id="rId6"/>
    <p:sldLayoutId id="2147484816" r:id="rId7"/>
    <p:sldLayoutId id="2147484817" r:id="rId8"/>
    <p:sldLayoutId id="2147484818" r:id="rId9"/>
    <p:sldLayoutId id="2147484819" r:id="rId10"/>
    <p:sldLayoutId id="2147484820" r:id="rId11"/>
  </p:sldLayoutIdLst>
  <p:transition>
    <p:wheel spokes="2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7265"/>
            <a:ext cx="579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0500"/>
            <a:ext cx="7620000" cy="364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143501"/>
            <a:ext cx="3429000" cy="2540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410729"/>
            <a:ext cx="3429000" cy="23653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337032" y="4874167"/>
            <a:ext cx="1096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3272BF-529D-4708-A116-D8954B21FB2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143000"/>
            <a:ext cx="142876" cy="457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94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22" r:id="rId1"/>
    <p:sldLayoutId id="2147484823" r:id="rId2"/>
    <p:sldLayoutId id="2147484824" r:id="rId3"/>
    <p:sldLayoutId id="2147484825" r:id="rId4"/>
    <p:sldLayoutId id="2147484826" r:id="rId5"/>
    <p:sldLayoutId id="2147484827" r:id="rId6"/>
    <p:sldLayoutId id="2147484828" r:id="rId7"/>
    <p:sldLayoutId id="2147484829" r:id="rId8"/>
    <p:sldLayoutId id="2147484830" r:id="rId9"/>
    <p:sldLayoutId id="2147484831" r:id="rId10"/>
    <p:sldLayoutId id="2147484832" r:id="rId11"/>
  </p:sldLayoutIdLst>
  <p:transition>
    <p:wheel spokes="2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7265"/>
            <a:ext cx="579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0500"/>
            <a:ext cx="7620000" cy="364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143501"/>
            <a:ext cx="3429000" cy="2540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410729"/>
            <a:ext cx="3429000" cy="23653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337021" y="4874154"/>
            <a:ext cx="1096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3272BF-529D-4708-A116-D8954B21FB2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143000"/>
            <a:ext cx="142876" cy="457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3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8" r:id="rId1"/>
    <p:sldLayoutId id="2147484859" r:id="rId2"/>
    <p:sldLayoutId id="2147484860" r:id="rId3"/>
    <p:sldLayoutId id="2147484861" r:id="rId4"/>
    <p:sldLayoutId id="2147484862" r:id="rId5"/>
    <p:sldLayoutId id="2147484863" r:id="rId6"/>
    <p:sldLayoutId id="2147484864" r:id="rId7"/>
    <p:sldLayoutId id="2147484865" r:id="rId8"/>
    <p:sldLayoutId id="2147484866" r:id="rId9"/>
    <p:sldLayoutId id="2147484867" r:id="rId10"/>
    <p:sldLayoutId id="2147484868" r:id="rId11"/>
  </p:sldLayoutIdLst>
  <p:transition>
    <p:wheel spokes="2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jpeg"/><Relationship Id="rId18" Type="http://schemas.openxmlformats.org/officeDocument/2006/relationships/image" Target="../media/image41.jpe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17" Type="http://schemas.openxmlformats.org/officeDocument/2006/relationships/image" Target="../media/image40.jpeg"/><Relationship Id="rId2" Type="http://schemas.openxmlformats.org/officeDocument/2006/relationships/image" Target="../media/image24.png"/><Relationship Id="rId16" Type="http://schemas.openxmlformats.org/officeDocument/2006/relationships/image" Target="../media/image39.jpeg"/><Relationship Id="rId20" Type="http://schemas.openxmlformats.org/officeDocument/2006/relationships/image" Target="../media/image43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9.jpeg"/><Relationship Id="rId11" Type="http://schemas.openxmlformats.org/officeDocument/2006/relationships/image" Target="../media/image34.png"/><Relationship Id="rId24" Type="http://schemas.openxmlformats.org/officeDocument/2006/relationships/image" Target="../media/image47.pn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23" Type="http://schemas.openxmlformats.org/officeDocument/2006/relationships/image" Target="../media/image46.jpeg"/><Relationship Id="rId10" Type="http://schemas.openxmlformats.org/officeDocument/2006/relationships/image" Target="../media/image33.jpeg"/><Relationship Id="rId19" Type="http://schemas.openxmlformats.org/officeDocument/2006/relationships/image" Target="../media/image42.jpeg"/><Relationship Id="rId4" Type="http://schemas.openxmlformats.org/officeDocument/2006/relationships/image" Target="../media/image27.pn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Relationship Id="rId22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" Type="http://schemas.openxmlformats.org/officeDocument/2006/relationships/image" Target="../media/image56.png"/><Relationship Id="rId16" Type="http://schemas.openxmlformats.org/officeDocument/2006/relationships/image" Target="../media/image70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60.gif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jpeg"/><Relationship Id="rId10" Type="http://schemas.openxmlformats.org/officeDocument/2006/relationships/image" Target="../media/image64.jpeg"/><Relationship Id="rId4" Type="http://schemas.openxmlformats.org/officeDocument/2006/relationships/image" Target="../media/image58.png"/><Relationship Id="rId9" Type="http://schemas.openxmlformats.org/officeDocument/2006/relationships/image" Target="../media/image63.jpeg"/><Relationship Id="rId1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10" Type="http://schemas.openxmlformats.org/officeDocument/2006/relationships/image" Target="../media/image11.jpeg"/><Relationship Id="rId4" Type="http://schemas.openxmlformats.org/officeDocument/2006/relationships/image" Target="../media/image7.PNG"/><Relationship Id="rId9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80.png"/><Relationship Id="rId11" Type="http://schemas.openxmlformats.org/officeDocument/2006/relationships/image" Target="../media/image85.jpeg"/><Relationship Id="rId5" Type="http://schemas.openxmlformats.org/officeDocument/2006/relationships/image" Target="../media/image79.png"/><Relationship Id="rId10" Type="http://schemas.openxmlformats.org/officeDocument/2006/relationships/image" Target="../media/image84.jpeg"/><Relationship Id="rId4" Type="http://schemas.openxmlformats.org/officeDocument/2006/relationships/image" Target="../media/image78.png"/><Relationship Id="rId9" Type="http://schemas.openxmlformats.org/officeDocument/2006/relationships/image" Target="../media/image8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8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tofpmp.ru/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807944" y="481270"/>
            <a:ext cx="7543800" cy="162042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000" b="1" dirty="0" err="1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Микрокредитная</a:t>
            </a:r>
            <a:r>
              <a:rPr lang="ru-RU" sz="20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компания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Тульский областной фонд поддержки малого предпринимательства</a:t>
            </a:r>
          </a:p>
          <a:p>
            <a:pPr algn="ctr">
              <a:defRPr/>
            </a:pPr>
            <a:endParaRPr lang="ru-RU" sz="2000" b="1" dirty="0" smtClean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Тульский областной  гарантийный фонд </a:t>
            </a:r>
          </a:p>
          <a:p>
            <a:pPr algn="ctr"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финансовая государственная поддержка </a:t>
            </a:r>
            <a:r>
              <a:rPr lang="ru-RU" sz="3600" b="1" dirty="0">
                <a:solidFill>
                  <a:srgbClr val="C00000"/>
                </a:solidFill>
              </a:rPr>
              <a:t>малого и среднего </a:t>
            </a:r>
            <a:r>
              <a:rPr lang="ru-RU" sz="3600" b="1" dirty="0" smtClean="0">
                <a:solidFill>
                  <a:srgbClr val="C00000"/>
                </a:solidFill>
              </a:rPr>
              <a:t>предпринимательства Тульского региона</a:t>
            </a:r>
            <a:endParaRPr lang="ru-RU" sz="2100" b="1" dirty="0" smtClean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195" name="Picture 8" descr="Герб обл пол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28" y="722747"/>
            <a:ext cx="777875" cy="1137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HUB\Downloads\temp02-08-13\Лог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593" y="670810"/>
            <a:ext cx="1354137" cy="124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3225"/>
            <a:ext cx="8762210" cy="227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9303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Преимущества вовлечения ТОГФ в схему кредитования</a:t>
            </a:r>
            <a:r>
              <a:rPr lang="en-US" sz="2000" b="1" dirty="0">
                <a:solidFill>
                  <a:srgbClr val="D1282E"/>
                </a:solidFill>
                <a:latin typeface="Century Gothic" pitchFamily="34" charset="0"/>
              </a:rPr>
              <a:t>:</a:t>
            </a:r>
            <a:endParaRPr lang="ru-RU" sz="2000" b="1" dirty="0">
              <a:solidFill>
                <a:srgbClr val="D1282E"/>
              </a:solidFill>
              <a:latin typeface="Century Gothic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3204"/>
            <a:ext cx="25717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78218351"/>
              </p:ext>
            </p:extLst>
          </p:nvPr>
        </p:nvGraphicFramePr>
        <p:xfrm>
          <a:off x="1475656" y="1921396"/>
          <a:ext cx="626469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7096099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487" y="879004"/>
            <a:ext cx="6246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D1282E"/>
                </a:solidFill>
                <a:latin typeface="Century Gothic" pitchFamily="34" charset="0"/>
              </a:rPr>
              <a:t>Финансовые организации-партнеры </a:t>
            </a:r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ТОГФ</a:t>
            </a:r>
            <a:r>
              <a:rPr lang="en-US" sz="2000" b="1" dirty="0">
                <a:solidFill>
                  <a:srgbClr val="D1282E"/>
                </a:solidFill>
                <a:latin typeface="Century Gothic" pitchFamily="34" charset="0"/>
              </a:rPr>
              <a:t>:</a:t>
            </a:r>
            <a:endParaRPr lang="ru-RU" sz="2000" b="1" dirty="0">
              <a:solidFill>
                <a:srgbClr val="D1282E"/>
              </a:solidFill>
              <a:latin typeface="Century Gothic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3204"/>
            <a:ext cx="25717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www.firmakbs.ru/media/sberbank-40896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09" y="1363399"/>
            <a:ext cx="1468161" cy="102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oceanbank.ru/wp-content/uploads/2018/01/1447922630_logotip_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37" y="1566378"/>
            <a:ext cx="1909418" cy="47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essobmr.ru/upload/000/u1/024/fff463e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637" y="3875252"/>
            <a:ext cx="955429" cy="63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xn--1-8sbpg1a.xn--p1ai/wp-content/uploads/2017/09/Vostochnyj-1024x50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864" y="2294793"/>
            <a:ext cx="1219055" cy="59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pr-bank.ru/images/upload/aresbank-logo_thumb5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33391"/>
            <a:ext cx="594651" cy="59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www.nnpf.ru/o_fonde/images/Spirit-Bank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030" y="2072463"/>
            <a:ext cx="1369515" cy="88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st3.prosto.im/cache/st3/4/0/2/2/4022/402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889" y="2194613"/>
            <a:ext cx="1648495" cy="6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static.vl.ru/catalog/1490266480760_big_vlru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06" y="3260724"/>
            <a:ext cx="1943170" cy="75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tradernet.ru/data/blogs/users/800871/x1463129644_1.png.pagespeed.ic.8ib45lbA8X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19" y="3216705"/>
            <a:ext cx="2229375" cy="53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://tus-dev.wizart.su/content/gazprom-0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527" y="3588280"/>
            <a:ext cx="1187510" cy="95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resbash.ru/foto_news/2015/11/20750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61" y="3914491"/>
            <a:ext cx="1598465" cy="99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s://pr-bank.ru/images/upload/forabank-logo_thumb512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295" y="3693890"/>
            <a:ext cx="1158666" cy="115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https://zajmy.ru/wp-content/uploads/2017/06/1024x1024sr-768x768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954" y="2903449"/>
            <a:ext cx="809753" cy="80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s://pr-bank.ru/images/upload/eab-logo_thumb512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853" y="3693890"/>
            <a:ext cx="844887" cy="84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minvr.ru/upload/iblock/d4d/logo_true_color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785" y="1589934"/>
            <a:ext cx="2021384" cy="42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s://i2.wp.com/credit-online.ws/wp-content/uploads/2014/02/novikombank_logo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107" y="3767133"/>
            <a:ext cx="911241" cy="71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i.siteapi.org/3IkoFE8gvtHvnUMxjqs66loC3Ms=/fit-in/1400x1000/center/top/d3e2a80db0857e5.s.siteapi.org/img/63702fc744e53d55cc437ef1832184ecf0a694bc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350" y="708421"/>
            <a:ext cx="1816272" cy="5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xn--80aauckllrrmm5h.xn--p1ai/api/files/d_images/6211cb7f73ff8cbbb8d9854e6e3681b6.jpg?%D0%BB%D0%BE%D0%B3%D0%BE%D1%82%D0%B8%D0%BF%20%D0%B4%D0%BE%D0%BC.%D1%80%D1%843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359" y="2860020"/>
            <a:ext cx="1593977" cy="89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611" y="1566378"/>
            <a:ext cx="1710011" cy="61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85335"/>
            <a:ext cx="2202181" cy="59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user.vse42.ru/files/P_S1280x656q80/Wnone/ui-5954d77d15cbc4.62130480.jpe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55" y="4914166"/>
            <a:ext cx="1024827" cy="52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rlc76.ru/upload/CAllcorp2/73e/73e318e698a3d5261f38a56789497b9c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067" y="4852556"/>
            <a:ext cx="4881179" cy="58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48787" y="4657700"/>
            <a:ext cx="2680077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42808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687" y="844473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АО </a:t>
            </a:r>
            <a:r>
              <a:rPr lang="ru-RU" sz="1400" dirty="0"/>
              <a:t>«Корпорация МСП</a:t>
            </a:r>
            <a:r>
              <a:rPr lang="ru-RU" sz="1400" dirty="0" smtClean="0"/>
              <a:t>» – федеральный институт </a:t>
            </a:r>
            <a:r>
              <a:rPr lang="ru-RU" sz="1400" dirty="0"/>
              <a:t>развития в сфере </a:t>
            </a:r>
            <a:r>
              <a:rPr lang="ru-RU" sz="1400" dirty="0" smtClean="0"/>
              <a:t>МСП, акционерами являются </a:t>
            </a:r>
            <a:r>
              <a:rPr lang="ru-RU" sz="1400" dirty="0"/>
              <a:t>Российская </a:t>
            </a:r>
            <a:r>
              <a:rPr lang="ru-RU" sz="1400" dirty="0" smtClean="0"/>
              <a:t>Федерация и </a:t>
            </a:r>
            <a:r>
              <a:rPr lang="ru-RU" sz="1400" dirty="0"/>
              <a:t>Внешэкономбанк. </a:t>
            </a:r>
            <a:r>
              <a:rPr lang="ru-RU" sz="1400" dirty="0" smtClean="0"/>
              <a:t>АО </a:t>
            </a:r>
            <a:r>
              <a:rPr lang="ru-RU" sz="1400" dirty="0"/>
              <a:t>«МСП </a:t>
            </a:r>
            <a:r>
              <a:rPr lang="ru-RU" sz="1400" dirty="0" smtClean="0"/>
              <a:t>Банк» является </a:t>
            </a:r>
            <a:r>
              <a:rPr lang="ru-RU" sz="1400" dirty="0"/>
              <a:t>дочерним обществом </a:t>
            </a:r>
            <a:r>
              <a:rPr lang="ru-RU" sz="1400" dirty="0" smtClean="0"/>
              <a:t>Корпорации. Региональные гарантийные организации (РГО, а ТОГФ является РГО) подконтрольны </a:t>
            </a:r>
            <a:r>
              <a:rPr lang="ru-RU" sz="1400" dirty="0"/>
              <a:t>АО «Корпорация МСП</a:t>
            </a:r>
            <a:r>
              <a:rPr lang="ru-RU" sz="1400" dirty="0" smtClean="0"/>
              <a:t>».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06699" y="2245747"/>
            <a:ext cx="79781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НАЦИОНАЛЬНАЯ ГАРАНТИЙНАЯ СИСТЕМА: трехуровневая </a:t>
            </a:r>
            <a:r>
              <a:rPr lang="ru-RU" sz="1400" b="1" dirty="0"/>
              <a:t>модель оказания гарантийной поддержки субъектам </a:t>
            </a:r>
            <a:r>
              <a:rPr lang="ru-RU" sz="1400" b="1" dirty="0" smtClean="0"/>
              <a:t>МСП</a:t>
            </a:r>
            <a:r>
              <a:rPr lang="en-US" sz="1400" b="1" dirty="0" smtClean="0"/>
              <a:t>:</a:t>
            </a:r>
            <a:endParaRPr lang="ru-RU" sz="14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65919" y="2283202"/>
            <a:ext cx="648072" cy="44831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68967"/>
            <a:ext cx="4196471" cy="280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bagra.ru/logos/httpmfczgor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7" y="0"/>
            <a:ext cx="1746025" cy="73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79712" y="249287"/>
            <a:ext cx="6957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ФЕДЕРАЛЬНЫЕ ПРОГРАММЫ ФИНАНСИРОВАНИЯ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37459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286025" y="1027674"/>
            <a:ext cx="648072" cy="44831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bagra.ru/logos/httpmfczgoru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7" y="0"/>
            <a:ext cx="1746025" cy="73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autotribuna.ru/assets/img/article/1549223204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616" y="-48373"/>
            <a:ext cx="3341599" cy="83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041" y="836330"/>
            <a:ext cx="86540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ПРОГРАММА ЛЬГОТНОГО КРЕДИТОВАНИЯ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МАЛОГО И СРЕДНЕГО БИЗНЕСА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8,5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89967" y="1849388"/>
            <a:ext cx="3528392" cy="266429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2018 ГОД –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ПРОГРАММА </a:t>
            </a:r>
            <a:r>
              <a:rPr lang="ru-RU" sz="2400" b="1" dirty="0" smtClean="0">
                <a:solidFill>
                  <a:srgbClr val="C00000"/>
                </a:solidFill>
              </a:rPr>
              <a:t>6,5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(постановление </a:t>
            </a:r>
            <a:r>
              <a:rPr lang="ru-RU" sz="1600" b="1" dirty="0">
                <a:solidFill>
                  <a:schemeClr val="tx1"/>
                </a:solidFill>
              </a:rPr>
              <a:t>Правительства </a:t>
            </a:r>
            <a:r>
              <a:rPr lang="ru-RU" sz="1600" b="1" dirty="0" smtClean="0">
                <a:solidFill>
                  <a:schemeClr val="tx1"/>
                </a:solidFill>
              </a:rPr>
              <a:t>РФ </a:t>
            </a:r>
            <a:r>
              <a:rPr lang="ru-RU" sz="1600" b="1" dirty="0">
                <a:solidFill>
                  <a:schemeClr val="tx1"/>
                </a:solidFill>
              </a:rPr>
              <a:t>от 30.12.2017 № </a:t>
            </a:r>
            <a:r>
              <a:rPr lang="ru-RU" sz="1600" b="1" dirty="0" smtClean="0">
                <a:solidFill>
                  <a:schemeClr val="tx1"/>
                </a:solidFill>
              </a:rPr>
              <a:t>1706)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15 уполномоченных банков</a:t>
            </a:r>
          </a:p>
        </p:txBody>
      </p:sp>
      <p:sp>
        <p:nvSpPr>
          <p:cNvPr id="11" name="Овал 10"/>
          <p:cNvSpPr/>
          <p:nvPr/>
        </p:nvSpPr>
        <p:spPr>
          <a:xfrm>
            <a:off x="5326194" y="1848480"/>
            <a:ext cx="3528392" cy="266429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2019 ГОД –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ПРОГРАММА </a:t>
            </a:r>
            <a:r>
              <a:rPr lang="ru-RU" sz="2400" b="1" dirty="0">
                <a:solidFill>
                  <a:srgbClr val="C00000"/>
                </a:solidFill>
              </a:rPr>
              <a:t>8</a:t>
            </a:r>
            <a:r>
              <a:rPr lang="ru-RU" sz="2400" b="1" dirty="0" smtClean="0">
                <a:solidFill>
                  <a:srgbClr val="C00000"/>
                </a:solidFill>
              </a:rPr>
              <a:t>,5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(постановление </a:t>
            </a:r>
            <a:r>
              <a:rPr lang="ru-RU" sz="1600" b="1" dirty="0">
                <a:solidFill>
                  <a:schemeClr val="tx1"/>
                </a:solidFill>
              </a:rPr>
              <a:t>Правительства </a:t>
            </a:r>
            <a:r>
              <a:rPr lang="ru-RU" sz="1600" b="1" dirty="0" smtClean="0">
                <a:solidFill>
                  <a:schemeClr val="tx1"/>
                </a:solidFill>
              </a:rPr>
              <a:t>РФ </a:t>
            </a:r>
            <a:r>
              <a:rPr lang="ru-RU" sz="1600" b="1" dirty="0">
                <a:solidFill>
                  <a:schemeClr val="tx1"/>
                </a:solidFill>
              </a:rPr>
              <a:t>от </a:t>
            </a:r>
            <a:r>
              <a:rPr lang="ru-RU" sz="1600" b="1" dirty="0" smtClean="0">
                <a:solidFill>
                  <a:schemeClr val="tx1"/>
                </a:solidFill>
              </a:rPr>
              <a:t>30.12.2018 </a:t>
            </a:r>
            <a:r>
              <a:rPr lang="ru-RU" sz="1600" b="1" dirty="0">
                <a:solidFill>
                  <a:schemeClr val="tx1"/>
                </a:solidFill>
              </a:rPr>
              <a:t>№ </a:t>
            </a:r>
            <a:r>
              <a:rPr lang="ru-RU" sz="1600" b="1" dirty="0" smtClean="0">
                <a:solidFill>
                  <a:schemeClr val="tx1"/>
                </a:solidFill>
              </a:rPr>
              <a:t>1764)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91 уполномоченный банк</a:t>
            </a:r>
            <a:endParaRPr lang="ru-RU" sz="1600" b="1" dirty="0">
              <a:solidFill>
                <a:srgbClr val="C00000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718359" y="3055522"/>
            <a:ext cx="1584176" cy="2520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5618" y="4599303"/>
            <a:ext cx="3017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Период действия Программы </a:t>
            </a:r>
            <a:r>
              <a:rPr lang="ru-RU" sz="1400" dirty="0" smtClean="0"/>
              <a:t>6,5 </a:t>
            </a:r>
            <a:r>
              <a:rPr lang="ru-RU" sz="1400" dirty="0"/>
              <a:t>– </a:t>
            </a:r>
            <a:r>
              <a:rPr lang="ru-RU" sz="1400" dirty="0" smtClean="0"/>
              <a:t>2018 год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4545449"/>
            <a:ext cx="44999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Период действия Программы 8,5 – 2019-2024 </a:t>
            </a:r>
            <a:r>
              <a:rPr lang="ru-RU" sz="1400" dirty="0" smtClean="0"/>
              <a:t>годы</a:t>
            </a:r>
          </a:p>
          <a:p>
            <a:r>
              <a:rPr lang="ru-RU" sz="1400" dirty="0"/>
              <a:t>Начиная с 2019 г. </a:t>
            </a:r>
            <a:r>
              <a:rPr lang="ru-RU" sz="1400" dirty="0" smtClean="0"/>
              <a:t>планируется </a:t>
            </a:r>
          </a:p>
          <a:p>
            <a:r>
              <a:rPr lang="ru-RU" sz="1400" b="1" dirty="0" smtClean="0"/>
              <a:t>ежегодно </a:t>
            </a:r>
            <a:r>
              <a:rPr lang="ru-RU" sz="1400" b="1" dirty="0"/>
              <a:t>выделять на программу 1 трлн руб.</a:t>
            </a:r>
            <a:br>
              <a:rPr lang="ru-RU" sz="1400" b="1" dirty="0"/>
            </a:b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15039617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32" y="636369"/>
            <a:ext cx="8562239" cy="4432300"/>
          </a:xfrm>
          <a:prstGeom prst="rect">
            <a:avLst/>
          </a:prstGeom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971600" y="45186"/>
            <a:ext cx="11884197" cy="591183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Ключевые условия </a:t>
            </a: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действующей Программы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 8,5:</a:t>
            </a:r>
            <a:endParaRPr lang="ru-RU" sz="2000" b="1" dirty="0">
              <a:solidFill>
                <a:srgbClr val="C00000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943" y="5068669"/>
            <a:ext cx="890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</a:rPr>
              <a:t>Дополнительно к указанной процентной ставки банкам разрешено брать</a:t>
            </a:r>
            <a:r>
              <a:rPr lang="en-US" sz="1200" b="1" dirty="0" smtClean="0">
                <a:solidFill>
                  <a:srgbClr val="C00000"/>
                </a:solidFill>
              </a:rPr>
              <a:t>:</a:t>
            </a:r>
            <a:r>
              <a:rPr lang="ru-RU" sz="1200" b="1" dirty="0" smtClean="0">
                <a:solidFill>
                  <a:srgbClr val="C00000"/>
                </a:solidFill>
              </a:rPr>
              <a:t> комиссию </a:t>
            </a:r>
            <a:r>
              <a:rPr lang="ru-RU" sz="1200" b="1" dirty="0">
                <a:solidFill>
                  <a:srgbClr val="C00000"/>
                </a:solidFill>
              </a:rPr>
              <a:t>за невыбранный </a:t>
            </a:r>
            <a:r>
              <a:rPr lang="ru-RU" sz="1200" b="1" dirty="0" smtClean="0">
                <a:solidFill>
                  <a:srgbClr val="C00000"/>
                </a:solidFill>
              </a:rPr>
              <a:t>лимит, </a:t>
            </a:r>
            <a:r>
              <a:rPr lang="ru-RU" sz="1200" b="1" dirty="0">
                <a:solidFill>
                  <a:srgbClr val="C00000"/>
                </a:solidFill>
              </a:rPr>
              <a:t>комиссию за досрочное  погашение </a:t>
            </a:r>
            <a:r>
              <a:rPr lang="ru-RU" sz="1200" b="1" dirty="0" smtClean="0">
                <a:solidFill>
                  <a:srgbClr val="C00000"/>
                </a:solidFill>
              </a:rPr>
              <a:t>кредита, штрафные санкции за невыполнение условий договора!</a:t>
            </a:r>
            <a:endParaRPr lang="ru-RU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2233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684584" y="-28458765"/>
            <a:ext cx="126014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Кредитный договор (соглашение) не предусматривает взимание с заемщика комиссий и сборов, иных платежей, за исключением платы за пользование лимитом кредитной линии (за резервирование кредитной линии), взимаемой за не использованный заемщиком остаток лимита кредитной линии, платы за досрочное погашение кредита, а также штрафных санкций в случае неисполнения заемщиком условий кредитного договора (соглашения);</a:t>
            </a:r>
          </a:p>
          <a:p>
            <a:r>
              <a:rPr lang="ru-RU" sz="1600" dirty="0"/>
              <a:t>Заемщик самостоятельно выбирает уполномоченный банк для получения кредита.</a:t>
            </a:r>
          </a:p>
          <a:p>
            <a:r>
              <a:rPr lang="ru-RU" sz="1600" dirty="0"/>
              <a:t> Заемщик на день заключения кредитного договора (соглашения) должен соответствовать следующим требованиям на дату заключения кредитного договора (соглашения):</a:t>
            </a:r>
          </a:p>
          <a:p>
            <a:r>
              <a:rPr lang="ru-RU" sz="1600" dirty="0"/>
              <a:t>а) являться субъектом малого или среднего предпринимательства и не относиться к субъектам малого и среднего предпринимательства, указанным в частях 3 т 4 статьи 14 Федерального закона "О развитии малого и среднего предпринимательства в Российской Федерации";</a:t>
            </a:r>
          </a:p>
          <a:p>
            <a:r>
              <a:rPr lang="ru-RU" sz="1600" dirty="0"/>
              <a:t>б) осуществлять деятельность в одной или нескольких приоритетных отраслях;</a:t>
            </a:r>
          </a:p>
          <a:p>
            <a:r>
              <a:rPr lang="ru-RU" sz="1600" dirty="0"/>
              <a:t>в) обладать статусом налогового резидента Российской Федерации;</a:t>
            </a:r>
          </a:p>
          <a:p>
            <a:r>
              <a:rPr lang="ru-RU" sz="1600" dirty="0"/>
              <a:t>г) в отношении заемщика не должно быть возбуждено производство по делу о несостоятельности (банкротстве) в соответствии с законодательством Российской Федерации о несостоятельности (банкротстве);</a:t>
            </a:r>
          </a:p>
          <a:p>
            <a:r>
              <a:rPr lang="ru-RU" sz="1600" dirty="0"/>
              <a:t>д) не иметь по состоянию на любую дату в течение периода, равного 30 календарным дням, предшествующего дате заключения кредитного договора (соглашения), просроченной задолженности по налогам, сборам и иным обязательным платежам в бюджеты бюджетной системы Российской Федерации;</a:t>
            </a:r>
          </a:p>
          <a:p>
            <a:r>
              <a:rPr lang="ru-RU" sz="1600" dirty="0"/>
              <a:t>е) не иметь задолженности перед работниками (персоналом) по заработной плате;</a:t>
            </a:r>
          </a:p>
          <a:p>
            <a:r>
              <a:rPr lang="ru-RU" sz="1600" dirty="0"/>
              <a:t>ж) не иметь в течение периода, равного 180 календарным дням, предшествующего не более чем на 3 месяца дате принятия уполномоченным банком решения о предоставлении заемщику кредита, просроченных на срок свыше 30 календарных дней платежей, направленных на исполнение обязательств заемщика по кредитным договорам (договорам займа), договорам поручительства, а также требований по возмещению заемщиком гаранту выплаченных в соответствии с условиями банковской гарантии денежных сумм (должна быть положительная кредитная история).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93204"/>
            <a:ext cx="878497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>
                <a:solidFill>
                  <a:srgbClr val="C00000"/>
                </a:solidFill>
              </a:rPr>
              <a:t>7 </a:t>
            </a:r>
            <a:r>
              <a:rPr lang="ru-RU" sz="2000" b="1" u="sng" dirty="0">
                <a:solidFill>
                  <a:srgbClr val="C00000"/>
                </a:solidFill>
              </a:rPr>
              <a:t>критериев </a:t>
            </a:r>
            <a:r>
              <a:rPr lang="ru-RU" sz="2000" b="1" dirty="0">
                <a:solidFill>
                  <a:srgbClr val="C00000"/>
                </a:solidFill>
              </a:rPr>
              <a:t>для участников-представителей малого и среднего </a:t>
            </a:r>
            <a:r>
              <a:rPr lang="ru-RU" sz="2000" b="1" dirty="0" smtClean="0">
                <a:solidFill>
                  <a:srgbClr val="C00000"/>
                </a:solidFill>
              </a:rPr>
              <a:t>бизнеса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в Программе 8,5:</a:t>
            </a:r>
          </a:p>
          <a:p>
            <a:pPr algn="just"/>
            <a:endParaRPr lang="ru-RU" sz="1600" b="1" dirty="0">
              <a:solidFill>
                <a:srgbClr val="C00000"/>
              </a:solidFill>
            </a:endParaRP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1)</a:t>
            </a:r>
            <a:r>
              <a:rPr lang="ru-RU" sz="1600" dirty="0" smtClean="0"/>
              <a:t> необходимо иметь статус СМСП и </a:t>
            </a:r>
            <a:r>
              <a:rPr lang="ru-RU" sz="1600" dirty="0"/>
              <a:t>входить в реестр, который ведет </a:t>
            </a:r>
            <a:r>
              <a:rPr lang="ru-RU" sz="1600" dirty="0" smtClean="0"/>
              <a:t>ФНС;</a:t>
            </a:r>
            <a:endParaRPr lang="ru-RU" sz="1600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2)</a:t>
            </a:r>
            <a:r>
              <a:rPr lang="ru-RU" sz="1600" dirty="0" smtClean="0"/>
              <a:t> </a:t>
            </a:r>
            <a:r>
              <a:rPr lang="ru-RU" sz="1600" dirty="0"/>
              <a:t>осуществлять деятельность в одной или нескольких приоритетных </a:t>
            </a:r>
            <a:r>
              <a:rPr lang="ru-RU" sz="1600" dirty="0" smtClean="0"/>
              <a:t>отраслях (подробнее – в следующем слайде);</a:t>
            </a:r>
            <a:endParaRPr lang="ru-RU" sz="1600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3)</a:t>
            </a:r>
            <a:r>
              <a:rPr lang="ru-RU" sz="1600" dirty="0" smtClean="0"/>
              <a:t> </a:t>
            </a:r>
            <a:r>
              <a:rPr lang="ru-RU" sz="1600" dirty="0"/>
              <a:t>обладать </a:t>
            </a:r>
            <a:r>
              <a:rPr lang="ru-RU" sz="1600" dirty="0" smtClean="0"/>
              <a:t>статусом налогового резидента РФ;</a:t>
            </a:r>
            <a:endParaRPr lang="ru-RU" sz="1600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4)</a:t>
            </a:r>
            <a:r>
              <a:rPr lang="ru-RU" sz="1600" dirty="0" smtClean="0"/>
              <a:t> </a:t>
            </a:r>
            <a:r>
              <a:rPr lang="ru-RU" sz="1600" dirty="0"/>
              <a:t>в отношении заемщика не должно быть возбуждено производство </a:t>
            </a:r>
            <a:r>
              <a:rPr lang="ru-RU" sz="1600" dirty="0" smtClean="0"/>
              <a:t>по </a:t>
            </a:r>
            <a:r>
              <a:rPr lang="ru-RU" sz="1600" dirty="0"/>
              <a:t>делу о несостоятельности (банкротстве</a:t>
            </a:r>
            <a:r>
              <a:rPr lang="ru-RU" sz="1600" dirty="0" smtClean="0"/>
              <a:t>);</a:t>
            </a:r>
            <a:endParaRPr lang="ru-RU" sz="1600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5)</a:t>
            </a:r>
            <a:r>
              <a:rPr lang="ru-RU" sz="1600" dirty="0" smtClean="0"/>
              <a:t> </a:t>
            </a:r>
            <a:r>
              <a:rPr lang="ru-RU" sz="1600" dirty="0"/>
              <a:t>не иметь </a:t>
            </a:r>
            <a:r>
              <a:rPr lang="ru-RU" sz="1600" dirty="0" smtClean="0"/>
              <a:t>просроченной </a:t>
            </a:r>
            <a:r>
              <a:rPr lang="ru-RU" sz="1600" dirty="0"/>
              <a:t>задолженности по налогам, сборам и иным обязательным платежам в бюджеты бюджетной системы Российской Федерации;</a:t>
            </a: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6)</a:t>
            </a:r>
            <a:r>
              <a:rPr lang="ru-RU" sz="1600" dirty="0" smtClean="0"/>
              <a:t> </a:t>
            </a:r>
            <a:r>
              <a:rPr lang="ru-RU" sz="1600" dirty="0"/>
              <a:t>не иметь задолженности перед работниками (персоналом) по заработной плате;</a:t>
            </a: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7)</a:t>
            </a:r>
            <a:r>
              <a:rPr lang="ru-RU" sz="1600" dirty="0" smtClean="0"/>
              <a:t> </a:t>
            </a:r>
            <a:r>
              <a:rPr lang="ru-RU" sz="1600" dirty="0"/>
              <a:t>иметь хорошую кредитную историю либо не иметь ее вовсе</a:t>
            </a:r>
            <a:r>
              <a:rPr lang="ru-RU" sz="1600" dirty="0" smtClean="0"/>
              <a:t>.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7927" y="4873724"/>
            <a:ext cx="8850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если субъект предпринимательства все эти требования выполняет, </a:t>
            </a:r>
            <a:r>
              <a:rPr lang="ru-RU" sz="1600" b="1" u="sng" dirty="0">
                <a:solidFill>
                  <a:srgbClr val="C00000"/>
                </a:solidFill>
              </a:rPr>
              <a:t>он может рассчитывать на льготную программу </a:t>
            </a:r>
            <a:r>
              <a:rPr lang="ru-RU" sz="1600" b="1" u="sng" dirty="0" smtClean="0">
                <a:solidFill>
                  <a:srgbClr val="C00000"/>
                </a:solidFill>
              </a:rPr>
              <a:t>кредитования!</a:t>
            </a:r>
            <a:endParaRPr lang="ru-RU" sz="1600" b="1" u="sng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s://nalogmak.ru/wp-content/uploads/2018/09/86078b0c57dadc621a2097cce1c75c6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" y="3566822"/>
            <a:ext cx="2300967" cy="101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vrn-buh.ru/zametki/2015/44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56387"/>
            <a:ext cx="1837506" cy="97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buhguru.com/wp-content/uploads/2018/01/c-users-vova-desktop-buhguru-yanvar-2018-kak-podt-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295"/>
            <a:ext cx="2448272" cy="119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pp.userapi.com/nhfdq-LRie7gGtKrVws9QM1n_TctHCGcRJTmWw/HdGs-4eui3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802" y="3556387"/>
            <a:ext cx="1704174" cy="120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697515"/>
      </p:ext>
    </p:extLst>
  </p:cSld>
  <p:clrMapOvr>
    <a:masterClrMapping/>
  </p:clrMapOvr>
  <p:transition>
    <p:wheel spokes="2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08" y="84362"/>
            <a:ext cx="86478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Приоритетные </a:t>
            </a:r>
            <a:r>
              <a:rPr lang="ru-RU" sz="2000" b="1" dirty="0" smtClean="0">
                <a:solidFill>
                  <a:srgbClr val="C00000"/>
                </a:solidFill>
              </a:rPr>
              <a:t>отрасли для Программы 8,5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347" y="390465"/>
            <a:ext cx="862752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/>
              <a:t>Сельское хозяйство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Строительство </a:t>
            </a:r>
            <a:endParaRPr lang="ru-RU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Здравоохранение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Образование </a:t>
            </a:r>
            <a:endParaRPr lang="en-US" sz="1700" dirty="0" smtClean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Обрабатывающее </a:t>
            </a:r>
            <a:r>
              <a:rPr lang="ru-RU" sz="1700" dirty="0"/>
              <a:t>производство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Услуги </a:t>
            </a:r>
            <a:r>
              <a:rPr lang="ru-RU" sz="1700" dirty="0"/>
              <a:t>в сфере туризма (внутреннего и въездного)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Деятельность </a:t>
            </a:r>
            <a:r>
              <a:rPr lang="ru-RU" sz="1700" dirty="0"/>
              <a:t>в области культуры, спорта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Деятельность </a:t>
            </a:r>
            <a:r>
              <a:rPr lang="ru-RU" sz="1700" dirty="0"/>
              <a:t>профессиональная, научная и </a:t>
            </a:r>
            <a:r>
              <a:rPr lang="ru-RU" sz="1700" dirty="0" smtClean="0"/>
              <a:t>техническая</a:t>
            </a:r>
            <a:endParaRPr lang="en-US" sz="1700" dirty="0" smtClean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Информация </a:t>
            </a:r>
            <a:r>
              <a:rPr lang="ru-RU" sz="1700" dirty="0"/>
              <a:t>и связь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Транспортировка </a:t>
            </a:r>
            <a:r>
              <a:rPr lang="ru-RU" sz="1700" dirty="0"/>
              <a:t>и хранение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Водоснабжение</a:t>
            </a:r>
            <a:r>
              <a:rPr lang="ru-RU" sz="1700" dirty="0"/>
              <a:t>, водоотведение, организация сбора, обработки и утилизации </a:t>
            </a:r>
            <a:r>
              <a:rPr lang="ru-RU" sz="1700" dirty="0" smtClean="0"/>
              <a:t>отходов</a:t>
            </a:r>
            <a:endParaRPr lang="en-US" sz="1700" dirty="0" smtClean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Деятельность </a:t>
            </a:r>
            <a:r>
              <a:rPr lang="ru-RU" sz="1700" dirty="0"/>
              <a:t>гостиниц и предприятий общественного питания (кроме ресторанов)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Деятельность </a:t>
            </a:r>
            <a:r>
              <a:rPr lang="ru-RU" sz="1700" dirty="0"/>
              <a:t>в сфере бытовых услуг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Производство </a:t>
            </a:r>
            <a:r>
              <a:rPr lang="ru-RU" sz="1700" dirty="0"/>
              <a:t>и распределение электроэнергии, газа и воды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b="1" dirty="0" smtClean="0">
                <a:solidFill>
                  <a:srgbClr val="C00000"/>
                </a:solidFill>
              </a:rPr>
              <a:t>Розничная/оптовая </a:t>
            </a:r>
            <a:r>
              <a:rPr lang="ru-RU" sz="1700" b="1" dirty="0">
                <a:solidFill>
                  <a:srgbClr val="C00000"/>
                </a:solidFill>
              </a:rPr>
              <a:t>торговля при условии заключения кредитного договора(соглашения) на инвестиционные цели </a:t>
            </a:r>
            <a:r>
              <a:rPr lang="ru-RU" sz="1700" b="1" dirty="0" smtClean="0">
                <a:solidFill>
                  <a:srgbClr val="C00000"/>
                </a:solidFill>
              </a:rPr>
              <a:t>– с 2019 года!</a:t>
            </a:r>
            <a:endParaRPr lang="en-US" sz="1700" b="1" dirty="0">
              <a:solidFill>
                <a:srgbClr val="C0000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Розничная </a:t>
            </a:r>
            <a:r>
              <a:rPr lang="ru-RU" sz="1700" dirty="0"/>
              <a:t>торговля на территории моногородов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Розничная/оптовая </a:t>
            </a:r>
            <a:r>
              <a:rPr lang="ru-RU" sz="1700" dirty="0"/>
              <a:t>торговля на территориях ДФО, СКФО, </a:t>
            </a:r>
            <a:r>
              <a:rPr lang="ru-RU" sz="1700" dirty="0" err="1"/>
              <a:t>Р.Крым</a:t>
            </a:r>
            <a:r>
              <a:rPr lang="ru-RU" sz="1700" dirty="0"/>
              <a:t> и Севастополя</a:t>
            </a:r>
          </a:p>
        </p:txBody>
      </p:sp>
    </p:spTree>
    <p:extLst>
      <p:ext uri="{BB962C8B-B14F-4D97-AF65-F5344CB8AC3E}">
        <p14:creationId xmlns:p14="http://schemas.microsoft.com/office/powerpoint/2010/main" val="3605588521"/>
      </p:ext>
    </p:extLst>
  </p:cSld>
  <p:clrMapOvr>
    <a:masterClrMapping/>
  </p:clrMapOvr>
  <p:transition>
    <p:wheel spokes="2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36362"/>
            <a:ext cx="6984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НОВОВВЕДЕНИЯ </a:t>
            </a:r>
            <a:r>
              <a:rPr lang="ru-RU" sz="2000" b="1" dirty="0">
                <a:solidFill>
                  <a:srgbClr val="C00000"/>
                </a:solidFill>
              </a:rPr>
              <a:t>В ПРОГРАММЕ 8,5 С МАЯ 2019Г.</a:t>
            </a:r>
            <a:r>
              <a:rPr lang="en-US" sz="2000" b="1" dirty="0">
                <a:solidFill>
                  <a:srgbClr val="C00000"/>
                </a:solidFill>
              </a:rPr>
              <a:t>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536472"/>
            <a:ext cx="8784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размер минимального кредита снижен с 3 млн. рублей </a:t>
            </a:r>
            <a:r>
              <a:rPr lang="ru-RU" sz="1600" b="1" dirty="0"/>
              <a:t>до 500 тыс. </a:t>
            </a:r>
            <a:r>
              <a:rPr lang="ru-RU" sz="1600" b="1" dirty="0" smtClean="0"/>
              <a:t>рублей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со 100 млн. рублей </a:t>
            </a:r>
            <a:r>
              <a:rPr lang="ru-RU" sz="1600" b="1" dirty="0"/>
              <a:t>до 500 млн. рублей </a:t>
            </a:r>
            <a:r>
              <a:rPr lang="ru-RU" sz="1600" dirty="0"/>
              <a:t>повышен максимальный размер кредита на </a:t>
            </a:r>
            <a:r>
              <a:rPr lang="ru-RU" sz="1600" b="1" dirty="0"/>
              <a:t>пополнение оборотных </a:t>
            </a:r>
            <a:r>
              <a:rPr lang="ru-RU" sz="1600" b="1" dirty="0" smtClean="0"/>
              <a:t>средств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В случае, если заемщик получает кредит на </a:t>
            </a:r>
            <a:r>
              <a:rPr lang="ru-RU" sz="1600" b="1" dirty="0"/>
              <a:t>инвестиционные цели в сфере туризма</a:t>
            </a:r>
            <a:r>
              <a:rPr lang="ru-RU" sz="1600" dirty="0"/>
              <a:t>, то его максимальный размер может составлять </a:t>
            </a:r>
            <a:r>
              <a:rPr lang="ru-RU" sz="1600" b="1" dirty="0"/>
              <a:t>до 2 млрд. </a:t>
            </a:r>
            <a:r>
              <a:rPr lang="ru-RU" sz="1600" b="1" dirty="0" smtClean="0"/>
              <a:t>рублей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предусмотрены особые условия для аккредитованных банков, кредитующих </a:t>
            </a:r>
            <a:r>
              <a:rPr lang="ru-RU" sz="1600" b="1" dirty="0"/>
              <a:t>инвестиционные проекты предприятий-участников программы по повышению производительности </a:t>
            </a:r>
            <a:r>
              <a:rPr lang="ru-RU" sz="1600" b="1" dirty="0" smtClean="0"/>
              <a:t>труда -</a:t>
            </a:r>
            <a:r>
              <a:rPr lang="ru-RU" sz="1600" dirty="0" smtClean="0"/>
              <a:t> субсидирование </a:t>
            </a:r>
            <a:r>
              <a:rPr lang="ru-RU" sz="1600" dirty="0"/>
              <a:t>по повышенной ставке в размере </a:t>
            </a:r>
            <a:r>
              <a:rPr lang="ru-RU" sz="1600" b="1" dirty="0"/>
              <a:t>3,5 процента</a:t>
            </a:r>
            <a:r>
              <a:rPr lang="ru-RU" sz="1600" dirty="0"/>
              <a:t> по таким кредитным </a:t>
            </a:r>
            <a:r>
              <a:rPr lang="ru-RU" sz="1600" dirty="0" smtClean="0"/>
              <a:t>договорам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для заемщиков предусмотрено послабление в части обязательных условий получения кредитов - </a:t>
            </a:r>
            <a:r>
              <a:rPr lang="ru-RU" sz="1600" b="1" dirty="0"/>
              <a:t>допускается наличие задолженности по налогам не более 50 тыс. </a:t>
            </a:r>
            <a:r>
              <a:rPr lang="ru-RU" sz="1600" b="1" dirty="0" smtClean="0"/>
              <a:t>рублей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Из правил предоставления субсидий МСП </a:t>
            </a:r>
            <a:r>
              <a:rPr lang="ru-RU" sz="1600" b="1" dirty="0"/>
              <a:t>исключено ограничение по обязательной доле инвестиционных кредитов в общем объеме займов</a:t>
            </a:r>
            <a:r>
              <a:rPr lang="ru-RU" sz="1600" dirty="0"/>
              <a:t>. Ранее это являлось сдерживающим фактором по выдаче системообразующими банками льготных кредитов на пополнение оборотных средств</a:t>
            </a:r>
            <a:r>
              <a:rPr lang="ru-RU" sz="1600" dirty="0" smtClean="0"/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Из правил исключено положение, устанавливающее минимальный размер процентной ставки по кредитам, получаемых в рамках программы субсидирования. </a:t>
            </a:r>
            <a:br>
              <a:rPr lang="ru-RU" sz="1600" dirty="0"/>
            </a:br>
            <a:r>
              <a:rPr lang="ru-RU" sz="1600" dirty="0"/>
              <a:t>Таким образом, </a:t>
            </a:r>
            <a:r>
              <a:rPr lang="ru-RU" sz="1600" b="1" dirty="0"/>
              <a:t>ставка для конечного заемщика может быть меньше ключевой ставки Банка России.</a:t>
            </a:r>
            <a:endParaRPr lang="ru-RU" sz="1600" b="1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62780471"/>
      </p:ext>
    </p:extLst>
  </p:cSld>
  <p:clrMapOvr>
    <a:masterClrMapping/>
  </p:clrMapOvr>
  <p:transition>
    <p:wheel spokes="2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5798382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Уполномоченные банки по Программе:</a:t>
            </a:r>
            <a:endParaRPr lang="ru-RU" altLang="ru-RU" sz="2000" b="1" dirty="0">
              <a:solidFill>
                <a:srgbClr val="C00000"/>
              </a:solidFill>
              <a:latin typeface="Tahom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316276"/>
            <a:ext cx="9504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ВАЖНО</a:t>
            </a:r>
            <a:r>
              <a:rPr lang="en-US" sz="1600" b="1" dirty="0" smtClean="0">
                <a:solidFill>
                  <a:srgbClr val="C00000"/>
                </a:solidFill>
              </a:rPr>
              <a:t>: </a:t>
            </a:r>
            <a:r>
              <a:rPr lang="ru-RU" sz="1600" b="1" dirty="0" smtClean="0">
                <a:solidFill>
                  <a:srgbClr val="C00000"/>
                </a:solidFill>
              </a:rPr>
              <a:t>доля </a:t>
            </a:r>
            <a:r>
              <a:rPr lang="ru-RU" sz="1600" b="1" dirty="0" err="1">
                <a:solidFill>
                  <a:srgbClr val="C00000"/>
                </a:solidFill>
              </a:rPr>
              <a:t>микробизнеса</a:t>
            </a:r>
            <a:r>
              <a:rPr lang="ru-RU" sz="1600" b="1" dirty="0">
                <a:solidFill>
                  <a:srgbClr val="C00000"/>
                </a:solidFill>
              </a:rPr>
              <a:t> в кредитовании должна составлять не менее 10%. 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sz="1600" b="1" dirty="0" smtClean="0">
                <a:solidFill>
                  <a:srgbClr val="C00000"/>
                </a:solidFill>
              </a:rPr>
              <a:t>При </a:t>
            </a:r>
            <a:r>
              <a:rPr lang="ru-RU" sz="1600" b="1" dirty="0">
                <a:solidFill>
                  <a:srgbClr val="C00000"/>
                </a:solidFill>
              </a:rPr>
              <a:t>невыполнении этой нормы уполномоченный банк нарушает критерии </a:t>
            </a:r>
            <a:r>
              <a:rPr lang="ru-RU" sz="1600" b="1" dirty="0" smtClean="0">
                <a:solidFill>
                  <a:srgbClr val="C00000"/>
                </a:solidFill>
              </a:rPr>
              <a:t>программы!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8" y="338554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В июне 2019г. Минэкономразвития </a:t>
            </a:r>
            <a:r>
              <a:rPr lang="ru-RU" sz="1400" dirty="0"/>
              <a:t>России утвердило дополнительно </a:t>
            </a:r>
            <a:r>
              <a:rPr lang="ru-RU" sz="1400" dirty="0" smtClean="0"/>
              <a:t>22 банка </a:t>
            </a:r>
            <a:r>
              <a:rPr lang="ru-RU" sz="1400" dirty="0"/>
              <a:t>к участию в программе льготного кредитования МСП по ставке 8,5% в рамках нацпроекта «Малое и среднее предпринимательство и поддержка индивидуальной предпринимательской инициативы». </a:t>
            </a:r>
            <a:endParaRPr lang="ru-RU" sz="1400" dirty="0" smtClean="0"/>
          </a:p>
          <a:p>
            <a:r>
              <a:rPr lang="ru-RU" sz="1400" dirty="0" smtClean="0"/>
              <a:t>На </a:t>
            </a:r>
            <a:r>
              <a:rPr lang="ru-RU" sz="1400" dirty="0"/>
              <a:t>сегодняшний день общее количество задействованных кредитных организаций составляет </a:t>
            </a:r>
            <a:r>
              <a:rPr lang="ru-RU" sz="1400" dirty="0" smtClean="0"/>
              <a:t>91!</a:t>
            </a:r>
            <a:endParaRPr lang="ru-RU" sz="1400" dirty="0"/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65679" y="2462895"/>
            <a:ext cx="871296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Уполномоченные банки, представленные в Тульском регионе:</a:t>
            </a:r>
            <a:endParaRPr lang="ru-RU" altLang="ru-RU" sz="2000" b="1" dirty="0">
              <a:solidFill>
                <a:srgbClr val="C00000"/>
              </a:solidFill>
              <a:latin typeface="Tahom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s://www.gestion.ru/images/logo_partners/promsv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" y="2827411"/>
            <a:ext cx="2069773" cy="6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zayavka-na-credit.online/wp-content/uploads/2017/02/Logo-alfa-ban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36" y="3655729"/>
            <a:ext cx="95050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rmfpp.ru/upload/iblock/5b0/5b098521c3a1af13fc92c0080b5785a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191" y="2801449"/>
            <a:ext cx="2076450" cy="83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clearway.ru/media/clients/preview_pic/Raiffaizenbank_logo_final_smal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843822"/>
            <a:ext cx="1530626" cy="108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ww.rusmarket.ir/images/files/rosbank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30142"/>
            <a:ext cx="1428750" cy="35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www.permglavsnab.ru/upload/medialibrary/56f/56fa49dfa934539591e411476da270ef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799" y="3896351"/>
            <a:ext cx="1520464" cy="101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avatars.mds.yandex.net/get-zen_doc/1221883/pub_5c175c1db42df700ae529648_5c175e5287a2a000aaff6173/scale_12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470" y="3500652"/>
            <a:ext cx="1979718" cy="56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files2.geometria.ru/pics/original/068/421/6842180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974" y="4129319"/>
            <a:ext cx="2086943" cy="26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stavropolye.tv/uploads/post/201810/6443cb35505bb985a5bf3e8cdadf271e-ok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957" y="3527921"/>
            <a:ext cx="1157824" cy="73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://expert.nsoft24.ru/UserFiles/images/partners/gaz-logo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984" y="4047165"/>
            <a:ext cx="260032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www.aprelevka.info/media/catalog/product/cache/1/image/9df78eab33525d08d6e5fb8d27136e95/v/o/vozrozhdenie-base_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597" y="2475457"/>
            <a:ext cx="1810668" cy="181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69979" y="2281436"/>
            <a:ext cx="85504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www.novostroyki.top/wp-content/uploads/2017/09/%D0%B7%D0%B5%D0%BD%D0%B8%D1%82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95" y="4912528"/>
            <a:ext cx="1509639" cy="60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3.googleusercontent.com/JR1Fld6nJVV7cz1EcZjlnk1kAZAd0AO1jWt5cAaV2ommJg_zNFJFNfjlegyhRWilY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433" y="-2338387"/>
            <a:ext cx="2676941" cy="267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lh3.googleusercontent.com/JR1Fld6nJVV7cz1EcZjlnk1kAZAd0AO1jWt5cAaV2ommJg_zNFJFNfjlegyhRWilYw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4561516"/>
            <a:ext cx="1093939" cy="109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dm.russianrealty.ru/uploads/logos/518500231edb749a4acb0b2c5da53673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63" y="4663875"/>
            <a:ext cx="1206707" cy="85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primamedia.gcdn.co/f/main/1570/1569794.jpg?df2f0491f1dee4fcbc0186ba1d3a0cc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883" y="4561516"/>
            <a:ext cx="1226405" cy="91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bankibankroty.ru/wp-content/uploads/2017/03/%D0%91%D0%B0%D0%BD%D0%BA-%D0%A0%D0%BE%D1%81%D1%81%D0%B8%D1%8F-%D0%91%D0%90%D0%9D%D0%9A%D0%A0%D0%9E%D0%A2-666x381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561516"/>
            <a:ext cx="984448" cy="56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820529"/>
      </p:ext>
    </p:extLst>
  </p:cSld>
  <p:clrMapOvr>
    <a:masterClrMapping/>
  </p:clrMapOvr>
  <p:transition>
    <p:wheel spokes="2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gra.ru/logos/httpmfczgoru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7" y="0"/>
            <a:ext cx="1746025" cy="73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286025" y="1027674"/>
            <a:ext cx="648072" cy="44831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34097" y="891209"/>
            <a:ext cx="79781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/>
              <a:t>ПРОГРАММА ЛЬГОТНОГО ЛИЗИНГА ОБОРУДОВАНИЯ для субъектов индивидуального и малого предпринимательства, реализуемой региональными лизинговыми компаниями (</a:t>
            </a:r>
            <a:r>
              <a:rPr lang="ru-RU" sz="1400" b="1" dirty="0" smtClean="0"/>
              <a:t>РЛК)</a:t>
            </a:r>
            <a:r>
              <a:rPr lang="en-US" sz="1400" b="1" dirty="0" smtClean="0"/>
              <a:t>:</a:t>
            </a:r>
            <a:endParaRPr lang="ru-RU" sz="1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687" y="1629873"/>
            <a:ext cx="97565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Программа льготного лизинга в 2019 году реализуется через сеть региональных лизинговых </a:t>
            </a:r>
            <a:r>
              <a:rPr lang="ru-RU" sz="1400" dirty="0" smtClean="0"/>
              <a:t>компаний, являющихся дочерними Корпорации: </a:t>
            </a:r>
          </a:p>
          <a:p>
            <a:r>
              <a:rPr lang="ru-RU" sz="1400" dirty="0" smtClean="0"/>
              <a:t>• </a:t>
            </a:r>
            <a:r>
              <a:rPr lang="ru-RU" sz="1400" dirty="0"/>
              <a:t>«РЛК Республики Татарстан» (г. Казань); </a:t>
            </a:r>
            <a:endParaRPr lang="ru-RU" sz="1400" dirty="0" smtClean="0"/>
          </a:p>
          <a:p>
            <a:r>
              <a:rPr lang="ru-RU" sz="1400" dirty="0" smtClean="0"/>
              <a:t>• </a:t>
            </a:r>
            <a:r>
              <a:rPr lang="ru-RU" sz="1400" dirty="0"/>
              <a:t>«РЛК Республики Башкортостан» (г. Уфа); </a:t>
            </a:r>
            <a:endParaRPr lang="ru-RU" sz="1400" dirty="0" smtClean="0"/>
          </a:p>
          <a:p>
            <a:r>
              <a:rPr lang="ru-RU" sz="1400" dirty="0" smtClean="0"/>
              <a:t>• </a:t>
            </a:r>
            <a:r>
              <a:rPr lang="ru-RU" sz="1400" dirty="0"/>
              <a:t>«РЛК Ярославской области» (г. Ярославль); </a:t>
            </a:r>
            <a:endParaRPr lang="ru-RU" sz="1400" dirty="0" smtClean="0"/>
          </a:p>
          <a:p>
            <a:r>
              <a:rPr lang="ru-RU" sz="1400" dirty="0" smtClean="0"/>
              <a:t>• </a:t>
            </a:r>
            <a:r>
              <a:rPr lang="ru-RU" sz="1400" dirty="0"/>
              <a:t>«РЛК Республики Саха (Якутия)» (г. Якутск).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6512" y="3014868"/>
            <a:ext cx="8750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РЛК предоставляют лизинговое финансирование </a:t>
            </a:r>
            <a:r>
              <a:rPr lang="ru-RU" sz="1400" u="sng" dirty="0"/>
              <a:t>на всей территории </a:t>
            </a:r>
            <a:r>
              <a:rPr lang="ru-RU" sz="1400" u="sng" dirty="0" smtClean="0"/>
              <a:t>РФ</a:t>
            </a:r>
            <a:r>
              <a:rPr lang="ru-RU" sz="1400" dirty="0" smtClean="0"/>
              <a:t> </a:t>
            </a:r>
            <a:r>
              <a:rPr lang="ru-RU" sz="1400" dirty="0"/>
              <a:t>вне зависимости от местонахождения лизингополучателя</a:t>
            </a:r>
          </a:p>
        </p:txBody>
      </p:sp>
      <p:pic>
        <p:nvPicPr>
          <p:cNvPr id="3074" name="Picture 2" descr="https://vtb-gid.ru/img3/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5" y="3524736"/>
            <a:ext cx="7881963" cy="211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25246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890030"/>
            <a:ext cx="89853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Финансовая поддержка в виде выдачи </a:t>
            </a:r>
            <a:r>
              <a:rPr lang="ru-RU" sz="2000" b="1" dirty="0" err="1" smtClean="0">
                <a:solidFill>
                  <a:srgbClr val="D1282E"/>
                </a:solidFill>
                <a:latin typeface="Century Gothic" pitchFamily="34" charset="0"/>
              </a:rPr>
              <a:t>Микрозайма</a:t>
            </a:r>
            <a:r>
              <a:rPr lang="ru-RU" sz="2000" b="1" dirty="0" smtClean="0">
                <a:solidFill>
                  <a:srgbClr val="D1282E"/>
                </a:solidFill>
                <a:latin typeface="Century Gothic" pitchFamily="34" charset="0"/>
              </a:rPr>
              <a:t> МКК ТОФПМП</a:t>
            </a:r>
            <a:r>
              <a:rPr lang="en-US" sz="2000" b="1" dirty="0" smtClean="0">
                <a:solidFill>
                  <a:srgbClr val="D1282E"/>
                </a:solidFill>
                <a:latin typeface="Century Gothic" pitchFamily="34" charset="0"/>
              </a:rPr>
              <a:t>:</a:t>
            </a:r>
            <a:endParaRPr lang="ru-RU" sz="2000" b="1" dirty="0">
              <a:solidFill>
                <a:srgbClr val="D1282E"/>
              </a:solidFill>
              <a:latin typeface="Century Gothic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1" y="-25518"/>
            <a:ext cx="1780974" cy="91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0863" y="1343252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МИКРОЗАЙМА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7428" y="467918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СРОКИ КРЕДИТОВАНИЯ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16" y="1926318"/>
            <a:ext cx="743801" cy="6498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3869" y="2099915"/>
            <a:ext cx="1471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 5 млн руб.</a:t>
            </a:r>
            <a:endParaRPr lang="ru-RU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46" y="5098726"/>
            <a:ext cx="603089" cy="5151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4717" y="5017740"/>
            <a:ext cx="4087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 3 лет</a:t>
            </a:r>
            <a:endParaRPr lang="ru-RU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0213"/>
          <a:stretch/>
        </p:blipFill>
        <p:spPr>
          <a:xfrm>
            <a:off x="371146" y="2658612"/>
            <a:ext cx="432047" cy="4199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59919" y="2576191"/>
            <a:ext cx="3802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Финансирование 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т.ч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6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Стартапов</a:t>
            </a:r>
            <a:r>
              <a:rPr lang="ru-RU" sz="1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 1,5 млн. руб.</a:t>
            </a:r>
            <a:endParaRPr lang="ru-RU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93" y="3801971"/>
            <a:ext cx="632508" cy="60359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39747" y="342251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СТАВКИ ПО ЗАЙМАМ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7471" y="3882350"/>
            <a:ext cx="2144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3% - 7,5%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годовых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97" r="10786"/>
          <a:stretch/>
        </p:blipFill>
        <p:spPr>
          <a:xfrm>
            <a:off x="4832203" y="2658612"/>
            <a:ext cx="432000" cy="419935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666218" y="206555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ВИД ПРЕДОСТАВЛЕНИЯ ЗАЕМНЫХ ДЕНЕЖНЫХ СРЕДСТВ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83104" y="2206860"/>
            <a:ext cx="3507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Разовое предоставление займа</a:t>
            </a:r>
            <a:endParaRPr lang="ru-RU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07565" y="224578"/>
            <a:ext cx="7284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100" b="1" dirty="0" smtClean="0">
                <a:solidFill>
                  <a:srgbClr val="FF0000"/>
                </a:solidFill>
              </a:rPr>
              <a:t>РЕГИОНАЛЬНЫЕ ПРОГРАММЫ ФИНАНСИРОВАНИЯ</a:t>
            </a:r>
            <a:endParaRPr lang="ru-RU" sz="2100" b="1" dirty="0">
              <a:solidFill>
                <a:srgbClr val="FF0000"/>
              </a:solidFill>
            </a:endParaRPr>
          </a:p>
        </p:txBody>
      </p:sp>
      <p:pic>
        <p:nvPicPr>
          <p:cNvPr id="21" name="Picture 2" descr="https://ds03.infourok.ru/uploads/ex/01c9/00009e08-d0666de0/hello_html_mc11dda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408" y="3272081"/>
            <a:ext cx="3778721" cy="22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82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8" y="2029408"/>
            <a:ext cx="1414936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ttp://bagra.ru/logos/httpmfczgor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7" y="0"/>
            <a:ext cx="1746025" cy="73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12394" y="913284"/>
            <a:ext cx="727807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• Льготные процентные ставки: 6% для российского оборудования, 8% для иностранного </a:t>
            </a:r>
            <a:r>
              <a:rPr lang="ru-RU" sz="1400" dirty="0" smtClean="0"/>
              <a:t>оборудования. </a:t>
            </a:r>
            <a:r>
              <a:rPr lang="ru-RU" sz="1400" b="1" dirty="0" smtClean="0"/>
              <a:t>Удорожание в год при этом 3-4%, в среднем по рынку коммерческие лизинговые компании предоставляют аналогичный продукт с удорожанием около 9% годовых! </a:t>
            </a:r>
          </a:p>
          <a:p>
            <a:pPr algn="just"/>
            <a:r>
              <a:rPr lang="ru-RU" sz="1400" dirty="0" smtClean="0"/>
              <a:t>• Размер минимального аванса – 10 или 15%, срок лизинга – до 60 или 84 месяцев </a:t>
            </a:r>
            <a:r>
              <a:rPr lang="ru-RU" sz="1400" dirty="0"/>
              <a:t>в зависимости от </a:t>
            </a:r>
            <a:r>
              <a:rPr lang="ru-RU" sz="1400" dirty="0" smtClean="0"/>
              <a:t>программы</a:t>
            </a:r>
            <a:r>
              <a:rPr lang="en-US" sz="1400" dirty="0" smtClean="0"/>
              <a:t>;</a:t>
            </a:r>
            <a:endParaRPr lang="ru-RU" sz="1400" dirty="0" smtClean="0"/>
          </a:p>
          <a:p>
            <a:pPr algn="just"/>
            <a:r>
              <a:rPr lang="ru-RU" sz="1400" dirty="0"/>
              <a:t>• </a:t>
            </a:r>
            <a:r>
              <a:rPr lang="ru-RU" sz="1400" dirty="0" smtClean="0"/>
              <a:t>Лизинг </a:t>
            </a:r>
            <a:r>
              <a:rPr lang="ru-RU" sz="1400" dirty="0"/>
              <a:t>представляет собой </a:t>
            </a:r>
            <a:r>
              <a:rPr lang="ru-RU" sz="1400" dirty="0" err="1"/>
              <a:t>беззалоговое</a:t>
            </a:r>
            <a:r>
              <a:rPr lang="ru-RU" sz="1400" dirty="0"/>
              <a:t> финансирование, обеспечением является сам предмет лизинга;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/>
              <a:t>Лизинговая компания самостоятельно приобретает у поставщика оборудование и передает его во временное пользование и владение лизингополучателю;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/>
              <a:t>Лизингополучатель не ограничен в выборе оборудования и поставщика оборудования;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/>
              <a:t>Лизингополучатель вправе выбрать график платежей исходя из сезонности бизнеса;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/>
              <a:t>Первый лизинговый платеж оплачивается через 30 дней после подписания акта приема-передачи;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/>
              <a:t>Существует возможность привлечения региональных гарантийных организаций в качестве поручителя.</a:t>
            </a:r>
          </a:p>
        </p:txBody>
      </p:sp>
    </p:spTree>
    <p:extLst>
      <p:ext uri="{BB962C8B-B14F-4D97-AF65-F5344CB8AC3E}">
        <p14:creationId xmlns:p14="http://schemas.microsoft.com/office/powerpoint/2010/main" val="119948571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>
            <a:off x="271765" y="788139"/>
            <a:ext cx="648072" cy="44831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19837" y="692885"/>
            <a:ext cx="79781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u="sng" dirty="0"/>
              <a:t>ПРОГРАММА </a:t>
            </a:r>
            <a:r>
              <a:rPr lang="ru-RU" sz="1400" b="1" u="sng" dirty="0" smtClean="0"/>
              <a:t>ФОНДА РАЗВИТИЯ МОНОГОРОДОВ: </a:t>
            </a:r>
            <a:r>
              <a:rPr lang="ru-RU" sz="1400" b="1" dirty="0"/>
              <a:t>Предоставление </a:t>
            </a:r>
            <a:r>
              <a:rPr lang="ru-RU" sz="1400" b="1" dirty="0" smtClean="0"/>
              <a:t>займов </a:t>
            </a:r>
            <a:r>
              <a:rPr lang="ru-RU" sz="1400" b="1" dirty="0"/>
              <a:t>субъектам МСП, зарегистрированных и осуществляющих деятельность на территории моногородов Тульской области (АЛЕКСИНСКИЙ РАЙОН, ЕФРЕМОВСКИЙ РАЙОН, СУВОРОВ, БЕЛЕВ, П.ПЕРВОМАЙСКИЙ ЩЕКИНСКОГО Р-НА)</a:t>
            </a:r>
            <a:r>
              <a:rPr lang="en-US" sz="1400" b="1" dirty="0"/>
              <a:t>:</a:t>
            </a:r>
            <a:endParaRPr lang="ru-RU" sz="1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255" y="1575544"/>
            <a:ext cx="5538033" cy="35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s://prcs.ru/images/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36" y="3719"/>
            <a:ext cx="2576319" cy="68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194" y="5148894"/>
            <a:ext cx="8525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Подробные консультации</a:t>
            </a:r>
            <a:r>
              <a:rPr lang="en-US" sz="1400" dirty="0" smtClean="0"/>
              <a:t>: </a:t>
            </a:r>
            <a:r>
              <a:rPr lang="ru-RU" sz="1400" dirty="0" smtClean="0"/>
              <a:t>линейный </a:t>
            </a:r>
            <a:r>
              <a:rPr lang="ru-RU" sz="1400" dirty="0"/>
              <a:t>менеджер в ФРМ – Оксана Лежнева 8(495)734-79-19, доб. 276</a:t>
            </a:r>
          </a:p>
        </p:txBody>
      </p:sp>
    </p:spTree>
    <p:extLst>
      <p:ext uri="{BB962C8B-B14F-4D97-AF65-F5344CB8AC3E}">
        <p14:creationId xmlns:p14="http://schemas.microsoft.com/office/powerpoint/2010/main" val="513829697"/>
      </p:ext>
    </p:extLst>
  </p:cSld>
  <p:clrMapOvr>
    <a:masterClrMapping/>
  </p:clrMapOvr>
  <p:transition>
    <p:wheel spokes="2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49287"/>
            <a:ext cx="8069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ПРОЧИЕ ФЕДЕРАЛЬНЫЕ ПРОГРАММЫ ФИНАНСИРОВАНИЯ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linforum31.ru/media/%D0%BB%D0%BE%D0%B3%D0%BE_%D0%A4%D0%A6%D0%9A_BS2m89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47" y="1057300"/>
            <a:ext cx="2855020" cy="92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4science.ru/images/123c7d023d4d4f8a972d9513906b90d9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048" y="649396"/>
            <a:ext cx="3497227" cy="163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travers.su/upload/medialibrary/03b/03bad0e7bc8b6153d67548141eb326a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82288"/>
            <a:ext cx="3994645" cy="101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vcmo33.ru/images/partneri/frp-tex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9" y="2083662"/>
            <a:ext cx="4541375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filling-form.ru/pars_docs/refs/120/119972/119972_html_m48bedb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837" y="3162300"/>
            <a:ext cx="4499980" cy="57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present5.com/presentation/78821889_342626608/image-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028" y="3957418"/>
            <a:ext cx="1686493" cy="126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invest-tula.com/upload/iblock/80e/80e2f7fcdcac2b8214730aa46077353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57606"/>
            <a:ext cx="1701310" cy="164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storage.inovaco.ru/media/cache/da/d9/81/0c/58/69/dad9810c5869fd62bbdb530eae879e9b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36943"/>
            <a:ext cx="2808312" cy="210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storage.tusur.ru/files/65041/1024-686/rosnan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398" y="2788110"/>
            <a:ext cx="1745439" cy="116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social-tech.ru/assets/tpl/less/images/fpsp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231" y="4154761"/>
            <a:ext cx="2043608" cy="102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918355"/>
      </p:ext>
    </p:extLst>
  </p:cSld>
  <p:clrMapOvr>
    <a:masterClrMapping/>
  </p:clrMapOvr>
  <p:transition>
    <p:wheel spokes="2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17903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000000"/>
              </a:solidFill>
            </a:endParaRPr>
          </a:p>
          <a:p>
            <a:r>
              <a:rPr lang="ru-RU" sz="2000" dirty="0" smtClean="0">
                <a:solidFill>
                  <a:srgbClr val="000000"/>
                </a:solidFill>
              </a:rPr>
              <a:t>Тульский </a:t>
            </a:r>
            <a:r>
              <a:rPr lang="ru-RU" sz="2000" dirty="0">
                <a:solidFill>
                  <a:srgbClr val="000000"/>
                </a:solidFill>
              </a:rPr>
              <a:t>областной гарантийный </a:t>
            </a:r>
            <a:r>
              <a:rPr lang="ru-RU" sz="2000" dirty="0" smtClean="0">
                <a:solidFill>
                  <a:srgbClr val="000000"/>
                </a:solidFill>
              </a:rPr>
              <a:t>фонд </a:t>
            </a:r>
          </a:p>
          <a:p>
            <a:r>
              <a:rPr lang="ru-RU" sz="2000" dirty="0" smtClean="0">
                <a:solidFill>
                  <a:srgbClr val="000000"/>
                </a:solidFill>
              </a:rPr>
              <a:t>и </a:t>
            </a:r>
            <a:r>
              <a:rPr lang="ru-RU" sz="2000" dirty="0">
                <a:solidFill>
                  <a:srgbClr val="000000"/>
                </a:solidFill>
              </a:rPr>
              <a:t>Микрокредитная компания </a:t>
            </a:r>
            <a:endParaRPr lang="ru-RU" sz="2000" dirty="0" smtClean="0">
              <a:solidFill>
                <a:srgbClr val="000000"/>
              </a:solidFill>
            </a:endParaRPr>
          </a:p>
          <a:p>
            <a:r>
              <a:rPr lang="ru-RU" sz="2000" dirty="0" smtClean="0">
                <a:solidFill>
                  <a:srgbClr val="000000"/>
                </a:solidFill>
              </a:rPr>
              <a:t>Тульский </a:t>
            </a:r>
            <a:r>
              <a:rPr lang="ru-RU" sz="2000" dirty="0">
                <a:solidFill>
                  <a:srgbClr val="000000"/>
                </a:solidFill>
              </a:rPr>
              <a:t>областной фонд поддержки малого предпринимательства </a:t>
            </a:r>
            <a:endParaRPr lang="ru-RU" sz="2000" dirty="0" smtClean="0">
              <a:solidFill>
                <a:srgbClr val="000000"/>
              </a:solidFill>
            </a:endParaRPr>
          </a:p>
          <a:p>
            <a:endParaRPr lang="ru-RU" sz="2000" dirty="0">
              <a:solidFill>
                <a:srgbClr val="000000"/>
              </a:solidFill>
            </a:endParaRPr>
          </a:p>
          <a:p>
            <a:r>
              <a:rPr lang="ru-RU" sz="2000" dirty="0">
                <a:solidFill>
                  <a:srgbClr val="000000"/>
                </a:solidFill>
              </a:rPr>
              <a:t/>
            </a:r>
            <a:br>
              <a:rPr lang="ru-RU" sz="2000" dirty="0">
                <a:solidFill>
                  <a:srgbClr val="000000"/>
                </a:solidFill>
              </a:rPr>
            </a:br>
            <a:r>
              <a:rPr lang="ru-RU" sz="2000" dirty="0">
                <a:solidFill>
                  <a:srgbClr val="000000"/>
                </a:solidFill>
              </a:rPr>
              <a:t>Получить все услуги бизнесу в одном окне - </a:t>
            </a:r>
            <a:r>
              <a:rPr lang="ru-RU" sz="2000" b="1" dirty="0">
                <a:solidFill>
                  <a:srgbClr val="FF0000"/>
                </a:solidFill>
              </a:rPr>
              <a:t>центре МОЙ БИЗНЕС </a:t>
            </a:r>
            <a:r>
              <a:rPr lang="ru-RU" sz="2000" dirty="0" smtClean="0">
                <a:solidFill>
                  <a:srgbClr val="000000"/>
                </a:solidFill>
              </a:rPr>
              <a:t>стало </a:t>
            </a:r>
            <a:r>
              <a:rPr lang="ru-RU" sz="2000" dirty="0">
                <a:solidFill>
                  <a:srgbClr val="000000"/>
                </a:solidFill>
              </a:rPr>
              <a:t>возможно уже </a:t>
            </a:r>
            <a:r>
              <a:rPr lang="ru-RU" sz="2000" b="1" dirty="0">
                <a:solidFill>
                  <a:srgbClr val="FF0000"/>
                </a:solidFill>
              </a:rPr>
              <a:t>с 03 сентября 2018г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r>
              <a:rPr lang="ru-RU" sz="2000" b="1" dirty="0">
                <a:solidFill>
                  <a:srgbClr val="FF0000"/>
                </a:solidFill>
              </a:rPr>
              <a:t> 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000000"/>
                </a:solidFill>
              </a:rPr>
              <a:t>+</a:t>
            </a:r>
            <a:r>
              <a:rPr lang="ru-RU" sz="2000" b="1" dirty="0">
                <a:solidFill>
                  <a:srgbClr val="000000"/>
                </a:solidFill>
              </a:rPr>
              <a:t>7 (4872) 25-75-60, </a:t>
            </a:r>
            <a:r>
              <a:rPr lang="ru-RU" sz="2000" b="1" dirty="0" smtClean="0">
                <a:solidFill>
                  <a:srgbClr val="000000"/>
                </a:solidFill>
              </a:rPr>
              <a:t>25-75-61</a:t>
            </a:r>
          </a:p>
          <a:p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Ждем </a:t>
            </a:r>
            <a:r>
              <a:rPr lang="ru-RU" sz="2000" dirty="0">
                <a:solidFill>
                  <a:srgbClr val="FF0000"/>
                </a:solidFill>
              </a:rPr>
              <a:t>всех в гости по </a:t>
            </a:r>
            <a:r>
              <a:rPr lang="ru-RU" sz="2000" dirty="0" smtClean="0">
                <a:solidFill>
                  <a:srgbClr val="FF0000"/>
                </a:solidFill>
              </a:rPr>
              <a:t>адресу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  <a:r>
              <a:rPr lang="ru-RU" sz="2000" dirty="0">
                <a:solidFill>
                  <a:srgbClr val="FF0000"/>
                </a:solidFill>
              </a:rPr>
              <a:t> 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г. Тула, ул. Советская, д.67, оф. 204, 205, бизнес-центр "Троицкий"</a:t>
            </a:r>
          </a:p>
        </p:txBody>
      </p:sp>
      <p:pic>
        <p:nvPicPr>
          <p:cNvPr id="1026" name="Picture 2" descr="https://pp.userapi.com/c846021/v846021737/d78dd/zNdE5dIIa7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93428"/>
            <a:ext cx="2808312" cy="156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68692"/>
            <a:ext cx="3077831" cy="158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213" y="193204"/>
            <a:ext cx="1656184" cy="118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00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452"/>
            <a:ext cx="1657700" cy="81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6576" y="510419"/>
            <a:ext cx="520227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3% годовых: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</a:rPr>
              <a:t>для СМСП, </a:t>
            </a:r>
            <a:r>
              <a:rPr lang="ru-RU" sz="1600" u="sng" dirty="0">
                <a:latin typeface="Times New Roman" panose="02020603050405020304" pitchFamily="18" charset="0"/>
              </a:rPr>
              <a:t>зарегистрированных и осуществляющих </a:t>
            </a:r>
            <a:r>
              <a:rPr lang="ru-RU" sz="1600" dirty="0">
                <a:latin typeface="Times New Roman" panose="02020603050405020304" pitchFamily="18" charset="0"/>
              </a:rPr>
              <a:t>деятельность на территории </a:t>
            </a:r>
            <a:r>
              <a:rPr lang="ru-RU" sz="1600" dirty="0" smtClean="0">
                <a:latin typeface="Times New Roman" panose="02020603050405020304" pitchFamily="18" charset="0"/>
              </a:rPr>
              <a:t>моногородов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Программа «Социальный предприниматель»</a:t>
            </a:r>
          </a:p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5%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годовых: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Программа «Рефинансирование»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Программа «</a:t>
            </a:r>
            <a:r>
              <a:rPr lang="ru-RU" sz="1600" dirty="0" err="1" smtClean="0">
                <a:latin typeface="Times New Roman" panose="02020603050405020304" pitchFamily="18" charset="0"/>
              </a:rPr>
              <a:t>Сельхозкооперация</a:t>
            </a:r>
            <a:r>
              <a:rPr lang="ru-RU" sz="1600" dirty="0" smtClean="0">
                <a:latin typeface="Times New Roman" panose="02020603050405020304" pitchFamily="18" charset="0"/>
              </a:rPr>
              <a:t>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Программа «Инновация»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Программа «Серебряный возраст»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Программа «Женское предпринимательство»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Программа «Молодой предприниматель»</a:t>
            </a:r>
          </a:p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6,5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% годовых: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</a:rPr>
              <a:t>для подрядных организаций, работающих с  Фондом капитального ремонта ТО </a:t>
            </a:r>
            <a:endParaRPr lang="ru-RU" sz="1600" dirty="0" smtClean="0">
              <a:latin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Программа «Туризм и гостиничный бизнес»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Программа «Экспорт»</a:t>
            </a:r>
            <a:endParaRPr lang="ru-RU" sz="1600" dirty="0">
              <a:latin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7,5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% годовых: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</a:rPr>
              <a:t>Для всех остальных</a:t>
            </a:r>
            <a:endParaRPr lang="ru-RU" sz="1600" dirty="0">
              <a:latin typeface="Times New Roman" panose="02020603050405020304" pitchFamily="18" charset="0"/>
            </a:endParaRPr>
          </a:p>
        </p:txBody>
      </p:sp>
      <p:pic>
        <p:nvPicPr>
          <p:cNvPr id="3074" name="Picture 2" descr="https://economy.bashkortostan.ru/upload/news_previews/ea6/monogoroda_860_500_thum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148" y="943861"/>
            <a:ext cx="1905689" cy="77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utmagazine.ru/uploads/content/%D1%80%D0%B5%D1%84_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02185"/>
            <a:ext cx="1030358" cy="78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powerphrase.com/wp-content/uploads/2017/04/PowerPhrase-SEO-company-Irvine-1030x7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722" y="2302185"/>
            <a:ext cx="1334115" cy="75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yt3.ggpht.com/a-/AJLlDp2Z5gECQqUQ6hd6igFEw6pkjWchF7IEFnoC5A=s900-mo-c-c0xffffffff-rj-k-n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819" y="4304093"/>
            <a:ext cx="1080120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nnoginsk.ru/upload/gallery/35/49535_7cc9e3c143e6764c5cd2eb82be8380387e9eb780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837" y="871158"/>
            <a:ext cx="1202641" cy="103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187" y="3234242"/>
            <a:ext cx="1481463" cy="937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5" y="3195707"/>
            <a:ext cx="1648707" cy="1014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020" y="4304093"/>
            <a:ext cx="1548273" cy="111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sxteh.ru/wp-content/uploads/2018/08/1-244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609" y="2292933"/>
            <a:ext cx="1067200" cy="75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070556"/>
      </p:ext>
    </p:extLst>
  </p:cSld>
  <p:clrMapOvr>
    <a:masterClrMapping/>
  </p:clrMapOvr>
  <p:transition>
    <p:wheel spokes="2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9" y="63087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D1282E"/>
                </a:solidFill>
                <a:latin typeface="Century Gothic" pitchFamily="34" charset="0"/>
              </a:rPr>
              <a:t>Каким критериям надо соответствовать чтобы получить финансирование в виде </a:t>
            </a:r>
            <a:r>
              <a:rPr lang="ru-RU" sz="1600" b="1" dirty="0" err="1" smtClean="0">
                <a:solidFill>
                  <a:srgbClr val="D1282E"/>
                </a:solidFill>
                <a:latin typeface="Century Gothic" pitchFamily="34" charset="0"/>
              </a:rPr>
              <a:t>микрозайма</a:t>
            </a:r>
            <a:r>
              <a:rPr lang="ru-RU" sz="1600" b="1" dirty="0" smtClean="0">
                <a:solidFill>
                  <a:srgbClr val="D1282E"/>
                </a:solidFill>
                <a:latin typeface="Century Gothic" pitchFamily="34" charset="0"/>
              </a:rPr>
              <a:t>?</a:t>
            </a:r>
            <a:endParaRPr lang="ru-RU" sz="1600" b="1" dirty="0">
              <a:solidFill>
                <a:srgbClr val="D1282E"/>
              </a:solidFill>
              <a:latin typeface="Century Gothic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452"/>
            <a:ext cx="1657700" cy="81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25" y="697260"/>
            <a:ext cx="89624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 smtClean="0"/>
              <a:t>регистрация </a:t>
            </a:r>
            <a:r>
              <a:rPr lang="ru-RU" sz="900" dirty="0"/>
              <a:t>и </a:t>
            </a:r>
            <a:r>
              <a:rPr lang="ru-RU" sz="900" dirty="0" smtClean="0"/>
              <a:t>осуществление </a:t>
            </a:r>
            <a:r>
              <a:rPr lang="ru-RU" sz="900" dirty="0"/>
              <a:t>деятельность на территории </a:t>
            </a:r>
            <a:r>
              <a:rPr lang="ru-RU" sz="900" dirty="0" smtClean="0"/>
              <a:t>ТО;</a:t>
            </a:r>
            <a:endParaRPr lang="ru-RU" sz="900" dirty="0"/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b="1" dirty="0" smtClean="0"/>
              <a:t>нет задолженности </a:t>
            </a:r>
            <a:r>
              <a:rPr lang="ru-RU" sz="900" b="1" dirty="0"/>
              <a:t>по уплате </a:t>
            </a:r>
            <a:r>
              <a:rPr lang="ru-RU" sz="900" b="1" dirty="0" smtClean="0"/>
              <a:t>налогов</a:t>
            </a:r>
            <a:r>
              <a:rPr lang="ru-RU" sz="900" b="1" dirty="0"/>
              <a:t> </a:t>
            </a:r>
            <a:r>
              <a:rPr lang="ru-RU" sz="900" b="1" dirty="0" smtClean="0"/>
              <a:t>и иных обязательных платежей;</a:t>
            </a:r>
            <a:endParaRPr lang="ru-RU" sz="900" b="1" dirty="0"/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 smtClean="0"/>
              <a:t>не нахождение </a:t>
            </a:r>
            <a:r>
              <a:rPr lang="ru-RU" sz="900" dirty="0"/>
              <a:t>в процессе реорганизации, ликвидации, </a:t>
            </a:r>
            <a:r>
              <a:rPr lang="ru-RU" sz="900" dirty="0" smtClean="0"/>
              <a:t>банкротства;</a:t>
            </a:r>
            <a:endParaRPr lang="ru-RU" sz="900" dirty="0"/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 smtClean="0"/>
              <a:t>отсутствие в участниках ЮЛ иностранных ЮЛ, зарегистрированных в офшорных зонах;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b="1" dirty="0" smtClean="0"/>
              <a:t>отсутствие </a:t>
            </a:r>
            <a:r>
              <a:rPr lang="ru-RU" sz="900" b="1" u="sng" dirty="0" smtClean="0"/>
              <a:t>действующего</a:t>
            </a:r>
            <a:r>
              <a:rPr lang="ru-RU" sz="900" b="1" dirty="0" smtClean="0"/>
              <a:t> </a:t>
            </a:r>
            <a:r>
              <a:rPr lang="ru-RU" sz="900" b="1" dirty="0" err="1" smtClean="0"/>
              <a:t>микрозайма</a:t>
            </a:r>
            <a:r>
              <a:rPr lang="en-US" sz="900" b="1" dirty="0" smtClean="0"/>
              <a:t>;</a:t>
            </a:r>
            <a:endParaRPr lang="ru-RU" sz="900" b="1" dirty="0"/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 smtClean="0"/>
              <a:t>нет задолженности </a:t>
            </a:r>
            <a:r>
              <a:rPr lang="ru-RU" sz="900" dirty="0"/>
              <a:t>по выплате заработной платы;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 smtClean="0"/>
              <a:t>минимальная заработная плата наемных работников не </a:t>
            </a:r>
            <a:r>
              <a:rPr lang="ru-RU" sz="900" dirty="0"/>
              <a:t>ниже уровня, установленного Региональным соглашением о минимальной заработной плате в </a:t>
            </a:r>
            <a:r>
              <a:rPr lang="ru-RU" sz="900" dirty="0" smtClean="0"/>
              <a:t>ТО;</a:t>
            </a:r>
            <a:endParaRPr lang="ru-RU" sz="900" dirty="0"/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/>
              <a:t>присоединились к областному трехстороннему соглашению между правительством </a:t>
            </a:r>
            <a:r>
              <a:rPr lang="ru-RU" sz="900" dirty="0" smtClean="0"/>
              <a:t>ТО, </a:t>
            </a:r>
            <a:r>
              <a:rPr lang="ru-RU" sz="900" dirty="0"/>
              <a:t>Тульской Федерацией профсоюзов и Тульским областным союзом работодателей;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/>
              <a:t>не являются кредитными организациями, страховыми организациями (за исключением потребительских кооперативов), инвестиционными фондами, негосударственными пенсионными фондами, профессиональными участниками рынка ценных бумаг, ломбардами, участниками соглашений о разделе продукции, не осуществляют деятельность в сфере игорного бизнеса, не являются нерезидентами </a:t>
            </a:r>
            <a:r>
              <a:rPr lang="ru-RU" sz="900" dirty="0" smtClean="0"/>
              <a:t>РФ, </a:t>
            </a:r>
            <a:r>
              <a:rPr lang="ru-RU" sz="900" dirty="0"/>
              <a:t>за исключением случаев, предусмотренных международными договорами Российской Федерации;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b="1" dirty="0"/>
              <a:t>не осуществляют производство и (или) реализацию подакцизных товаров, а также добычу и (или) реализацию полезных ископаемых, за исключением общераспространенных полезных ископаемых;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b="1" dirty="0"/>
              <a:t>по данным </a:t>
            </a:r>
            <a:r>
              <a:rPr lang="ru-RU" sz="900" b="1" dirty="0" smtClean="0"/>
              <a:t>БКИ в </a:t>
            </a:r>
            <a:r>
              <a:rPr lang="ru-RU" sz="900" b="1" dirty="0"/>
              <a:t>течение 3 </a:t>
            </a:r>
            <a:r>
              <a:rPr lang="ru-RU" sz="900" b="1" dirty="0" smtClean="0"/>
              <a:t>лет отсутствовали </a:t>
            </a:r>
            <a:r>
              <a:rPr lang="ru-RU" sz="900" b="1" dirty="0"/>
              <a:t>факты нарушения </a:t>
            </a:r>
            <a:r>
              <a:rPr lang="ru-RU" sz="900" b="1" dirty="0" smtClean="0"/>
              <a:t>СМСП, </a:t>
            </a:r>
            <a:r>
              <a:rPr lang="ru-RU" sz="900" b="1" dirty="0"/>
              <a:t>его руководителем, учредителями, участниками, членами, </a:t>
            </a:r>
            <a:r>
              <a:rPr lang="ru-RU" sz="900" b="1" dirty="0" err="1"/>
              <a:t>бенефициарными</a:t>
            </a:r>
            <a:r>
              <a:rPr lang="ru-RU" sz="900" b="1" dirty="0"/>
              <a:t> владельцами </a:t>
            </a:r>
            <a:r>
              <a:rPr lang="ru-RU" sz="900" b="1" dirty="0" smtClean="0"/>
              <a:t>свыше </a:t>
            </a:r>
            <a:r>
              <a:rPr lang="ru-RU" sz="900" b="1" dirty="0"/>
              <a:t>30 (Тридцати) дней сроков внесения платежей по договорам займа (</a:t>
            </a:r>
            <a:r>
              <a:rPr lang="ru-RU" sz="900" b="1" dirty="0" err="1"/>
              <a:t>микрозайма</a:t>
            </a:r>
            <a:r>
              <a:rPr lang="ru-RU" sz="900" b="1" dirty="0"/>
              <a:t>), кредитным договорам, договорам </a:t>
            </a:r>
            <a:r>
              <a:rPr lang="ru-RU" sz="900" b="1" dirty="0" smtClean="0"/>
              <a:t>лизинга  - за исключением ЧС!;</a:t>
            </a:r>
            <a:endParaRPr lang="ru-RU" sz="900" b="1" dirty="0"/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/>
              <a:t>с момента признания СМСП допустившим нарушение порядка и условий оказания поддержки, в том числе не обеспечившим целевого использования средств поддержки, прошло не менее чем три года;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/>
              <a:t>отсутствуют вступившие в законную силу решения судов, влекущие риск неисполнения </a:t>
            </a:r>
            <a:r>
              <a:rPr lang="ru-RU" sz="900" dirty="0" smtClean="0"/>
              <a:t>СМСП по запрашиваемому займу;</a:t>
            </a:r>
            <a:endParaRPr lang="ru-RU" sz="900" dirty="0"/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/>
              <a:t>СМСП представлены все необходимые, заполненные надлежащим образом документы, необходимые для получения </a:t>
            </a:r>
            <a:r>
              <a:rPr lang="ru-RU" sz="900" dirty="0" err="1"/>
              <a:t>Микрозайма</a:t>
            </a:r>
            <a:r>
              <a:rPr lang="ru-RU" sz="900" dirty="0"/>
              <a:t>, </a:t>
            </a:r>
            <a:r>
              <a:rPr lang="ru-RU" sz="900" b="1" dirty="0"/>
              <a:t>при этом представленные сведения и документы являются достоверными (т.е. непротиворечащими друг другу), подтверждаемыми (т. е. не содержащими ложных или каким-либо образом искажённых сведений);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/>
              <a:t>У СМСП, ее </a:t>
            </a:r>
            <a:r>
              <a:rPr lang="ru-RU" sz="900" dirty="0" err="1"/>
              <a:t>бенефициарных</a:t>
            </a:r>
            <a:r>
              <a:rPr lang="ru-RU" sz="900" dirty="0"/>
              <a:t> владельцев и аффилированных структур </a:t>
            </a:r>
            <a:r>
              <a:rPr lang="ru-RU" sz="900" b="1" dirty="0"/>
              <a:t>отсутствует отрицательная деловая </a:t>
            </a:r>
            <a:r>
              <a:rPr lang="ru-RU" sz="900" b="1" dirty="0" smtClean="0"/>
              <a:t>репутация</a:t>
            </a:r>
            <a:r>
              <a:rPr lang="en-US" sz="900" dirty="0"/>
              <a:t>;</a:t>
            </a:r>
            <a:r>
              <a:rPr lang="ru-RU" sz="900" dirty="0" smtClean="0"/>
              <a:t> 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 smtClean="0"/>
              <a:t>СМСП </a:t>
            </a:r>
            <a:r>
              <a:rPr lang="ru-RU" sz="900" dirty="0"/>
              <a:t>предоставил </a:t>
            </a:r>
            <a:r>
              <a:rPr lang="ru-RU" sz="900" b="1" dirty="0"/>
              <a:t>ликвидное залоговое обеспечение </a:t>
            </a:r>
            <a:r>
              <a:rPr lang="ru-RU" sz="900" dirty="0"/>
              <a:t>исполнения обязательств по возврату </a:t>
            </a:r>
            <a:r>
              <a:rPr lang="ru-RU" sz="900" dirty="0" err="1"/>
              <a:t>Микрозайма</a:t>
            </a:r>
            <a:r>
              <a:rPr lang="ru-RU" sz="900" dirty="0"/>
              <a:t> в размере не менее суммы </a:t>
            </a:r>
            <a:r>
              <a:rPr lang="ru-RU" sz="900" dirty="0" err="1"/>
              <a:t>Микрозайма</a:t>
            </a:r>
            <a:r>
              <a:rPr lang="ru-RU" sz="900" dirty="0"/>
              <a:t> (если сумма займа более 300 тыс. руб.!);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/>
              <a:t>СМСП имеет </a:t>
            </a:r>
            <a:r>
              <a:rPr lang="ru-RU" sz="900" b="1" dirty="0"/>
              <a:t>устойчивое финансовое положение</a:t>
            </a:r>
            <a:r>
              <a:rPr lang="ru-RU" sz="900" dirty="0"/>
              <a:t>, в том числе </a:t>
            </a:r>
            <a:r>
              <a:rPr lang="ru-RU" sz="900" dirty="0" smtClean="0"/>
              <a:t>достаточность </a:t>
            </a:r>
            <a:r>
              <a:rPr lang="ru-RU" sz="900" dirty="0"/>
              <a:t>чистой прибыли, необходимой для погашения ежемесячного платежа по договору о выдаче </a:t>
            </a:r>
            <a:r>
              <a:rPr lang="ru-RU" sz="900" dirty="0" err="1"/>
              <a:t>Микрозайма</a:t>
            </a:r>
            <a:r>
              <a:rPr lang="ru-RU" sz="900" dirty="0"/>
              <a:t>, подтвержденное </a:t>
            </a:r>
            <a:r>
              <a:rPr lang="ru-RU" sz="900" dirty="0" smtClean="0"/>
              <a:t>бух </a:t>
            </a:r>
            <a:r>
              <a:rPr lang="ru-RU" sz="900" dirty="0"/>
              <a:t>отчетностью за последний </a:t>
            </a:r>
            <a:r>
              <a:rPr lang="ru-RU" sz="900" dirty="0" smtClean="0"/>
              <a:t>завершенный год и/или квартал </a:t>
            </a:r>
            <a:r>
              <a:rPr lang="ru-RU" sz="900" dirty="0"/>
              <a:t>(за исключением старта бизнеса). </a:t>
            </a:r>
            <a:r>
              <a:rPr lang="ru-RU" sz="900" dirty="0" smtClean="0"/>
              <a:t>Если </a:t>
            </a:r>
            <a:r>
              <a:rPr lang="ru-RU" sz="900" dirty="0"/>
              <a:t>СМСП является </a:t>
            </a:r>
            <a:r>
              <a:rPr lang="ru-RU" sz="900" dirty="0" smtClean="0"/>
              <a:t>ИП - </a:t>
            </a:r>
            <a:r>
              <a:rPr lang="ru-RU" sz="900" dirty="0"/>
              <a:t>размера получаемой чистой прибыли с учетом дополнительных источников дохода в семье должно быть достаточно для погашения ежемесячного платежа по договору о выдаче </a:t>
            </a:r>
            <a:r>
              <a:rPr lang="ru-RU" sz="900" dirty="0" err="1"/>
              <a:t>Микрозайма</a:t>
            </a:r>
            <a:r>
              <a:rPr lang="ru-RU" sz="900" dirty="0"/>
              <a:t> и обеспечения прожиточного минимума каждого члена </a:t>
            </a:r>
            <a:r>
              <a:rPr lang="ru-RU" sz="900" dirty="0" smtClean="0"/>
              <a:t>семьи</a:t>
            </a:r>
            <a:r>
              <a:rPr lang="en-US" sz="900" dirty="0" smtClean="0"/>
              <a:t>;</a:t>
            </a:r>
            <a:endParaRPr lang="ru-RU" sz="900" dirty="0"/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ru-RU" sz="900" dirty="0"/>
              <a:t>В случае если СМСП находится в процессе старта бизнеса из предоставленного им бизнес-плана можно судить о потенциальном получении им достаточности, непрерывности чистой прибыли в период кредитования, при этом бизнес-планирование признается реалистичным, достижимым, учитывающим все аспекты и специфику бизнеса</a:t>
            </a:r>
            <a:r>
              <a:rPr lang="ru-RU" sz="900" dirty="0" smtClean="0"/>
              <a:t>.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1748445051"/>
      </p:ext>
    </p:extLst>
  </p:cSld>
  <p:clrMapOvr>
    <a:masterClrMapping/>
  </p:clrMapOvr>
  <p:transition>
    <p:wheel spokes="2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0"/>
            <a:ext cx="90840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1282E"/>
                </a:solidFill>
                <a:latin typeface="Century Gothic" pitchFamily="34" charset="0"/>
              </a:rPr>
              <a:t>Сравнение условий предоставления заемных средств СМСП</a:t>
            </a:r>
            <a:r>
              <a:rPr lang="en-US" sz="2000" b="1" dirty="0" smtClean="0">
                <a:solidFill>
                  <a:srgbClr val="D1282E"/>
                </a:solidFill>
                <a:latin typeface="Century Gothic" pitchFamily="34" charset="0"/>
              </a:rPr>
              <a:t>:</a:t>
            </a:r>
            <a:endParaRPr lang="ru-RU" sz="2000" b="1" dirty="0">
              <a:solidFill>
                <a:srgbClr val="D1282E"/>
              </a:solidFill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186188"/>
              </p:ext>
            </p:extLst>
          </p:nvPr>
        </p:nvGraphicFramePr>
        <p:xfrm>
          <a:off x="250720" y="400110"/>
          <a:ext cx="8695313" cy="509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7212"/>
                <a:gridCol w="3328069"/>
                <a:gridCol w="32700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Банковский</a:t>
                      </a:r>
                      <a:r>
                        <a:rPr lang="ru-RU" baseline="0" dirty="0" smtClean="0"/>
                        <a:t> сектор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МКК ТОФПМП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Процентная ставка 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u="sng" dirty="0" smtClean="0"/>
                        <a:t>Сайт</a:t>
                      </a:r>
                      <a:r>
                        <a:rPr lang="ru-RU" sz="800" u="sng" baseline="0" dirty="0" smtClean="0"/>
                        <a:t> </a:t>
                      </a:r>
                      <a:r>
                        <a:rPr lang="en-US" sz="800" u="sng" baseline="0" dirty="0" smtClean="0"/>
                        <a:t>cbr.ru: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ru-RU" sz="800" baseline="0" dirty="0" smtClean="0"/>
                        <a:t>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Средневзвешенная процентная ставка по кредитам, предоставленным кредитными организациями СМСП, в рублях по итогам 2018г.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ссставила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11,2% годовых</a:t>
                      </a: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Сайт </a:t>
                      </a:r>
                      <a:r>
                        <a:rPr lang="ru-RU" sz="800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Банки.ру</a:t>
                      </a:r>
                      <a:r>
                        <a:rPr lang="en-US" sz="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средняя ставка по кредитам малому бизнесу в 2018 году = </a:t>
                      </a:r>
                      <a:r>
                        <a:rPr lang="ru-RU" sz="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13,85% годовых</a:t>
                      </a:r>
                      <a:endParaRPr lang="ru-RU" sz="800" b="1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Диапазон процентных </a:t>
                      </a:r>
                      <a:r>
                        <a:rPr lang="ru-RU" sz="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ставок </a:t>
                      </a:r>
                      <a:r>
                        <a:rPr lang="ru-RU" sz="800" b="1" u="sng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3-7,5</a:t>
                      </a:r>
                      <a:r>
                        <a:rPr lang="ru-RU" sz="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годовых.</a:t>
                      </a:r>
                    </a:p>
                    <a:p>
                      <a:pPr algn="just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этом средневзвешенная процентная ставка по действующему портфелю на 31.12.2018г. составила </a:t>
                      </a:r>
                    </a:p>
                    <a:p>
                      <a:pPr algn="just"/>
                      <a:r>
                        <a:rPr lang="ru-RU" sz="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7,6% годовых</a:t>
                      </a:r>
                      <a:endParaRPr lang="ru-RU" sz="800" b="1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Наличие дополнительных, в том числе косвенных, платежей, влекущих увеличение стоимости заемных денежных средств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Разнообразные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кредитные комиссии</a:t>
                      </a:r>
                      <a:r>
                        <a:rPr lang="en-US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разовые и систематические (за обслуживание/резервирование неизрасходованного лимита и т.д.)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Необходимость оценки предлагаемого в залог имущества у независимого оценщика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Необходимость страхования заложенного имущества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Штрафы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 досрочное погашение </a:t>
                      </a: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Полностью отсутствуют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какие-либо комиссии, штрафы за досрочное погашение, залоговое имущество не страхуется, не требуется привлечения профессиональных оценщиков (оценка силами Фонда)</a:t>
                      </a: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Наличие дополнительных  обременительных условий в кредитном договоре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Tx/>
                        <a:buChar char="-"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Разнообразные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ковинанты</a:t>
                      </a:r>
                      <a:r>
                        <a:rPr 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переход на РКО,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требование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поддержания оборотов, переход на зарплатный проект данного Банка и пр.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endParaRPr lang="ru-RU" sz="8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  Банк в одностороннем порядке вправе повысить процентную  ставку  по кредиту</a:t>
                      </a: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Tx/>
                        <a:buChar char="-"/>
                      </a:pPr>
                      <a:r>
                        <a:rPr lang="ru-RU" sz="800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Отстутствие</a:t>
                      </a:r>
                      <a:r>
                        <a:rPr lang="ru-RU" sz="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подобных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ковинант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договоре займа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endParaRPr lang="ru-RU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  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Микрофинансовые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организации </a:t>
                      </a:r>
                      <a:r>
                        <a:rPr lang="ru-RU" sz="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в праве 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повышать в одностороннем порядке процентные ставки (согласно Федеральному закону от 02.07.2010 N 151-ФЗ "О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микрофинансовой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деятельности и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микрофинансовых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организациях»)</a:t>
                      </a:r>
                    </a:p>
                    <a:p>
                      <a:pPr algn="just"/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Требование к залоговому имуществу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dirty="0" smtClean="0"/>
                        <a:t>Возможно предоставление </a:t>
                      </a:r>
                      <a:r>
                        <a:rPr lang="ru-RU" sz="800" dirty="0" err="1" smtClean="0"/>
                        <a:t>беззалоговых</a:t>
                      </a:r>
                      <a:r>
                        <a:rPr lang="ru-RU" sz="800" dirty="0" smtClean="0"/>
                        <a:t> кредитных продуктов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dirty="0" smtClean="0"/>
                        <a:t>Разнообразные виды залогового имущества</a:t>
                      </a:r>
                      <a:r>
                        <a:rPr lang="en-US" sz="800" dirty="0" smtClean="0"/>
                        <a:t>: </a:t>
                      </a:r>
                      <a:r>
                        <a:rPr lang="ru-RU" sz="800" dirty="0" smtClean="0"/>
                        <a:t>движимое</a:t>
                      </a:r>
                      <a:r>
                        <a:rPr lang="ru-RU" sz="800" baseline="0" dirty="0" smtClean="0"/>
                        <a:t> и недвижимое имущество, товары в обороте, залог имущественных прав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800" dirty="0" smtClean="0"/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dirty="0" smtClean="0"/>
                        <a:t>Займы на 100% обеспеченные залогом (рассматривается возможность</a:t>
                      </a:r>
                      <a:r>
                        <a:rPr lang="ru-RU" sz="800" baseline="0" dirty="0" smtClean="0"/>
                        <a:t> введения бланковой части для определенной категории клиентов)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aseline="0" dirty="0" smtClean="0"/>
                        <a:t>Ограничения по видам залога</a:t>
                      </a:r>
                      <a:r>
                        <a:rPr lang="en-US" sz="800" baseline="0" dirty="0" smtClean="0"/>
                        <a:t>: </a:t>
                      </a:r>
                      <a:r>
                        <a:rPr lang="ru-RU" sz="800" baseline="0" dirty="0" smtClean="0"/>
                        <a:t>исключительно движимое и недвижимое </a:t>
                      </a:r>
                      <a:r>
                        <a:rPr lang="ru-RU" sz="800" baseline="0" dirty="0" err="1" smtClean="0"/>
                        <a:t>имущес</a:t>
                      </a:r>
                      <a:r>
                        <a:rPr lang="ru-RU" sz="800" baseline="0" dirty="0" smtClean="0"/>
                        <a:t> </a:t>
                      </a:r>
                      <a:r>
                        <a:rPr lang="ru-RU" sz="800" baseline="0" dirty="0" err="1" smtClean="0"/>
                        <a:t>тво</a:t>
                      </a:r>
                      <a:endParaRPr lang="ru-RU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Требование к комплекту документов и сроки рассмотрения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baseline="0" dirty="0" smtClean="0"/>
                        <a:t>Весьма разнообразны в зависимости от банка и кредитного продукта</a:t>
                      </a:r>
                      <a:r>
                        <a:rPr lang="en-US" sz="800" baseline="0" dirty="0" smtClean="0"/>
                        <a:t>: </a:t>
                      </a:r>
                      <a:r>
                        <a:rPr lang="ru-RU" sz="800" baseline="0" dirty="0" smtClean="0"/>
                        <a:t>для получения под минимальные процентные ставки комплект документов существенен - как правило анализируется вся группа компаний, предоставляются бизнес-планы, а сроки рассмотрения составляют до нескольких месяцев и жестко не регламентированы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dirty="0" smtClean="0"/>
                        <a:t>- Пакет</a:t>
                      </a:r>
                      <a:r>
                        <a:rPr lang="ru-RU" sz="800" baseline="0" dirty="0" smtClean="0"/>
                        <a:t> документов  адекватный, консолидирование бухгалтерской отчетности по группе компаний не производится, </a:t>
                      </a:r>
                    </a:p>
                    <a:p>
                      <a:pPr algn="just"/>
                      <a:r>
                        <a:rPr lang="ru-RU" sz="800" baseline="0" dirty="0" smtClean="0"/>
                        <a:t>- Жесткая регламентация сроков рассмотрения – до 10 рабочих дней после предоставления полного комплекта документов</a:t>
                      </a:r>
                      <a:endParaRPr lang="ru-RU" sz="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097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1196"/>
            <a:ext cx="1657700" cy="81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938469"/>
            <a:ext cx="896448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D1282E"/>
                </a:solidFill>
                <a:latin typeface="Century Gothic" pitchFamily="34" charset="0"/>
              </a:rPr>
              <a:t>        Пакет </a:t>
            </a:r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документов</a:t>
            </a:r>
            <a:r>
              <a:rPr lang="en-US" sz="2000" b="1" dirty="0">
                <a:solidFill>
                  <a:srgbClr val="D1282E"/>
                </a:solidFill>
                <a:latin typeface="Century Gothic" pitchFamily="34" charset="0"/>
              </a:rPr>
              <a:t>:</a:t>
            </a:r>
            <a:r>
              <a:rPr lang="en-US" sz="1800" dirty="0" smtClean="0"/>
              <a:t> www.tofpmp.ru</a:t>
            </a:r>
            <a:r>
              <a:rPr lang="ru-RU" sz="1800" dirty="0" smtClean="0"/>
              <a:t>, раздел «</a:t>
            </a:r>
            <a:r>
              <a:rPr lang="ru-RU" sz="1800" dirty="0" err="1" smtClean="0"/>
              <a:t>займ</a:t>
            </a:r>
            <a:r>
              <a:rPr lang="ru-RU" sz="1800" dirty="0" smtClean="0"/>
              <a:t> на бизнес»</a:t>
            </a:r>
            <a:r>
              <a:rPr lang="en-US" sz="1800" dirty="0" smtClean="0"/>
              <a:t>:</a:t>
            </a:r>
            <a:endParaRPr lang="ru-RU" sz="1800" dirty="0" smtClean="0"/>
          </a:p>
          <a:p>
            <a:pPr algn="just"/>
            <a:endParaRPr lang="ru-RU" sz="1800" dirty="0"/>
          </a:p>
          <a:p>
            <a:pPr algn="just"/>
            <a:endParaRPr lang="ru-RU" sz="1800" u="sng" dirty="0" smtClean="0"/>
          </a:p>
          <a:p>
            <a:pPr algn="just"/>
            <a:endParaRPr lang="ru-RU" sz="1800" u="sng" dirty="0"/>
          </a:p>
          <a:p>
            <a:pPr algn="just"/>
            <a:endParaRPr lang="ru-RU" sz="1800" u="sng" dirty="0" smtClean="0"/>
          </a:p>
          <a:p>
            <a:pPr algn="just"/>
            <a:endParaRPr lang="ru-RU" sz="1800" u="sng" dirty="0"/>
          </a:p>
          <a:p>
            <a:pPr algn="just"/>
            <a:endParaRPr lang="ru-RU" sz="1800" u="sng" dirty="0" smtClean="0"/>
          </a:p>
          <a:p>
            <a:pPr algn="just"/>
            <a:endParaRPr lang="ru-RU" sz="1800" u="sng" dirty="0"/>
          </a:p>
          <a:p>
            <a:pPr algn="just"/>
            <a:endParaRPr lang="ru-RU" sz="1800" u="sng" dirty="0" smtClean="0"/>
          </a:p>
          <a:p>
            <a:pPr algn="just"/>
            <a:endParaRPr lang="ru-RU" sz="1800" u="sng" dirty="0"/>
          </a:p>
          <a:p>
            <a:pPr algn="just"/>
            <a:endParaRPr lang="ru-RU" sz="1800" u="sng" dirty="0" smtClean="0"/>
          </a:p>
          <a:p>
            <a:pPr algn="just"/>
            <a:endParaRPr lang="ru-RU" sz="1800" u="sng" dirty="0"/>
          </a:p>
          <a:p>
            <a:pPr algn="just"/>
            <a:endParaRPr lang="ru-RU" sz="1800" u="sng" dirty="0" smtClean="0"/>
          </a:p>
          <a:p>
            <a:pPr algn="just"/>
            <a:endParaRPr lang="ru-RU" sz="1800" u="sng" dirty="0"/>
          </a:p>
          <a:p>
            <a:pPr algn="just"/>
            <a:endParaRPr lang="ru-RU" sz="1800" u="sng" dirty="0" smtClean="0"/>
          </a:p>
          <a:p>
            <a:pPr algn="just"/>
            <a:endParaRPr lang="ru-RU" sz="1800" u="sng" dirty="0"/>
          </a:p>
          <a:p>
            <a:pPr algn="just"/>
            <a:endParaRPr lang="ru-RU" sz="1800" u="sng" dirty="0" smtClean="0"/>
          </a:p>
          <a:p>
            <a:pPr algn="just"/>
            <a:endParaRPr lang="ru-RU" sz="1800" u="sng" dirty="0"/>
          </a:p>
          <a:p>
            <a:pPr algn="just"/>
            <a:r>
              <a:rPr lang="en-US" sz="2000" dirty="0" smtClean="0"/>
              <a:t> 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9348"/>
            <a:ext cx="4774641" cy="3607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57367"/>
      </p:ext>
    </p:extLst>
  </p:cSld>
  <p:clrMapOvr>
    <a:masterClrMapping/>
  </p:clrMapOvr>
  <p:transition>
    <p:wheel spokes="2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5" y="990147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Цели</a:t>
            </a:r>
            <a:r>
              <a:rPr lang="en-US" sz="2000" b="1" dirty="0">
                <a:solidFill>
                  <a:srgbClr val="D1282E"/>
                </a:solidFill>
                <a:latin typeface="Century Gothic" pitchFamily="34" charset="0"/>
              </a:rPr>
              <a:t>:</a:t>
            </a:r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 </a:t>
            </a:r>
            <a:r>
              <a:rPr lang="ru-RU" sz="1800" dirty="0"/>
              <a:t>любые </a:t>
            </a:r>
            <a:r>
              <a:rPr lang="ru-RU" sz="1800" dirty="0" smtClean="0"/>
              <a:t>НА ЦЕЛИ БИЗНЕСА кроме </a:t>
            </a:r>
            <a:r>
              <a:rPr lang="ru-RU" sz="1800" dirty="0"/>
              <a:t>налогов, з/</a:t>
            </a:r>
            <a:r>
              <a:rPr lang="ru-RU" sz="1800" dirty="0" err="1"/>
              <a:t>пл</a:t>
            </a:r>
            <a:r>
              <a:rPr lang="ru-RU" sz="1800" dirty="0"/>
              <a:t>, если на ТМЦ для перепродажи (не переработка!) то </a:t>
            </a:r>
            <a:r>
              <a:rPr lang="en-US" sz="1800" dirty="0"/>
              <a:t>MAX 12 </a:t>
            </a:r>
            <a:r>
              <a:rPr lang="ru-RU" sz="1800" dirty="0"/>
              <a:t>мес., во всех остальных 36 мес.</a:t>
            </a:r>
          </a:p>
          <a:p>
            <a:pPr algn="just"/>
            <a:endParaRPr lang="ru-RU" dirty="0"/>
          </a:p>
          <a:p>
            <a:pPr algn="just"/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Залоги</a:t>
            </a:r>
            <a:r>
              <a:rPr lang="en-US" sz="2000" b="1" dirty="0">
                <a:solidFill>
                  <a:srgbClr val="D1282E"/>
                </a:solidFill>
                <a:latin typeface="Century Gothic" pitchFamily="34" charset="0"/>
              </a:rPr>
              <a:t>: </a:t>
            </a:r>
            <a:r>
              <a:rPr lang="ru-RU" sz="1800" dirty="0"/>
              <a:t>Если займы </a:t>
            </a:r>
            <a:r>
              <a:rPr lang="en-US" sz="1800" dirty="0"/>
              <a:t>&gt;= 300 </a:t>
            </a:r>
            <a:r>
              <a:rPr lang="ru-RU" sz="1800" dirty="0"/>
              <a:t>тыс. руб. обязателен залог покрывающий своей залоговой стоимостью размер займа! </a:t>
            </a:r>
            <a:r>
              <a:rPr lang="ru-RU" sz="1800" dirty="0" err="1"/>
              <a:t>Недвиж</a:t>
            </a:r>
            <a:r>
              <a:rPr lang="ru-RU" sz="1800" dirty="0"/>
              <a:t> (в </a:t>
            </a:r>
            <a:r>
              <a:rPr lang="ru-RU" sz="1800" dirty="0" err="1"/>
              <a:t>т.ч</a:t>
            </a:r>
            <a:r>
              <a:rPr lang="ru-RU" sz="1800" dirty="0"/>
              <a:t>. земля), транспорт (в </a:t>
            </a:r>
            <a:r>
              <a:rPr lang="ru-RU" sz="1800" dirty="0" err="1"/>
              <a:t>т.ч</a:t>
            </a:r>
            <a:r>
              <a:rPr lang="ru-RU" sz="1800" dirty="0"/>
              <a:t>. с/х машины), оборудование (не более 30% от займа). Возможен смешанный залог, а также залог 3-их лиц.</a:t>
            </a:r>
          </a:p>
          <a:p>
            <a:pPr algn="just"/>
            <a:r>
              <a:rPr lang="ru-RU" sz="1800" dirty="0"/>
              <a:t>Дисконт</a:t>
            </a:r>
            <a:r>
              <a:rPr lang="en-US" sz="1800" dirty="0"/>
              <a:t> </a:t>
            </a:r>
            <a:r>
              <a:rPr lang="ru-RU" sz="1800" dirty="0"/>
              <a:t>по залогу</a:t>
            </a:r>
            <a:r>
              <a:rPr lang="en-US" sz="1800" dirty="0"/>
              <a:t>: 30% - </a:t>
            </a:r>
            <a:r>
              <a:rPr lang="ru-RU" sz="1800" dirty="0"/>
              <a:t>вся </a:t>
            </a:r>
            <a:r>
              <a:rPr lang="ru-RU" sz="1800" dirty="0" err="1"/>
              <a:t>недвижка</a:t>
            </a:r>
            <a:r>
              <a:rPr lang="ru-RU" sz="1800" dirty="0"/>
              <a:t>, за исключением земли с/х назначения (минус 50%), транспорт и с/х машины 30-50% (в зависимости от года выпуска), оборудование 60%.</a:t>
            </a:r>
          </a:p>
          <a:p>
            <a:pPr algn="just"/>
            <a:endParaRPr lang="ru-RU" sz="1600" dirty="0"/>
          </a:p>
          <a:p>
            <a:pPr algn="just"/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Сроки </a:t>
            </a:r>
            <a:r>
              <a:rPr lang="ru-RU" sz="2000" b="1" dirty="0" smtClean="0">
                <a:solidFill>
                  <a:srgbClr val="D1282E"/>
                </a:solidFill>
                <a:latin typeface="Century Gothic" pitchFamily="34" charset="0"/>
              </a:rPr>
              <a:t>рассмотрения</a:t>
            </a:r>
            <a:r>
              <a:rPr lang="en-US" sz="2000" b="1" dirty="0" smtClean="0">
                <a:solidFill>
                  <a:srgbClr val="D1282E"/>
                </a:solidFill>
                <a:latin typeface="Century Gothic" pitchFamily="34" charset="0"/>
              </a:rPr>
              <a:t>:</a:t>
            </a:r>
            <a:r>
              <a:rPr lang="ru-RU" sz="2000" b="1" dirty="0" smtClean="0">
                <a:solidFill>
                  <a:srgbClr val="D1282E"/>
                </a:solidFill>
                <a:latin typeface="Century Gothic" pitchFamily="34" charset="0"/>
              </a:rPr>
              <a:t> </a:t>
            </a:r>
            <a:r>
              <a:rPr lang="ru-RU" sz="1800" dirty="0"/>
              <a:t>– 10 раб дней после предоставления полного комплекта </a:t>
            </a:r>
            <a:r>
              <a:rPr lang="ru-RU" sz="1800" dirty="0" smtClean="0"/>
              <a:t>документов</a:t>
            </a:r>
            <a:endParaRPr lang="ru-RU" sz="1800" dirty="0"/>
          </a:p>
          <a:p>
            <a:pPr algn="just"/>
            <a:endParaRPr lang="ru-RU" sz="1600" dirty="0"/>
          </a:p>
          <a:p>
            <a:pPr algn="just"/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Страховок нет, оцениваем залог сами!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1196"/>
            <a:ext cx="1657700" cy="81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68731"/>
      </p:ext>
    </p:extLst>
  </p:cSld>
  <p:clrMapOvr>
    <a:masterClrMapping/>
  </p:clrMapOvr>
  <p:transition>
    <p:wheel spokes="2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3" y="1129308"/>
            <a:ext cx="88569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ВНИМАНИЕ!</a:t>
            </a:r>
          </a:p>
          <a:p>
            <a:r>
              <a:rPr lang="ru-RU" sz="1600" dirty="0" smtClean="0"/>
              <a:t>на </a:t>
            </a:r>
            <a:r>
              <a:rPr lang="ru-RU" sz="1600" dirty="0"/>
              <a:t>сайте Фонда </a:t>
            </a:r>
            <a:r>
              <a:rPr lang="en-US" sz="1600" dirty="0">
                <a:hlinkClick r:id="rId2"/>
              </a:rPr>
              <a:t>www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tofpmp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en-US" sz="1600" dirty="0"/>
              <a:t> </a:t>
            </a:r>
            <a:r>
              <a:rPr lang="ru-RU" sz="1600" dirty="0"/>
              <a:t>запущен </a:t>
            </a:r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ЛИЧНЫЙ КАБИНЕТ </a:t>
            </a:r>
            <a:r>
              <a:rPr lang="ru-RU" sz="2000" b="1" dirty="0" smtClean="0">
                <a:solidFill>
                  <a:srgbClr val="D1282E"/>
                </a:solidFill>
                <a:latin typeface="Century Gothic" pitchFamily="34" charset="0"/>
              </a:rPr>
              <a:t>ПОЛЬЗОВАТЕЛЯ!</a:t>
            </a:r>
            <a:endParaRPr lang="ru-RU" sz="2000" b="1" dirty="0">
              <a:solidFill>
                <a:srgbClr val="D1282E"/>
              </a:solidFill>
              <a:latin typeface="Century Gothic" pitchFamily="34" charset="0"/>
            </a:endParaRPr>
          </a:p>
          <a:p>
            <a:endParaRPr lang="ru-RU" sz="1600" dirty="0"/>
          </a:p>
          <a:p>
            <a:endParaRPr lang="ru-RU" sz="1600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1196"/>
            <a:ext cx="1657700" cy="81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s://priumnojay.ru/wp-content/auploads/737934/podacha_onlayn-zayavk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21396"/>
            <a:ext cx="5222081" cy="326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113071"/>
      </p:ext>
    </p:extLst>
  </p:cSld>
  <p:clrMapOvr>
    <a:masterClrMapping/>
  </p:clrMapOvr>
  <p:transition>
    <p:wheel spokes="2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27087" y="1225162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u="sng" dirty="0" smtClean="0">
              <a:solidFill>
                <a:srgbClr val="FF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7408"/>
            <a:ext cx="1872208" cy="49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moneymakerfactory.ru/Pics/verstka/img-721-14296847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894" y="2785493"/>
            <a:ext cx="3964261" cy="279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8519" y="817306"/>
            <a:ext cx="89846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D1282E"/>
                </a:solidFill>
                <a:latin typeface="Century Gothic" pitchFamily="34" charset="0"/>
              </a:rPr>
              <a:t>Финансовая поддержка в виде предоставления гарантий </a:t>
            </a:r>
            <a:r>
              <a:rPr lang="ru-RU" sz="2000" b="1" dirty="0" smtClean="0">
                <a:solidFill>
                  <a:srgbClr val="D1282E"/>
                </a:solidFill>
                <a:latin typeface="Century Gothic" pitchFamily="34" charset="0"/>
              </a:rPr>
              <a:t>ТОГФ</a:t>
            </a:r>
            <a:r>
              <a:rPr lang="en-US" sz="2000" b="1" dirty="0" smtClean="0">
                <a:solidFill>
                  <a:srgbClr val="D1282E"/>
                </a:solidFill>
                <a:latin typeface="Century Gothic" pitchFamily="34" charset="0"/>
              </a:rPr>
              <a:t>:</a:t>
            </a:r>
            <a:endParaRPr lang="ru-RU" sz="2000" b="1" dirty="0">
              <a:solidFill>
                <a:srgbClr val="D1282E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764" y="1265323"/>
            <a:ext cx="85560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ТОГФ выступает гарантом исполнения субъектами МСП своих кредитных обязательств, предоставляя за них </a:t>
            </a:r>
            <a:r>
              <a:rPr lang="ru-RU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поручительства по банковским кредитам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банковским гарантиям, лизингу, займам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9658" y="2382747"/>
            <a:ext cx="4508366" cy="310854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 50 % от суммы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обязательств</a:t>
            </a: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гарантируемое обязательство – сумма кредита (</a:t>
            </a: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сновной долг)</a:t>
            </a:r>
            <a:endParaRPr lang="ru-RU" alt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Вознаграждение фонду от 0,5% до 2%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годовых в зависимости от вида деятельности </a:t>
            </a:r>
            <a:endParaRPr lang="ru-RU" alt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Сумма до 25 млн.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рублей</a:t>
            </a: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Совокупный объем поручительств на группу взаимосвязанных (аффилированных) компаний – не более 15% гарантийного капитала (до 78 млн. руб.)</a:t>
            </a:r>
            <a:endParaRPr lang="ru-RU" alt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Срок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неограничен</a:t>
            </a: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Срок рассмотрения заявок</a:t>
            </a:r>
            <a:r>
              <a:rPr lang="en-US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altLang="ru-RU" sz="14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раб.дня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при сумме до 5 млн. руб.</a:t>
            </a:r>
            <a:r>
              <a:rPr lang="en-US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 раб. дней – свыше 5 млн. руб. </a:t>
            </a:r>
            <a:endParaRPr lang="ru-RU" alt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79712" y="249287"/>
            <a:ext cx="6957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РЕГИОНАЛЬНЫЕ ПРОГРАММЫ ФИНАНСИРОВАНИЯ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80229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1_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8699</TotalTime>
  <Words>2377</Words>
  <Application>Microsoft Office PowerPoint</Application>
  <PresentationFormat>Экран (16:10)</PresentationFormat>
  <Paragraphs>237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23</vt:i4>
      </vt:variant>
    </vt:vector>
  </HeadingPairs>
  <TitlesOfParts>
    <vt:vector size="37" baseType="lpstr">
      <vt:lpstr>Arial Unicode MS</vt:lpstr>
      <vt:lpstr>Arial</vt:lpstr>
      <vt:lpstr>Arial Black</vt:lpstr>
      <vt:lpstr>Calibri</vt:lpstr>
      <vt:lpstr>Century Gothic</vt:lpstr>
      <vt:lpstr>Tahoma</vt:lpstr>
      <vt:lpstr>Times New Roman</vt:lpstr>
      <vt:lpstr>Wingdings</vt:lpstr>
      <vt:lpstr>Тема Office</vt:lpstr>
      <vt:lpstr>Главная</vt:lpstr>
      <vt:lpstr>5_Главная</vt:lpstr>
      <vt:lpstr>7_Главная</vt:lpstr>
      <vt:lpstr>8_Главная</vt:lpstr>
      <vt:lpstr>11_Главная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1126</cp:revision>
  <cp:lastPrinted>2019-05-08T07:25:50Z</cp:lastPrinted>
  <dcterms:created xsi:type="dcterms:W3CDTF">2009-07-23T07:59:05Z</dcterms:created>
  <dcterms:modified xsi:type="dcterms:W3CDTF">2019-07-24T14:26:24Z</dcterms:modified>
</cp:coreProperties>
</file>