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6" r:id="rId1"/>
  </p:sldMasterIdLst>
  <p:notesMasterIdLst>
    <p:notesMasterId r:id="rId70"/>
  </p:notesMasterIdLst>
  <p:sldIdLst>
    <p:sldId id="351" r:id="rId2"/>
    <p:sldId id="408" r:id="rId3"/>
    <p:sldId id="414" r:id="rId4"/>
    <p:sldId id="258" r:id="rId5"/>
    <p:sldId id="264" r:id="rId6"/>
    <p:sldId id="361" r:id="rId7"/>
    <p:sldId id="366" r:id="rId8"/>
    <p:sldId id="367" r:id="rId9"/>
    <p:sldId id="359" r:id="rId10"/>
    <p:sldId id="372" r:id="rId11"/>
    <p:sldId id="369" r:id="rId12"/>
    <p:sldId id="370" r:id="rId13"/>
    <p:sldId id="371" r:id="rId14"/>
    <p:sldId id="368" r:id="rId15"/>
    <p:sldId id="373" r:id="rId16"/>
    <p:sldId id="364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92" r:id="rId28"/>
    <p:sldId id="436" r:id="rId29"/>
    <p:sldId id="437" r:id="rId30"/>
    <p:sldId id="266" r:id="rId31"/>
    <p:sldId id="267" r:id="rId32"/>
    <p:sldId id="402" r:id="rId33"/>
    <p:sldId id="412" r:id="rId34"/>
    <p:sldId id="416" r:id="rId35"/>
    <p:sldId id="396" r:id="rId36"/>
    <p:sldId id="397" r:id="rId37"/>
    <p:sldId id="398" r:id="rId38"/>
    <p:sldId id="406" r:id="rId39"/>
    <p:sldId id="407" r:id="rId40"/>
    <p:sldId id="417" r:id="rId41"/>
    <p:sldId id="419" r:id="rId42"/>
    <p:sldId id="405" r:id="rId43"/>
    <p:sldId id="410" r:id="rId44"/>
    <p:sldId id="420" r:id="rId45"/>
    <p:sldId id="289" r:id="rId46"/>
    <p:sldId id="291" r:id="rId47"/>
    <p:sldId id="293" r:id="rId48"/>
    <p:sldId id="295" r:id="rId49"/>
    <p:sldId id="297" r:id="rId50"/>
    <p:sldId id="299" r:id="rId51"/>
    <p:sldId id="301" r:id="rId52"/>
    <p:sldId id="303" r:id="rId53"/>
    <p:sldId id="305" r:id="rId54"/>
    <p:sldId id="307" r:id="rId55"/>
    <p:sldId id="309" r:id="rId56"/>
    <p:sldId id="311" r:id="rId57"/>
    <p:sldId id="313" r:id="rId58"/>
    <p:sldId id="315" r:id="rId59"/>
    <p:sldId id="317" r:id="rId60"/>
    <p:sldId id="319" r:id="rId61"/>
    <p:sldId id="321" r:id="rId62"/>
    <p:sldId id="323" r:id="rId63"/>
    <p:sldId id="325" r:id="rId64"/>
    <p:sldId id="327" r:id="rId65"/>
    <p:sldId id="329" r:id="rId66"/>
    <p:sldId id="331" r:id="rId67"/>
    <p:sldId id="333" r:id="rId68"/>
    <p:sldId id="335" r:id="rId6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000066"/>
    <a:srgbClr val="FFFFCC"/>
    <a:srgbClr val="CC0000"/>
    <a:srgbClr val="000099"/>
    <a:srgbClr val="A50021"/>
    <a:srgbClr val="663300"/>
    <a:srgbClr val="99FFCC"/>
    <a:srgbClr val="FFF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3" autoAdjust="0"/>
    <p:restoredTop sz="99605" autoAdjust="0"/>
  </p:normalViewPr>
  <p:slideViewPr>
    <p:cSldViewPr>
      <p:cViewPr varScale="1">
        <p:scale>
          <a:sx n="88" d="100"/>
          <a:sy n="88" d="100"/>
        </p:scale>
        <p:origin x="894" y="78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121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3F9BFC7-32AA-44E3-AF9D-F4E35D95BA86}" type="datetimeFigureOut">
              <a:rPr lang="ru-RU"/>
              <a:pPr>
                <a:defRPr/>
              </a:pPr>
              <a:t>14.10.2019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573CCB9-7E93-42BB-800C-07D52A326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786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4F23F-0399-479C-AD65-6B82AA701BF1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1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219915-022C-4C38-A16C-1F3836B6B5C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ADCE14-DE77-409C-9B6D-95F918E340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A9435-B417-4DEB-9C56-4EEE37E6CC5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86747-F4AE-4F8C-9024-73472D4EB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48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AF6B0-9054-4A5B-B300-F214059CA4D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1FBA46-AB2A-4A06-85E9-46DA859D866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33571-5655-480A-97B4-F5E04829A6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26C9EC-2912-4D1C-8B2B-8693439BF86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626397-4500-436D-9BCA-6568B15897E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A4675A-C2A4-457B-BF11-883CF5F0884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01763D-C277-41CC-9D4A-D0ACD2FB9C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7933A9-0650-496A-A433-70854EA0B3C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FF2A1C84-B093-4BBE-AB22-DBA268361C6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7" r:id="rId1"/>
    <p:sldLayoutId id="2147484198" r:id="rId2"/>
    <p:sldLayoutId id="2147484199" r:id="rId3"/>
    <p:sldLayoutId id="2147484200" r:id="rId4"/>
    <p:sldLayoutId id="2147484201" r:id="rId5"/>
    <p:sldLayoutId id="2147484202" r:id="rId6"/>
    <p:sldLayoutId id="2147484203" r:id="rId7"/>
    <p:sldLayoutId id="2147484204" r:id="rId8"/>
    <p:sldLayoutId id="2147484205" r:id="rId9"/>
    <p:sldLayoutId id="2147484206" r:id="rId10"/>
    <p:sldLayoutId id="2147484207" r:id="rId11"/>
    <p:sldLayoutId id="2147484209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et.garant.ru/document?id=12032351&amp;sub=0" TargetMode="External"/><Relationship Id="rId2" Type="http://schemas.openxmlformats.org/officeDocument/2006/relationships/hyperlink" Target="http://internet.garant.ru/document?id=82661&amp;sub=0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internet.garant.ru/document?id=86188&amp;sub=10000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internet.garant.ru/document?id=86188&amp;sub=211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1.jpeg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jpeg"/><Relationship Id="rId11" Type="http://schemas.openxmlformats.org/officeDocument/2006/relationships/image" Target="../media/image50.wmf"/><Relationship Id="rId5" Type="http://schemas.openxmlformats.org/officeDocument/2006/relationships/image" Target="../media/image45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52.jpeg"/><Relationship Id="rId9" Type="http://schemas.openxmlformats.org/officeDocument/2006/relationships/image" Target="../media/image4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6.jpeg"/><Relationship Id="rId4" Type="http://schemas.openxmlformats.org/officeDocument/2006/relationships/image" Target="../media/image5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6.jpeg"/><Relationship Id="rId4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5.jpeg"/><Relationship Id="rId7" Type="http://schemas.openxmlformats.org/officeDocument/2006/relationships/image" Target="../media/image59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0.jpeg"/><Relationship Id="rId5" Type="http://schemas.openxmlformats.org/officeDocument/2006/relationships/image" Target="../media/image48.jpeg"/><Relationship Id="rId10" Type="http://schemas.openxmlformats.org/officeDocument/2006/relationships/image" Target="../media/image49.jpeg"/><Relationship Id="rId4" Type="http://schemas.openxmlformats.org/officeDocument/2006/relationships/image" Target="../media/image57.jpeg"/><Relationship Id="rId9" Type="http://schemas.openxmlformats.org/officeDocument/2006/relationships/image" Target="../media/image4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49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4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45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6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57.jpeg"/><Relationship Id="rId7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70.png"/><Relationship Id="rId5" Type="http://schemas.openxmlformats.org/officeDocument/2006/relationships/image" Target="../media/image58.jpeg"/><Relationship Id="rId10" Type="http://schemas.openxmlformats.org/officeDocument/2006/relationships/image" Target="../media/image69.jpeg"/><Relationship Id="rId4" Type="http://schemas.openxmlformats.org/officeDocument/2006/relationships/image" Target="../media/image48.jpeg"/><Relationship Id="rId9" Type="http://schemas.openxmlformats.org/officeDocument/2006/relationships/image" Target="../media/image49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57.jpeg"/><Relationship Id="rId7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9.jpeg"/><Relationship Id="rId4" Type="http://schemas.openxmlformats.org/officeDocument/2006/relationships/image" Target="../media/image48.jpeg"/><Relationship Id="rId9" Type="http://schemas.openxmlformats.org/officeDocument/2006/relationships/image" Target="../media/image49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6"/>
          <p:cNvSpPr>
            <a:spLocks noChangeArrowheads="1"/>
          </p:cNvSpPr>
          <p:nvPr/>
        </p:nvSpPr>
        <p:spPr bwMode="auto">
          <a:xfrm>
            <a:off x="228600" y="0"/>
            <a:ext cx="8458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ГОУ ДПО «Учебно-методический </a:t>
            </a:r>
            <a:r>
              <a:rPr lang="ru-RU" b="1" dirty="0">
                <a:solidFill>
                  <a:srgbClr val="000099"/>
                </a:solidFill>
              </a:rPr>
              <a:t>центр по гражданской обороне и чрезвычайным ситуациям Тульской </a:t>
            </a:r>
            <a:r>
              <a:rPr lang="ru-RU" b="1" dirty="0" smtClean="0">
                <a:solidFill>
                  <a:srgbClr val="000099"/>
                </a:solidFill>
              </a:rPr>
              <a:t>области»</a:t>
            </a:r>
            <a:r>
              <a:rPr lang="ru-RU" b="1" dirty="0">
                <a:solidFill>
                  <a:srgbClr val="000099"/>
                </a:solidFill>
              </a:rPr>
              <a:t/>
            </a:r>
            <a:br>
              <a:rPr lang="ru-RU" b="1" dirty="0">
                <a:solidFill>
                  <a:srgbClr val="000099"/>
                </a:solidFill>
              </a:rPr>
            </a:b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8600" y="1371600"/>
            <a:ext cx="8686800" cy="490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algn="ctr">
              <a:buFont typeface="Wingdings" pitchFamily="2" charset="2"/>
              <a:buNone/>
              <a:defRPr/>
            </a:pPr>
            <a:endParaRPr lang="ru-RU" sz="3200" b="1" dirty="0">
              <a:latin typeface="Arial" pitchFamily="34" charset="0"/>
            </a:endParaRPr>
          </a:p>
          <a:p>
            <a:pPr marL="609600" indent="-609600" algn="ctr">
              <a:buFont typeface="Wingdings" pitchFamily="2" charset="2"/>
              <a:buNone/>
              <a:defRPr/>
            </a:pPr>
            <a:endParaRPr lang="ru-RU" sz="3200" b="1" dirty="0">
              <a:latin typeface="Arial" pitchFamily="34" charset="0"/>
            </a:endParaRPr>
          </a:p>
          <a:p>
            <a:pPr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Основы защиты населения в ЧС</a:t>
            </a:r>
          </a:p>
          <a:p>
            <a:pPr indent="-609600" algn="ctr">
              <a:lnSpc>
                <a:spcPct val="150000"/>
              </a:lnSpc>
              <a:defRPr/>
            </a:pPr>
            <a:endParaRPr lang="ru-RU" b="1" dirty="0">
              <a:solidFill>
                <a:srgbClr val="CC0000"/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r>
              <a:rPr lang="ru-RU" b="1" dirty="0" smtClean="0">
                <a:solidFill>
                  <a:srgbClr val="000099"/>
                </a:solidFill>
                <a:latin typeface="Arial" pitchFamily="34" charset="0"/>
              </a:rPr>
              <a:t>преподаватель </a:t>
            </a:r>
            <a:r>
              <a:rPr lang="ru-RU" b="1" dirty="0" err="1">
                <a:solidFill>
                  <a:srgbClr val="000099"/>
                </a:solidFill>
                <a:latin typeface="Arial" pitchFamily="34" charset="0"/>
              </a:rPr>
              <a:t>Сударикова</a:t>
            </a:r>
            <a:r>
              <a:rPr lang="ru-RU" b="1" dirty="0">
                <a:solidFill>
                  <a:srgbClr val="000099"/>
                </a:solidFill>
                <a:latin typeface="Arial" pitchFamily="34" charset="0"/>
              </a:rPr>
              <a:t> Елена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Сударикова\Desktop\СИЗ\ВК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676400" y="228600"/>
            <a:ext cx="571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Противогаз гражданский МЗС ВК</a:t>
            </a:r>
            <a:r>
              <a:rPr lang="ru-RU" sz="240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838200"/>
            <a:ext cx="65532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/>
              <a:t>Предназначен для защиты органов дыхания и зрения от аварийно химически опасных и боевых токсических химических веществ, радиоактивной пыли, биологических аэрозолей, паров ртути, оксидов азота  и </a:t>
            </a:r>
            <a:r>
              <a:rPr lang="ru-RU" sz="2400" dirty="0" err="1"/>
              <a:t>монооксида</a:t>
            </a:r>
            <a:r>
              <a:rPr lang="ru-RU" sz="2400" dirty="0"/>
              <a:t> углерода. 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Комплектуется 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комбинированным 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фильтром марки ВК 450 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А1В2Е2К1</a:t>
            </a:r>
            <a:r>
              <a:rPr lang="en-US" sz="2400" b="1" dirty="0" err="1">
                <a:solidFill>
                  <a:srgbClr val="FF0000"/>
                </a:solidFill>
              </a:rPr>
              <a:t>Hg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NO</a:t>
            </a:r>
            <a:r>
              <a:rPr lang="en-US" sz="2400" b="1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CO</a:t>
            </a:r>
            <a:r>
              <a:rPr lang="en-US" sz="2400" dirty="0" err="1"/>
              <a:t>SX</a:t>
            </a:r>
            <a:r>
              <a:rPr lang="ru-RU" sz="2400" dirty="0"/>
              <a:t>Р3</a:t>
            </a:r>
            <a:r>
              <a:rPr lang="en-US" sz="2400" dirty="0"/>
              <a:t>D</a:t>
            </a:r>
            <a:endParaRPr lang="ru-RU" sz="2400" dirty="0"/>
          </a:p>
        </p:txBody>
      </p:sp>
      <p:pic>
        <p:nvPicPr>
          <p:cNvPr id="26628" name="Picture 2" descr="C:\Users\user\Documents\фото для ЭХМЗ\IMG_62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962400"/>
            <a:ext cx="3124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C:\Users\user\Documents\фото для ЭХМЗ\IMG_6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66778">
            <a:off x="3531394" y="3742532"/>
            <a:ext cx="300355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4" descr="C:\Users\user\Documents\фото для ЭХМЗ\IMG_63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86000"/>
            <a:ext cx="2514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228600"/>
            <a:ext cx="56388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Противогаз гражданский МЗС ВК</a:t>
            </a:r>
            <a:endParaRPr 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304800" y="762000"/>
            <a:ext cx="86106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b="1"/>
              <a:t>Время защитного действия по специфическим ОХВ, не менее, минут:</a:t>
            </a:r>
            <a:endParaRPr lang="ru-RU" sz="2000"/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/>
              <a:t> </a:t>
            </a:r>
            <a:r>
              <a:rPr lang="ru-RU" sz="2000" b="1"/>
              <a:t>циан хлористый </a:t>
            </a:r>
            <a:r>
              <a:rPr lang="ru-RU" sz="2000"/>
              <a:t>при концентрации 5,0 мг/дм</a:t>
            </a:r>
            <a:r>
              <a:rPr lang="ru-RU" sz="2000" baseline="30000"/>
              <a:t>3</a:t>
            </a:r>
            <a:r>
              <a:rPr lang="ru-RU" sz="2000"/>
              <a:t>  - </a:t>
            </a:r>
            <a:r>
              <a:rPr lang="ru-RU" sz="2000" b="1"/>
              <a:t>40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/>
              <a:t> </a:t>
            </a:r>
            <a:r>
              <a:rPr lang="ru-RU" sz="2000" b="1"/>
              <a:t>циан водорода </a:t>
            </a:r>
            <a:r>
              <a:rPr lang="ru-RU" sz="2000"/>
              <a:t>при концентрации 5,6 мг/дм</a:t>
            </a:r>
            <a:r>
              <a:rPr lang="ru-RU" sz="2000" baseline="30000"/>
              <a:t>3</a:t>
            </a:r>
            <a:r>
              <a:rPr lang="ru-RU" sz="2000"/>
              <a:t> - </a:t>
            </a:r>
            <a:r>
              <a:rPr lang="ru-RU" sz="2000" b="1"/>
              <a:t>50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</a:pPr>
            <a:r>
              <a:rPr lang="ru-RU" sz="2000" b="1"/>
              <a:t>Время защитного действия по АХОВ, не менее:</a:t>
            </a:r>
            <a:endParaRPr lang="ru-RU" sz="2000"/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циклогексан</a:t>
            </a:r>
            <a:r>
              <a:rPr lang="ru-RU" sz="2000"/>
              <a:t> при концентрации 3,5 мг/дм</a:t>
            </a:r>
            <a:r>
              <a:rPr lang="ru-RU" sz="2000" baseline="30000"/>
              <a:t>3</a:t>
            </a:r>
            <a:r>
              <a:rPr lang="ru-RU" sz="2000"/>
              <a:t> - </a:t>
            </a:r>
            <a:r>
              <a:rPr lang="ru-RU" sz="2000" b="1"/>
              <a:t>90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хлор</a:t>
            </a:r>
            <a:r>
              <a:rPr lang="ru-RU" sz="2000"/>
              <a:t> при концентрации 15,0 мг/дм</a:t>
            </a:r>
            <a:r>
              <a:rPr lang="ru-RU" sz="2000" baseline="30000"/>
              <a:t>3</a:t>
            </a:r>
            <a:r>
              <a:rPr lang="ru-RU" sz="2000"/>
              <a:t> - </a:t>
            </a:r>
            <a:r>
              <a:rPr lang="ru-RU" sz="2000" b="1"/>
              <a:t>20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сероводород</a:t>
            </a:r>
            <a:r>
              <a:rPr lang="ru-RU" sz="2000"/>
              <a:t> при концентрации 7,1 мг/дм</a:t>
            </a:r>
            <a:r>
              <a:rPr lang="ru-RU" sz="2000" baseline="30000"/>
              <a:t>3</a:t>
            </a:r>
            <a:r>
              <a:rPr lang="ru-RU" sz="2000"/>
              <a:t> - </a:t>
            </a:r>
            <a:r>
              <a:rPr lang="ru-RU" sz="2000" b="1"/>
              <a:t>60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диоксид серы</a:t>
            </a:r>
            <a:r>
              <a:rPr lang="ru-RU" sz="2000"/>
              <a:t> при концентрации 13,3 мг/дм</a:t>
            </a:r>
            <a:r>
              <a:rPr lang="ru-RU" sz="2000" baseline="30000"/>
              <a:t>3</a:t>
            </a:r>
            <a:r>
              <a:rPr lang="ru-RU" sz="2000"/>
              <a:t> - </a:t>
            </a:r>
            <a:r>
              <a:rPr lang="ru-RU" sz="2000" b="1"/>
              <a:t>20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 u="sng">
                <a:solidFill>
                  <a:srgbClr val="C00000"/>
                </a:solidFill>
              </a:rPr>
              <a:t>аммиак</a:t>
            </a:r>
            <a:r>
              <a:rPr lang="ru-RU" sz="2000" u="sng">
                <a:solidFill>
                  <a:srgbClr val="C00000"/>
                </a:solidFill>
              </a:rPr>
              <a:t> при концентрации 0,7 мг/дм</a:t>
            </a:r>
            <a:r>
              <a:rPr lang="ru-RU" sz="2000" u="sng" baseline="30000">
                <a:solidFill>
                  <a:srgbClr val="C00000"/>
                </a:solidFill>
              </a:rPr>
              <a:t>3</a:t>
            </a:r>
            <a:r>
              <a:rPr lang="ru-RU" sz="2000" u="sng">
                <a:solidFill>
                  <a:srgbClr val="C00000"/>
                </a:solidFill>
              </a:rPr>
              <a:t> - </a:t>
            </a:r>
            <a:r>
              <a:rPr lang="ru-RU" sz="2000" b="1" u="sng">
                <a:solidFill>
                  <a:srgbClr val="C00000"/>
                </a:solidFill>
              </a:rPr>
              <a:t>120</a:t>
            </a:r>
            <a:r>
              <a:rPr lang="ru-RU" sz="2000" u="sng">
                <a:solidFill>
                  <a:srgbClr val="C00000"/>
                </a:solidFill>
              </a:rPr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 u="sng">
                <a:solidFill>
                  <a:srgbClr val="C00000"/>
                </a:solidFill>
              </a:rPr>
              <a:t>монооксид углерода </a:t>
            </a:r>
            <a:r>
              <a:rPr lang="ru-RU" sz="2000" u="sng">
                <a:solidFill>
                  <a:srgbClr val="C00000"/>
                </a:solidFill>
              </a:rPr>
              <a:t>при концентрации 6,2 мг/дм</a:t>
            </a:r>
            <a:r>
              <a:rPr lang="ru-RU" sz="2000" u="sng" baseline="30000">
                <a:solidFill>
                  <a:srgbClr val="C00000"/>
                </a:solidFill>
              </a:rPr>
              <a:t>3</a:t>
            </a:r>
            <a:r>
              <a:rPr lang="ru-RU" sz="2000" u="sng">
                <a:solidFill>
                  <a:srgbClr val="C00000"/>
                </a:solidFill>
              </a:rPr>
              <a:t> - </a:t>
            </a:r>
            <a:r>
              <a:rPr lang="ru-RU" sz="2000" b="1" u="sng">
                <a:solidFill>
                  <a:srgbClr val="C00000"/>
                </a:solidFill>
              </a:rPr>
              <a:t>20</a:t>
            </a:r>
            <a:r>
              <a:rPr lang="ru-RU" sz="2000" u="sng">
                <a:solidFill>
                  <a:srgbClr val="C00000"/>
                </a:solidFill>
              </a:rPr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монооксид азота </a:t>
            </a:r>
            <a:r>
              <a:rPr lang="ru-RU" sz="2000"/>
              <a:t>при концентрации 3,1 мг/дм</a:t>
            </a:r>
            <a:r>
              <a:rPr lang="ru-RU" sz="2000" baseline="30000"/>
              <a:t>3</a:t>
            </a:r>
            <a:r>
              <a:rPr lang="ru-RU" sz="2000"/>
              <a:t> – </a:t>
            </a:r>
            <a:r>
              <a:rPr lang="ru-RU" sz="2000" b="1"/>
              <a:t>20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диоксид азота </a:t>
            </a:r>
            <a:r>
              <a:rPr lang="ru-RU" sz="2000"/>
              <a:t>при концентрации 4,8 мг/дм</a:t>
            </a:r>
            <a:r>
              <a:rPr lang="ru-RU" sz="2000" baseline="30000"/>
              <a:t>3</a:t>
            </a:r>
            <a:r>
              <a:rPr lang="ru-RU" sz="2000"/>
              <a:t> – </a:t>
            </a:r>
            <a:r>
              <a:rPr lang="ru-RU" sz="2000" b="1"/>
              <a:t>20</a:t>
            </a:r>
            <a:r>
              <a:rPr lang="ru-RU" sz="2000"/>
              <a:t>;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ru-RU" sz="2000" b="1"/>
              <a:t>пары ртути </a:t>
            </a:r>
            <a:r>
              <a:rPr lang="ru-RU" sz="2000"/>
              <a:t>при концентрации 0,013 мг/дм</a:t>
            </a:r>
            <a:r>
              <a:rPr lang="ru-RU" sz="2000" baseline="30000"/>
              <a:t>3</a:t>
            </a:r>
            <a:r>
              <a:rPr lang="ru-RU" sz="2000"/>
              <a:t> – </a:t>
            </a:r>
            <a:r>
              <a:rPr lang="ru-RU" sz="2000" b="1"/>
              <a:t>6000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1676400" y="228600"/>
            <a:ext cx="556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Противогаз</a:t>
            </a:r>
            <a:r>
              <a:rPr lang="ru-RU" sz="2400" b="1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C00000"/>
                </a:solidFill>
              </a:rPr>
              <a:t>гражданский</a:t>
            </a:r>
            <a:r>
              <a:rPr lang="ru-RU" sz="2400" b="1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C00000"/>
                </a:solidFill>
              </a:rPr>
              <a:t>МЗС</a:t>
            </a:r>
            <a:r>
              <a:rPr lang="ru-RU" sz="2400" b="1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C00000"/>
                </a:solidFill>
              </a:rPr>
              <a:t>ВК</a:t>
            </a:r>
            <a:r>
              <a:rPr lang="ru-RU" sz="2400"/>
              <a:t> </a:t>
            </a: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228600" y="762000"/>
            <a:ext cx="861060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/>
              <a:t>Отличительной особенностью противогаза МЗС ВК является наличие комбинированного фильтра (противогазовый и противоаэрозольный фильтр Р3) со встроенной защитой </a:t>
            </a:r>
            <a:r>
              <a:rPr lang="ru-RU" sz="2400">
                <a:solidFill>
                  <a:srgbClr val="C00000"/>
                </a:solidFill>
              </a:rPr>
              <a:t>от аммиака </a:t>
            </a:r>
            <a:r>
              <a:rPr lang="ru-RU" sz="2400"/>
              <a:t>(К1), </a:t>
            </a:r>
            <a:r>
              <a:rPr lang="ru-RU" sz="2400">
                <a:solidFill>
                  <a:srgbClr val="C00000"/>
                </a:solidFill>
              </a:rPr>
              <a:t>ртути</a:t>
            </a:r>
            <a:r>
              <a:rPr lang="ru-RU" sz="2400"/>
              <a:t> (</a:t>
            </a:r>
            <a:r>
              <a:rPr lang="en-US" sz="2400"/>
              <a:t>Hg</a:t>
            </a:r>
            <a:r>
              <a:rPr lang="ru-RU" sz="2400"/>
              <a:t>), </a:t>
            </a:r>
            <a:r>
              <a:rPr lang="ru-RU" sz="2400">
                <a:solidFill>
                  <a:srgbClr val="C00000"/>
                </a:solidFill>
              </a:rPr>
              <a:t>оксидов</a:t>
            </a:r>
            <a:r>
              <a:rPr lang="ru-RU" sz="2400"/>
              <a:t> </a:t>
            </a:r>
            <a:r>
              <a:rPr lang="ru-RU" sz="2400">
                <a:solidFill>
                  <a:srgbClr val="C00000"/>
                </a:solidFill>
              </a:rPr>
              <a:t>азота </a:t>
            </a:r>
            <a:r>
              <a:rPr lang="ru-RU" sz="2400"/>
              <a:t>(</a:t>
            </a:r>
            <a:r>
              <a:rPr lang="en-US" sz="2400"/>
              <a:t>NO) </a:t>
            </a:r>
            <a:r>
              <a:rPr lang="ru-RU" sz="2400"/>
              <a:t>и </a:t>
            </a:r>
            <a:r>
              <a:rPr lang="ru-RU" sz="2400">
                <a:solidFill>
                  <a:srgbClr val="C00000"/>
                </a:solidFill>
              </a:rPr>
              <a:t>монооксида углерода </a:t>
            </a:r>
            <a:r>
              <a:rPr lang="ru-RU" sz="2400"/>
              <a:t>(СО) и прочих ОВ.</a:t>
            </a:r>
          </a:p>
          <a:p>
            <a:pPr algn="ctr">
              <a:lnSpc>
                <a:spcPct val="80000"/>
              </a:lnSpc>
            </a:pPr>
            <a:r>
              <a:rPr lang="ru-RU" sz="2400"/>
              <a:t>Противогаз комплектуется лицевыми частями -</a:t>
            </a:r>
          </a:p>
          <a:p>
            <a:pPr algn="ctr">
              <a:lnSpc>
                <a:spcPct val="80000"/>
              </a:lnSpc>
            </a:pPr>
            <a:r>
              <a:rPr lang="ru-RU" sz="2400"/>
              <a:t>МГУ (МЗС ВК) и МАГ-3 (МЗС ВК Экран).</a:t>
            </a:r>
          </a:p>
          <a:p>
            <a:pPr>
              <a:lnSpc>
                <a:spcPct val="80000"/>
              </a:lnSpc>
            </a:pPr>
            <a:r>
              <a:rPr lang="ru-RU" sz="1200"/>
              <a:t> </a:t>
            </a:r>
          </a:p>
          <a:p>
            <a:pPr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</a:pPr>
            <a:endParaRPr lang="ru-RU" sz="1600"/>
          </a:p>
        </p:txBody>
      </p:sp>
      <p:pic>
        <p:nvPicPr>
          <p:cNvPr id="28676" name="Picture 2" descr="C:\Users\user\Documents\фото для ЭХМЗ\IMG_62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00400"/>
            <a:ext cx="2971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3" descr="C:\Users\user\Documents\фото для ЭХМЗ\IMG_63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00400"/>
            <a:ext cx="2819400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1600200" y="304800"/>
            <a:ext cx="586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Дополнительный патрон ДПГ-3</a:t>
            </a:r>
            <a:endParaRPr lang="ru-RU" sz="2400">
              <a:solidFill>
                <a:srgbClr val="C00000"/>
              </a:solidFill>
            </a:endParaRP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381000" y="1066800"/>
            <a:ext cx="41910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/>
              <a:t>Предназначен для комплектации гражданских противогазов типа ГП-7 (ГП-7В) с целью расширения области применения противогазов. Дополнительный патрон в комплекте с  противогазами обеспечивает защиту от сильнодействующих ядовитых веществ: </a:t>
            </a:r>
            <a:r>
              <a:rPr lang="ru-RU" sz="2000">
                <a:solidFill>
                  <a:srgbClr val="990000"/>
                </a:solidFill>
              </a:rPr>
              <a:t>аммиака, диметиламина, нитробензола, сероуглерода, хлора, гидрида серы, диоксида серы, циан водорода, хлорциана, фосгена, аминов, синильной кислоты,  этилмеркаптана и др.</a:t>
            </a:r>
          </a:p>
          <a:p>
            <a:pPr algn="ctr">
              <a:lnSpc>
                <a:spcPct val="80000"/>
              </a:lnSpc>
            </a:pPr>
            <a:endParaRPr lang="ru-RU" sz="2000"/>
          </a:p>
          <a:p>
            <a:pPr algn="ctr">
              <a:lnSpc>
                <a:spcPct val="80000"/>
              </a:lnSpc>
            </a:pPr>
            <a:r>
              <a:rPr lang="ru-RU" sz="2000"/>
              <a:t>ВЗД по аммиаку – 50 мин.!</a:t>
            </a:r>
          </a:p>
          <a:p>
            <a:pPr algn="ctr">
              <a:lnSpc>
                <a:spcPct val="80000"/>
              </a:lnSpc>
            </a:pPr>
            <a:r>
              <a:rPr lang="ru-RU" sz="2000"/>
              <a:t>при концентрации 5,0 мг/л.</a:t>
            </a:r>
          </a:p>
          <a:p>
            <a:pPr algn="ctr">
              <a:lnSpc>
                <a:spcPct val="80000"/>
              </a:lnSpc>
            </a:pPr>
            <a:endParaRPr lang="ru-RU" sz="2000"/>
          </a:p>
          <a:p>
            <a:pPr algn="ctr">
              <a:lnSpc>
                <a:spcPct val="80000"/>
              </a:lnSpc>
            </a:pPr>
            <a:r>
              <a:rPr lang="ru-RU" sz="2000" b="1"/>
              <a:t>Гарантийный срок хранения – 10 лет. </a:t>
            </a:r>
          </a:p>
          <a:p>
            <a:pPr algn="ctr">
              <a:lnSpc>
                <a:spcPct val="80000"/>
              </a:lnSpc>
            </a:pPr>
            <a:r>
              <a:rPr lang="ru-RU" sz="2000" b="1"/>
              <a:t>Имеет ВП МО РФ </a:t>
            </a:r>
          </a:p>
        </p:txBody>
      </p:sp>
      <p:pic>
        <p:nvPicPr>
          <p:cNvPr id="29700" name="Picture 2" descr="C:\Users\user\Documents\фото для ЭХМЗ\IMG_62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066800"/>
            <a:ext cx="37306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3" descr="C:\Users\user\Documents\фото для ЭХМЗ\IMG_6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6200"/>
            <a:ext cx="3733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914400" y="228600"/>
            <a:ext cx="7315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Противогазы детские ПДФ-2Д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Противогазы школьные ПДФ-2Ш </a:t>
            </a:r>
            <a:endParaRPr lang="ru-RU" sz="2800">
              <a:solidFill>
                <a:srgbClr val="C00000"/>
              </a:solidFill>
            </a:endParaRPr>
          </a:p>
        </p:txBody>
      </p:sp>
      <p:pic>
        <p:nvPicPr>
          <p:cNvPr id="30723" name="Содержимое 4" descr="ПДФ-2Д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3887787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Прямоугольник 4"/>
          <p:cNvSpPr>
            <a:spLocks noChangeArrowheads="1"/>
          </p:cNvSpPr>
          <p:nvPr/>
        </p:nvSpPr>
        <p:spPr bwMode="auto">
          <a:xfrm>
            <a:off x="4191000" y="1295400"/>
            <a:ext cx="4724400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/>
              <a:t>Противогазы предназначены для защиты органов дыхания и зрения детей от отравляющих веществ (ОВ), биологических аэрозолей (БА), радиоактивной  пыли (РП).</a:t>
            </a:r>
          </a:p>
          <a:p>
            <a:pPr>
              <a:buFont typeface="Wingdings" pitchFamily="2" charset="2"/>
              <a:buChar char="Ø"/>
            </a:pPr>
            <a:r>
              <a:rPr lang="ru-RU" sz="2000"/>
              <a:t>ПДФ-2Д  применяется  для детей в возрасте от 1,5 до 7 лет.  </a:t>
            </a:r>
          </a:p>
          <a:p>
            <a:pPr>
              <a:buFont typeface="Wingdings" pitchFamily="2" charset="2"/>
              <a:buChar char="Ø"/>
            </a:pPr>
            <a:r>
              <a:rPr lang="ru-RU" sz="2000"/>
              <a:t>ПДФ-2Ш применяется  для детей в возрасте  от 7 до 14-16 лет.</a:t>
            </a:r>
          </a:p>
          <a:p>
            <a:pPr>
              <a:buFont typeface="Wingdings" pitchFamily="2" charset="2"/>
              <a:buChar char="Ø"/>
            </a:pPr>
            <a:r>
              <a:rPr lang="ru-RU" sz="2000"/>
              <a:t>Комплектуется лицевой частью  МД-4Д и МД-4Ш и фильтрующе-поглощающей коробкой ГП-7К (от противогаза ГП-7).</a:t>
            </a:r>
          </a:p>
          <a:p>
            <a:pPr>
              <a:buFont typeface="Wingdings" pitchFamily="2" charset="2"/>
              <a:buChar char="Ø"/>
            </a:pPr>
            <a:r>
              <a:rPr lang="ru-RU" sz="2000"/>
              <a:t>Гарантийный срок хранения – 10 лет.</a:t>
            </a:r>
          </a:p>
          <a:p>
            <a:pPr>
              <a:buFont typeface="Wingdings" pitchFamily="2" charset="2"/>
              <a:buChar char="Ø"/>
            </a:pPr>
            <a:r>
              <a:rPr lang="ru-RU" sz="2000" b="1"/>
              <a:t>Имеет ВП МО РФ.  </a:t>
            </a:r>
          </a:p>
          <a:p>
            <a:pPr>
              <a:buFont typeface="Wingdings" pitchFamily="2" charset="2"/>
              <a:buChar char="Ø"/>
            </a:pPr>
            <a:r>
              <a:rPr lang="ru-RU" sz="2000"/>
              <a:t>Изготовитель – ОАО «Сорбент», г. Пермь.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0" y="152400"/>
            <a:ext cx="6553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kern="0" dirty="0">
                <a:solidFill>
                  <a:srgbClr val="C00000"/>
                </a:solidFill>
              </a:rPr>
              <a:t>Камера защитная детская КЗД-6</a:t>
            </a:r>
          </a:p>
        </p:txBody>
      </p:sp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381000" y="685800"/>
            <a:ext cx="83058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Камера защитная детская КЗД-6 предназначена для защиты детей в возрасте до 1,5 лет от отравляющих веществ, бактериологических аэрозолей и радиоактивной пыли. Время непрерывного пребывания ребенка в камере до 6 часов. </a:t>
            </a:r>
          </a:p>
          <a:p>
            <a:pPr algn="just">
              <a:lnSpc>
                <a:spcPct val="80000"/>
              </a:lnSpc>
            </a:pPr>
            <a:endParaRPr lang="ru-RU" sz="2800">
              <a:latin typeface="Calibri" pitchFamily="34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>
                <a:latin typeface="Calibri" pitchFamily="34" charset="0"/>
              </a:rPr>
              <a:t>      </a:t>
            </a:r>
            <a:r>
              <a:rPr lang="ru-RU" sz="2800"/>
              <a:t>Гарантийный срок хранения – 10 лет.</a:t>
            </a:r>
          </a:p>
          <a:p>
            <a:r>
              <a:rPr lang="ru-RU" sz="2800" b="1"/>
              <a:t>Имеет ВП МО РФ.  </a:t>
            </a:r>
          </a:p>
          <a:p>
            <a:pPr algn="just">
              <a:lnSpc>
                <a:spcPct val="80000"/>
              </a:lnSpc>
            </a:pPr>
            <a:endParaRPr lang="ru-RU" sz="2800">
              <a:latin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ОАО «ЭХМЗ» 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является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единственным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производителем 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КЗД-6  в России.</a:t>
            </a:r>
            <a:endParaRPr lang="ru-RU" sz="2800"/>
          </a:p>
        </p:txBody>
      </p:sp>
      <p:pic>
        <p:nvPicPr>
          <p:cNvPr id="31748" name="Picture 6" descr="C:\РАБОЧИЕ МАТЕРИАЛЫ\фотографии\ПРОДУКЦИЯ\кзд-6\кзд-6 2012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25" y="3200400"/>
            <a:ext cx="52609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1143000" y="0"/>
            <a:ext cx="6858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b="1"/>
              <a:t>                                                                                                                                                                                            новинка</a:t>
            </a:r>
            <a:br>
              <a:rPr lang="ru-RU" sz="1400" b="1"/>
            </a:br>
            <a:r>
              <a:rPr lang="ru-RU" sz="2800" b="1">
                <a:solidFill>
                  <a:srgbClr val="C00000"/>
                </a:solidFill>
              </a:rPr>
              <a:t>Противогаз гражданский ГП-9</a:t>
            </a:r>
            <a:r>
              <a:rPr lang="ru-RU" sz="280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304800" y="838200"/>
            <a:ext cx="86106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/>
              <a:t>Предназначен для защиты органов </a:t>
            </a:r>
          </a:p>
          <a:p>
            <a:pPr>
              <a:lnSpc>
                <a:spcPct val="80000"/>
              </a:lnSpc>
            </a:pPr>
            <a:r>
              <a:rPr lang="ru-RU" sz="2800"/>
              <a:t>дыхания и зрения от АХОВ и АХОВИД,</a:t>
            </a:r>
          </a:p>
          <a:p>
            <a:pPr>
              <a:lnSpc>
                <a:spcPct val="80000"/>
              </a:lnSpc>
            </a:pPr>
            <a:r>
              <a:rPr lang="ru-RU" sz="2800"/>
              <a:t>и боевых токсических химических</a:t>
            </a:r>
          </a:p>
          <a:p>
            <a:pPr>
              <a:lnSpc>
                <a:spcPct val="80000"/>
              </a:lnSpc>
            </a:pPr>
            <a:r>
              <a:rPr lang="ru-RU" sz="2800"/>
              <a:t>веществ, радиоактивной пыли, </a:t>
            </a:r>
          </a:p>
          <a:p>
            <a:pPr>
              <a:lnSpc>
                <a:spcPct val="80000"/>
              </a:lnSpc>
            </a:pPr>
            <a:r>
              <a:rPr lang="ru-RU" sz="2800"/>
              <a:t>биологических аэрозолей, ртути. </a:t>
            </a:r>
          </a:p>
          <a:p>
            <a:pPr>
              <a:lnSpc>
                <a:spcPct val="80000"/>
              </a:lnSpc>
            </a:pPr>
            <a:endParaRPr lang="ru-RU" sz="2800"/>
          </a:p>
          <a:p>
            <a:pPr>
              <a:lnSpc>
                <a:spcPct val="80000"/>
              </a:lnSpc>
            </a:pPr>
            <a:r>
              <a:rPr lang="ru-RU" sz="2800"/>
              <a:t>Отличительной особенностью </a:t>
            </a:r>
          </a:p>
          <a:p>
            <a:pPr>
              <a:lnSpc>
                <a:spcPct val="80000"/>
              </a:lnSpc>
            </a:pPr>
            <a:r>
              <a:rPr lang="ru-RU" sz="2800"/>
              <a:t>противогаза ГП-9 является </a:t>
            </a:r>
          </a:p>
          <a:p>
            <a:pPr>
              <a:lnSpc>
                <a:spcPct val="80000"/>
              </a:lnSpc>
            </a:pPr>
            <a:r>
              <a:rPr lang="ru-RU" sz="2800"/>
              <a:t>наличие комбинированного</a:t>
            </a:r>
          </a:p>
          <a:p>
            <a:pPr>
              <a:lnSpc>
                <a:spcPct val="80000"/>
              </a:lnSpc>
            </a:pPr>
            <a:r>
              <a:rPr lang="ru-RU" sz="2800"/>
              <a:t>фильтра (противогазовый и </a:t>
            </a:r>
          </a:p>
          <a:p>
            <a:pPr>
              <a:lnSpc>
                <a:spcPct val="80000"/>
              </a:lnSpc>
            </a:pPr>
            <a:r>
              <a:rPr lang="ru-RU" sz="2800"/>
              <a:t>противоаэрозольный фильтр Р3) </a:t>
            </a:r>
          </a:p>
          <a:p>
            <a:pPr>
              <a:lnSpc>
                <a:spcPct val="80000"/>
              </a:lnSpc>
            </a:pPr>
            <a:r>
              <a:rPr lang="ru-RU" sz="2800"/>
              <a:t>со встроенной защитой от аммиака (К1)</a:t>
            </a:r>
          </a:p>
          <a:p>
            <a:pPr>
              <a:lnSpc>
                <a:spcPct val="80000"/>
              </a:lnSpc>
            </a:pPr>
            <a:r>
              <a:rPr lang="ru-RU" sz="2800"/>
              <a:t>и ртути (</a:t>
            </a:r>
            <a:r>
              <a:rPr lang="en-US" sz="2800"/>
              <a:t>Hg</a:t>
            </a:r>
            <a:r>
              <a:rPr lang="ru-RU" sz="2800"/>
              <a:t>).</a:t>
            </a:r>
          </a:p>
          <a:p>
            <a:pPr>
              <a:lnSpc>
                <a:spcPct val="80000"/>
              </a:lnSpc>
            </a:pPr>
            <a:endParaRPr lang="ru-RU" sz="2800"/>
          </a:p>
          <a:p>
            <a:pPr algn="ctr">
              <a:lnSpc>
                <a:spcPct val="80000"/>
              </a:lnSpc>
            </a:pPr>
            <a:r>
              <a:rPr lang="ru-RU" sz="2800"/>
              <a:t> </a:t>
            </a:r>
            <a:r>
              <a:rPr lang="ru-RU" sz="2800" b="1"/>
              <a:t>Сертифицирован в системах </a:t>
            </a:r>
          </a:p>
          <a:p>
            <a:pPr algn="ctr">
              <a:lnSpc>
                <a:spcPct val="80000"/>
              </a:lnSpc>
            </a:pPr>
            <a:r>
              <a:rPr lang="ru-RU" sz="2800" b="1"/>
              <a:t>Военного Регистра и АСС МЧС РФ</a:t>
            </a:r>
          </a:p>
        </p:txBody>
      </p:sp>
      <p:pic>
        <p:nvPicPr>
          <p:cNvPr id="32772" name="Picture 2" descr="C:\Users\user\Documents\фото для ЭХМЗ\IMG_6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05000"/>
            <a:ext cx="3124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1524000" y="228600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</a:rPr>
              <a:t>Противогаз гражданский ГП-9</a:t>
            </a:r>
            <a:r>
              <a:rPr lang="ru-RU" sz="280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228600" y="762000"/>
            <a:ext cx="86868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400"/>
              <a:t>комплектуется 5-ью видами лицевых частей - МГП, МБ-2, МГУ, ППМ-88, МАГ-3;</a:t>
            </a:r>
          </a:p>
          <a:p>
            <a:pPr algn="just">
              <a:lnSpc>
                <a:spcPct val="80000"/>
              </a:lnSpc>
            </a:pPr>
            <a:endParaRPr lang="ru-RU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/>
              <a:t> </a:t>
            </a:r>
            <a:r>
              <a:rPr lang="ru-RU" sz="2400"/>
              <a:t>фильтром комбинированным марки </a:t>
            </a:r>
            <a:r>
              <a:rPr lang="en-US" sz="2400"/>
              <a:t>A1B1E1K1HgP3</a:t>
            </a:r>
            <a:r>
              <a:rPr lang="ru-RU" sz="2400"/>
              <a:t> </a:t>
            </a:r>
          </a:p>
          <a:p>
            <a:pPr>
              <a:lnSpc>
                <a:spcPct val="80000"/>
              </a:lnSpc>
            </a:pPr>
            <a:r>
              <a:rPr lang="ru-RU" sz="2400"/>
              <a:t> </a:t>
            </a:r>
          </a:p>
          <a:p>
            <a:pPr algn="just">
              <a:lnSpc>
                <a:spcPct val="80000"/>
              </a:lnSpc>
            </a:pPr>
            <a:r>
              <a:rPr lang="ru-RU" sz="2400"/>
              <a:t>   </a:t>
            </a:r>
            <a:r>
              <a:rPr lang="ru-RU" sz="2400" b="1"/>
              <a:t>ГП-9 с МАГ-3              ГП-9 с МГУ                 ГП-9 с МГП</a:t>
            </a:r>
            <a:r>
              <a:rPr lang="ru-RU" sz="2400"/>
              <a:t>	</a:t>
            </a:r>
          </a:p>
          <a:p>
            <a:pPr algn="just">
              <a:lnSpc>
                <a:spcPct val="80000"/>
              </a:lnSpc>
            </a:pPr>
            <a:r>
              <a:rPr lang="ru-RU" sz="2400"/>
              <a:t> гарантия 13 лет        гарантия 12 лет          гарантия 12 лет</a:t>
            </a:r>
          </a:p>
          <a:p>
            <a:pPr algn="just">
              <a:lnSpc>
                <a:spcPct val="80000"/>
              </a:lnSpc>
            </a:pPr>
            <a:r>
              <a:rPr lang="ru-RU" sz="2400"/>
              <a:t>         1 рост                 3 роста (1,2,3)              3 роста (1,2,3) </a:t>
            </a:r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  <a:p>
            <a:pPr algn="just">
              <a:lnSpc>
                <a:spcPct val="80000"/>
              </a:lnSpc>
            </a:pPr>
            <a:endParaRPr lang="ru-RU" sz="2400"/>
          </a:p>
        </p:txBody>
      </p:sp>
      <p:pic>
        <p:nvPicPr>
          <p:cNvPr id="33796" name="Picture 2" descr="C:\Users\user\Documents\фото для ЭХМЗ\IMG_62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40113"/>
            <a:ext cx="237648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C:\РАБОЧИЕ МАТЕРИАЛЫ\фотографии\ПРОДУКЦИЯ\продукция на белом фоне\гп-9 копия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1"/>
          <a:stretch>
            <a:fillRect/>
          </a:stretch>
        </p:blipFill>
        <p:spPr bwMode="auto">
          <a:xfrm>
            <a:off x="2971800" y="3429000"/>
            <a:ext cx="3124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4" descr="C:\Users\user\Documents\фото для ЭХМЗ\IMG_62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81375"/>
            <a:ext cx="25685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762000" y="228600"/>
            <a:ext cx="7467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Противогаз гражданский ГП-9 имеет </a:t>
            </a:r>
            <a:br>
              <a:rPr lang="ru-RU" sz="2400" b="1">
                <a:solidFill>
                  <a:srgbClr val="C00000"/>
                </a:solidFill>
              </a:rPr>
            </a:br>
            <a:r>
              <a:rPr lang="ru-RU" sz="2400" b="1">
                <a:solidFill>
                  <a:srgbClr val="C00000"/>
                </a:solidFill>
              </a:rPr>
              <a:t>высочайшие характеристики по ВЗД:</a:t>
            </a:r>
            <a:endParaRPr lang="ru-RU" sz="2400">
              <a:solidFill>
                <a:srgbClr val="C00000"/>
              </a:solidFill>
            </a:endParaRPr>
          </a:p>
        </p:txBody>
      </p:sp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228600" y="1066800"/>
            <a:ext cx="8686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ru-RU" sz="2000"/>
              <a:t>Время защитного действия ФПК по опасным химическим веществам при объёмном расходе воздуха 30 дм</a:t>
            </a:r>
            <a:r>
              <a:rPr lang="ru-RU" sz="2000" baseline="30000"/>
              <a:t>3</a:t>
            </a:r>
            <a:r>
              <a:rPr lang="ru-RU" sz="2000"/>
              <a:t>/мин., не менее, минут: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аммиак</a:t>
            </a:r>
            <a:r>
              <a:rPr lang="ru-RU" sz="2000"/>
              <a:t> (при концентрации 0,7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105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сероводород</a:t>
            </a:r>
            <a:r>
              <a:rPr lang="ru-RU" sz="2000"/>
              <a:t> (при концентрации 1,4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84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серы диоксид </a:t>
            </a:r>
            <a:r>
              <a:rPr lang="ru-RU" sz="2000"/>
              <a:t>(при концентрации 2,7мг/дм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40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хлор</a:t>
            </a:r>
            <a:r>
              <a:rPr lang="ru-RU" sz="2000"/>
              <a:t> (при концентрации 3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84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циан водород </a:t>
            </a:r>
            <a:r>
              <a:rPr lang="ru-RU" sz="2000"/>
              <a:t>(при концентрации 1,1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50</a:t>
            </a:r>
            <a:r>
              <a:rPr lang="ru-RU" sz="2000"/>
              <a:t>; 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циан хлористый </a:t>
            </a:r>
            <a:r>
              <a:rPr lang="ru-RU" sz="2000"/>
              <a:t>(при концентрации 5,0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20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циклогексан</a:t>
            </a:r>
            <a:r>
              <a:rPr lang="ru-RU" sz="2000"/>
              <a:t> (при концентрации 3,5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75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пары ртути </a:t>
            </a:r>
            <a:r>
              <a:rPr lang="ru-RU" sz="2000"/>
              <a:t>(при концентрации 0,013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6000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О-этил-</a:t>
            </a:r>
            <a:r>
              <a:rPr lang="en-US" sz="2000" b="1"/>
              <a:t>S</a:t>
            </a:r>
            <a:r>
              <a:rPr lang="ru-RU" sz="2000" b="1"/>
              <a:t>-2-диизопропиламиноэтилтиофосфонат </a:t>
            </a:r>
            <a:r>
              <a:rPr lang="ru-RU" sz="2000"/>
              <a:t>(при концентрации 9·10 </a:t>
            </a:r>
            <a:r>
              <a:rPr lang="ru-RU" sz="2000" baseline="30000"/>
              <a:t>-4</a:t>
            </a:r>
            <a:r>
              <a:rPr lang="ru-RU" sz="2000"/>
              <a:t> мг/дм</a:t>
            </a:r>
            <a:r>
              <a:rPr lang="ru-RU" sz="2000" baseline="30000"/>
              <a:t>3</a:t>
            </a:r>
            <a:r>
              <a:rPr lang="ru-RU" sz="2000"/>
              <a:t>) - </a:t>
            </a:r>
            <a:r>
              <a:rPr lang="ru-RU" sz="2000" b="1"/>
              <a:t>360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О-изопропилметилфторфосфонат</a:t>
            </a:r>
            <a:r>
              <a:rPr lang="ru-RU" sz="2000"/>
              <a:t> (при концентрации 75·10 </a:t>
            </a:r>
            <a:r>
              <a:rPr lang="ru-RU" sz="2000" baseline="30000"/>
              <a:t>-3</a:t>
            </a:r>
            <a:r>
              <a:rPr lang="ru-RU" sz="2000"/>
              <a:t> мг/дм</a:t>
            </a:r>
            <a:r>
              <a:rPr lang="ru-RU" sz="2000" baseline="30000"/>
              <a:t>3</a:t>
            </a:r>
            <a:r>
              <a:rPr lang="ru-RU" sz="2000"/>
              <a:t>) – </a:t>
            </a:r>
            <a:r>
              <a:rPr lang="ru-RU" sz="2000" b="1"/>
              <a:t>360</a:t>
            </a:r>
            <a:r>
              <a:rPr lang="ru-RU" sz="2000"/>
              <a:t>;</a:t>
            </a:r>
          </a:p>
          <a:p>
            <a:pPr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 b="1"/>
              <a:t>мышьякосодержащие соединения </a:t>
            </a:r>
            <a:r>
              <a:rPr lang="ru-RU" sz="2000"/>
              <a:t>(при концентрации 21 ·10 </a:t>
            </a:r>
            <a:r>
              <a:rPr lang="ru-RU" sz="2000" baseline="30000"/>
              <a:t>-3 </a:t>
            </a:r>
            <a:r>
              <a:rPr lang="ru-RU" sz="2000"/>
              <a:t>мг/дм</a:t>
            </a:r>
            <a:r>
              <a:rPr lang="ru-RU" sz="2000" baseline="30000"/>
              <a:t>3</a:t>
            </a:r>
            <a:r>
              <a:rPr lang="ru-RU" sz="2000"/>
              <a:t>)  - </a:t>
            </a:r>
            <a:r>
              <a:rPr lang="ru-RU" sz="2000" b="1"/>
              <a:t>360</a:t>
            </a:r>
            <a:r>
              <a:rPr lang="ru-RU" sz="2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ГОУ ДПО «Учебно-методический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по гражданской обороне и чрезвычайным ситуациям Тульской </a:t>
            </a: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</a:p>
          <a:p>
            <a:pPr marL="0" indent="0" algn="ctr">
              <a:buNone/>
            </a:pPr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Кафедра гражданской защиты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ru-RU" sz="4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Основы защиты населения в ЧС</a:t>
            </a:r>
          </a:p>
          <a:p>
            <a:pPr indent="-609600" algn="ctr">
              <a:lnSpc>
                <a:spcPct val="150000"/>
              </a:lnSpc>
              <a:defRPr/>
            </a:pPr>
            <a:endParaRPr lang="ru-RU" b="1" dirty="0">
              <a:solidFill>
                <a:srgbClr val="CC0000"/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609600" indent="-609600" algn="ctr"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  <a:p>
            <a:pPr marL="0" indent="0" algn="ctr">
              <a:buNone/>
              <a:defRPr/>
            </a:pPr>
            <a:r>
              <a:rPr lang="ru-RU" sz="2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Сударикова Елена Владимировна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8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990600" y="152400"/>
            <a:ext cx="701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Противогаз гражданский ГП-9 с МАГ-3</a:t>
            </a:r>
            <a:r>
              <a:rPr lang="ru-RU" sz="280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5843" name="Прямоугольник 2"/>
          <p:cNvSpPr>
            <a:spLocks noChangeArrowheads="1"/>
          </p:cNvSpPr>
          <p:nvPr/>
        </p:nvSpPr>
        <p:spPr bwMode="auto">
          <a:xfrm>
            <a:off x="3810000" y="762000"/>
            <a:ext cx="48768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000"/>
              <a:t>Гарантийный срок хранения 13 лет.</a:t>
            </a:r>
          </a:p>
          <a:p>
            <a:pPr algn="ctr">
              <a:lnSpc>
                <a:spcPct val="114000"/>
              </a:lnSpc>
            </a:pPr>
            <a:r>
              <a:rPr lang="ru-RU" sz="2000"/>
              <a:t>Отличительной особенностью лицевой части МАГ-3 являются :</a:t>
            </a:r>
          </a:p>
          <a:p>
            <a:pPr>
              <a:lnSpc>
                <a:spcPct val="114000"/>
              </a:lnSpc>
              <a:buFont typeface="Calibri" pitchFamily="34" charset="0"/>
              <a:buAutoNum type="arabicPeriod"/>
            </a:pPr>
            <a:r>
              <a:rPr lang="ru-RU" sz="2000"/>
              <a:t>Соответствие требованиям предъявляемым к лицевым частям для гражданских противогазов - коэффициент подсоса аэрозоля СМТ под лицевую часть, %, не более – 0,0001%;</a:t>
            </a:r>
          </a:p>
          <a:p>
            <a:pPr>
              <a:lnSpc>
                <a:spcPct val="114000"/>
              </a:lnSpc>
              <a:buFont typeface="Calibri" pitchFamily="34" charset="0"/>
              <a:buAutoNum type="arabicPeriod"/>
            </a:pPr>
            <a:r>
              <a:rPr lang="ru-RU" sz="2000"/>
              <a:t>Универсальный размер  лицевой части (не требуется проводить замеры и подбирать лицевую часть).</a:t>
            </a:r>
          </a:p>
          <a:p>
            <a:pPr>
              <a:lnSpc>
                <a:spcPct val="114000"/>
              </a:lnSpc>
              <a:buFont typeface="Calibri" pitchFamily="34" charset="0"/>
              <a:buAutoNum type="arabicPeriod"/>
            </a:pPr>
            <a:r>
              <a:rPr lang="ru-RU" sz="2000"/>
              <a:t>Быстродействующие самозатягивающиеся пряжки пятиточечного оголовья.</a:t>
            </a:r>
          </a:p>
          <a:p>
            <a:pPr>
              <a:lnSpc>
                <a:spcPct val="114000"/>
              </a:lnSpc>
              <a:buFont typeface="Calibri" pitchFamily="34" charset="0"/>
              <a:buAutoNum type="arabicPeriod"/>
            </a:pPr>
            <a:r>
              <a:rPr lang="ru-RU" sz="2000"/>
              <a:t>Термостойкость до 70</a:t>
            </a:r>
            <a:r>
              <a:rPr lang="ru-RU" sz="2000" baseline="30000"/>
              <a:t>0</a:t>
            </a:r>
            <a:r>
              <a:rPr lang="ru-RU" sz="2000"/>
              <a:t>С</a:t>
            </a:r>
          </a:p>
        </p:txBody>
      </p:sp>
      <p:pic>
        <p:nvPicPr>
          <p:cNvPr id="35844" name="Picture 2" descr="C:\Users\БарышниковАН\Pictures\data_1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33600"/>
            <a:ext cx="3529012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52400"/>
            <a:ext cx="5867400" cy="677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новинка</a:t>
            </a:r>
            <a:r>
              <a:rPr lang="ru-RU" b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000" b="1" kern="0" dirty="0">
                <a:solidFill>
                  <a:srgbClr val="C00000"/>
                </a:solidFill>
              </a:rPr>
              <a:t>ПРОТИВОГАЗ ПЯТОГО ПОКОЛЕНИЯ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5400" y="914400"/>
            <a:ext cx="6400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C00000"/>
                </a:solidFill>
                <a:latin typeface="Calibri" pitchFamily="34" charset="0"/>
              </a:rPr>
              <a:t>Гражданский противогаз ГП-21 </a:t>
            </a:r>
          </a:p>
        </p:txBody>
      </p:sp>
      <p:pic>
        <p:nvPicPr>
          <p:cNvPr id="36868" name="Picture 4" descr="C:\Users\user\Documents\фото для ЭХМЗ\IMG_62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08114">
            <a:off x="-11112" y="2322513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 descr="C:\Users\user\Documents\фото для ЭХМЗ\IMG_62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628775"/>
            <a:ext cx="2595562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2" descr="C:\Users\user\Documents\фото для ЭХМЗ\IMG_62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02354">
            <a:off x="6035675" y="2268538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86000" y="4876800"/>
            <a:ext cx="4572000" cy="1862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>
                <a:latin typeface="Calibri" pitchFamily="34" charset="0"/>
              </a:rPr>
              <a:t>Лицевая часть массой </a:t>
            </a:r>
            <a:r>
              <a:rPr lang="ru-RU" sz="2400" b="1" kern="0" dirty="0">
                <a:latin typeface="Calibri" pitchFamily="34" charset="0"/>
              </a:rPr>
              <a:t>350-400</a:t>
            </a:r>
            <a:r>
              <a:rPr lang="ru-RU" sz="2400" kern="0" dirty="0">
                <a:latin typeface="Calibri" pitchFamily="34" charset="0"/>
              </a:rPr>
              <a:t> грамм!</a:t>
            </a:r>
          </a:p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>
                <a:latin typeface="Calibri" pitchFamily="34" charset="0"/>
              </a:rPr>
              <a:t>Может комплектоваться 3-я ФПК – </a:t>
            </a:r>
          </a:p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>
                <a:latin typeface="Calibri" pitchFamily="34" charset="0"/>
              </a:rPr>
              <a:t>ГП-7К, ГП-7ТК, ГП-7Б Универсал!</a:t>
            </a:r>
          </a:p>
          <a:p>
            <a:pPr algn="ctr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latin typeface="Calibri" pitchFamily="34" charset="0"/>
              </a:rPr>
              <a:t>2 роста (1 и 2).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04800"/>
            <a:ext cx="17526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kern="0" dirty="0">
                <a:solidFill>
                  <a:srgbClr val="C00000"/>
                </a:solidFill>
                <a:latin typeface="Calibri" pitchFamily="34" charset="0"/>
              </a:rPr>
              <a:t>ГП-21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93950" y="381000"/>
            <a:ext cx="61404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kern="0" dirty="0">
                <a:solidFill>
                  <a:srgbClr val="C00000"/>
                </a:solidFill>
              </a:rPr>
              <a:t>ПРОТИВОГАЗ ПЯТОГО ПОКОЛЕНИЯ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7892" name="Прямоугольник 3"/>
          <p:cNvSpPr>
            <a:spLocks noChangeArrowheads="1"/>
          </p:cNvSpPr>
          <p:nvPr/>
        </p:nvSpPr>
        <p:spPr bwMode="auto">
          <a:xfrm>
            <a:off x="228600" y="1219200"/>
            <a:ext cx="86868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Гражданский противогаз ГП-21 – предназначен для защиты органов дыхания, лица и глаз взрослого человека из числа гражданского населения, в том числе личного состава невоенизированных формирований гражданской обороны от ОВ, РП, БА, АХОВ и АХОВИД.</a:t>
            </a:r>
          </a:p>
        </p:txBody>
      </p:sp>
      <p:sp>
        <p:nvSpPr>
          <p:cNvPr id="37893" name="Прямоугольник 4"/>
          <p:cNvSpPr>
            <a:spLocks noChangeArrowheads="1"/>
          </p:cNvSpPr>
          <p:nvPr/>
        </p:nvSpPr>
        <p:spPr bwMode="auto">
          <a:xfrm>
            <a:off x="228600" y="3657600"/>
            <a:ext cx="40386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В состав ГП-21 входят –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3 вида ФПК,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лицевая часть МП-3,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Возможна комплектация </a:t>
            </a:r>
          </a:p>
          <a:p>
            <a:pPr algn="just">
              <a:lnSpc>
                <a:spcPct val="80000"/>
              </a:lnSpc>
            </a:pPr>
            <a:r>
              <a:rPr lang="ru-RU" sz="2800">
                <a:latin typeface="Calibri" pitchFamily="34" charset="0"/>
              </a:rPr>
              <a:t>питьевым устройством. </a:t>
            </a:r>
          </a:p>
          <a:p>
            <a:pPr algn="just">
              <a:lnSpc>
                <a:spcPct val="80000"/>
              </a:lnSpc>
            </a:pPr>
            <a:endParaRPr lang="ru-RU" sz="2800" b="1">
              <a:latin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800" b="1">
                <a:latin typeface="Calibri" pitchFamily="34" charset="0"/>
              </a:rPr>
              <a:t>Гарантийный срок хранения - 12 лет</a:t>
            </a:r>
            <a:endParaRPr lang="ru-RU" sz="2800"/>
          </a:p>
        </p:txBody>
      </p:sp>
      <p:pic>
        <p:nvPicPr>
          <p:cNvPr id="37894" name="Picture 5" descr="C:\РАБОЧИЕ МАТЕРИАЛЫ\фотографии\ПРОДУКЦИЯ\гп-21\гп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7" t="11633" r="12051"/>
          <a:stretch>
            <a:fillRect/>
          </a:stretch>
        </p:blipFill>
        <p:spPr bwMode="auto">
          <a:xfrm>
            <a:off x="4419600" y="3076575"/>
            <a:ext cx="4343400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228600"/>
            <a:ext cx="16764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FF0000"/>
                </a:solidFill>
                <a:latin typeface="Calibri" pitchFamily="34" charset="0"/>
              </a:rPr>
              <a:t>ГП-21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28600"/>
            <a:ext cx="65532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/>
              <a:t>новинка</a:t>
            </a:r>
            <a:r>
              <a:rPr lang="ru-RU" b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b="1" kern="0" dirty="0">
                <a:solidFill>
                  <a:srgbClr val="FF0000"/>
                </a:solidFill>
              </a:rPr>
              <a:t>ПРОТИВОГАЗ ПЯТОГО ПОКОЛЕНИЯ</a:t>
            </a:r>
            <a:endParaRPr lang="ru-RU" sz="2400" dirty="0"/>
          </a:p>
        </p:txBody>
      </p:sp>
      <p:sp>
        <p:nvSpPr>
          <p:cNvPr id="38916" name="Прямоугольник 5"/>
          <p:cNvSpPr>
            <a:spLocks noChangeArrowheads="1"/>
          </p:cNvSpPr>
          <p:nvPr/>
        </p:nvSpPr>
        <p:spPr bwMode="auto">
          <a:xfrm>
            <a:off x="381000" y="1143000"/>
            <a:ext cx="845820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400">
                <a:latin typeface="Calibri" pitchFamily="34" charset="0"/>
              </a:rPr>
              <a:t>Корпус лицевой части выполнен из ударопрочного и трудногорючего термоэластопласта, а панорамное стекло из эластичного  полиуретана, обладающего высокой прочностью и эластичностью.</a:t>
            </a:r>
          </a:p>
          <a:p>
            <a:pPr algn="ctr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400"/>
              <a:t>коэффициент подсоса аэрозоля СМТ под лицевую часть, %, не более – </a:t>
            </a:r>
            <a:r>
              <a:rPr lang="ru-RU" sz="2400">
                <a:solidFill>
                  <a:srgbClr val="FF0000"/>
                </a:solidFill>
              </a:rPr>
              <a:t>0,0001%;</a:t>
            </a:r>
          </a:p>
          <a:p>
            <a:pPr algn="ctr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400"/>
              <a:t>поле зрения – не менее </a:t>
            </a:r>
            <a:r>
              <a:rPr lang="ru-RU" sz="2400">
                <a:solidFill>
                  <a:srgbClr val="FF0000"/>
                </a:solidFill>
              </a:rPr>
              <a:t>80%;</a:t>
            </a:r>
          </a:p>
          <a:p>
            <a:pPr algn="ctr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400"/>
              <a:t> масса противогаза </a:t>
            </a:r>
            <a:r>
              <a:rPr lang="ru-RU" sz="2400">
                <a:solidFill>
                  <a:srgbClr val="FF0000"/>
                </a:solidFill>
              </a:rPr>
              <a:t>760 г. –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srgbClr val="FF0000"/>
                </a:solidFill>
              </a:rPr>
              <a:t>                                     самый лёгкий из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srgbClr val="FF0000"/>
                </a:solidFill>
              </a:rPr>
              <a:t>                                      отечественных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srgbClr val="FF0000"/>
                </a:solidFill>
              </a:rPr>
              <a:t>                                      противогазов!;</a:t>
            </a:r>
          </a:p>
          <a:p>
            <a:pPr algn="ctr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400"/>
              <a:t> всего </a:t>
            </a:r>
            <a:r>
              <a:rPr lang="ru-RU" sz="2400">
                <a:solidFill>
                  <a:srgbClr val="FF0000"/>
                </a:solidFill>
              </a:rPr>
              <a:t>2</a:t>
            </a:r>
            <a:r>
              <a:rPr lang="ru-RU" sz="2400"/>
              <a:t> роста!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Ø"/>
            </a:pPr>
            <a:endParaRPr lang="ru-RU" sz="2800"/>
          </a:p>
          <a:p>
            <a:pPr algn="ctr">
              <a:lnSpc>
                <a:spcPct val="80000"/>
              </a:lnSpc>
              <a:buFont typeface="Wingdings" pitchFamily="2" charset="2"/>
              <a:buChar char="Ø"/>
            </a:pPr>
            <a:endParaRPr lang="ru-RU" sz="2800"/>
          </a:p>
          <a:p>
            <a:pPr algn="ctr">
              <a:lnSpc>
                <a:spcPct val="80000"/>
              </a:lnSpc>
              <a:buFont typeface="Wingdings" pitchFamily="2" charset="2"/>
              <a:buChar char="Ø"/>
            </a:pPr>
            <a:endParaRPr lang="ru-RU" sz="2800"/>
          </a:p>
        </p:txBody>
      </p:sp>
      <p:pic>
        <p:nvPicPr>
          <p:cNvPr id="38917" name="Picture 2" descr="C:\Users\user\Documents\фото для ЭХМЗ\IMG_6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3800"/>
            <a:ext cx="228600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2" descr="C:\Users\БарышниковАН\Documents\2014 РАБОТА в 04\презентация\ГП-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075113"/>
            <a:ext cx="23622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304800"/>
            <a:ext cx="76962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Calibri" pitchFamily="34" charset="0"/>
              </a:rPr>
              <a:t>новинка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err="1">
                <a:solidFill>
                  <a:srgbClr val="C00000"/>
                </a:solidFill>
              </a:rPr>
              <a:t>Газозащитный</a:t>
            </a:r>
            <a:r>
              <a:rPr lang="ru-RU" sz="2400" b="1" kern="0" dirty="0">
                <a:solidFill>
                  <a:srgbClr val="C00000"/>
                </a:solidFill>
              </a:rPr>
              <a:t> детский комплект ГЗДК Д-1,5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/>
              <a:t>Средство защиты детей до 1,5 лет</a:t>
            </a:r>
          </a:p>
        </p:txBody>
      </p:sp>
      <p:sp>
        <p:nvSpPr>
          <p:cNvPr id="39939" name="Прямоугольник 2"/>
          <p:cNvSpPr>
            <a:spLocks noChangeArrowheads="1"/>
          </p:cNvSpPr>
          <p:nvPr/>
        </p:nvSpPr>
        <p:spPr bwMode="auto">
          <a:xfrm>
            <a:off x="152400" y="1524000"/>
            <a:ext cx="8305800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ГДЗК Д-1,5 предназначен для защиты детей в возрасте до 1,5 лет от отравляющих веществ, бактериологических аэрозолей, радиоактивной пыли, от моноксида углерода и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других токсичных газов, выделяющихся при пожаре. 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>
                <a:cs typeface="Times New Roman" pitchFamily="18" charset="0"/>
              </a:rPr>
              <a:t> Масса изделия – не более 3 кг.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>
                <a:cs typeface="Times New Roman" pitchFamily="18" charset="0"/>
              </a:rPr>
              <a:t>Комплект снабжается системой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принудительной подачи воздуха,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работающей от аккумулятора.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 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>
                <a:cs typeface="Times New Roman" pitchFamily="18" charset="0"/>
              </a:rPr>
              <a:t> Система может комплектоваться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необходимой ФПК, предназначенной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для целей ГО, ЧС и ПБ. 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2000">
                <a:cs typeface="Times New Roman" pitchFamily="18" charset="0"/>
              </a:rPr>
              <a:t> ГЗДК Д-1,5 снабжён устройством для </a:t>
            </a:r>
          </a:p>
          <a:p>
            <a:pPr algn="just">
              <a:lnSpc>
                <a:spcPct val="114000"/>
              </a:lnSpc>
            </a:pPr>
            <a:r>
              <a:rPr lang="ru-RU" sz="2000">
                <a:cs typeface="Times New Roman" pitchFamily="18" charset="0"/>
              </a:rPr>
              <a:t>кормления ребёнка.   </a:t>
            </a:r>
          </a:p>
          <a:p>
            <a:pPr algn="just">
              <a:lnSpc>
                <a:spcPct val="80000"/>
              </a:lnSpc>
            </a:pPr>
            <a:endParaRPr lang="ru-RU" sz="2000">
              <a:cs typeface="Times New Roman" pitchFamily="18" charset="0"/>
            </a:endParaRPr>
          </a:p>
        </p:txBody>
      </p:sp>
      <p:pic>
        <p:nvPicPr>
          <p:cNvPr id="39940" name="Picture 2" descr="C:\Users\БарышниковАН\Pictures\487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3382">
            <a:off x="5749925" y="2716213"/>
            <a:ext cx="3411538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0"/>
            <a:ext cx="73152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новинка </a:t>
            </a:r>
            <a:br>
              <a:rPr lang="ru-RU" sz="2800" b="1" dirty="0"/>
            </a:br>
            <a:r>
              <a:rPr lang="ru-RU" sz="2800" b="1" dirty="0">
                <a:solidFill>
                  <a:srgbClr val="FF0000"/>
                </a:solidFill>
              </a:rPr>
              <a:t>Фильтрующий </a:t>
            </a:r>
            <a:r>
              <a:rPr lang="ru-RU" sz="2800" b="1" dirty="0" err="1">
                <a:solidFill>
                  <a:srgbClr val="FF0000"/>
                </a:solidFill>
              </a:rPr>
              <a:t>самоспасатель</a:t>
            </a:r>
            <a:r>
              <a:rPr lang="ru-RU" sz="2800" b="1" dirty="0">
                <a:solidFill>
                  <a:srgbClr val="FF0000"/>
                </a:solidFill>
              </a:rPr>
              <a:t> ГДЗК-</a:t>
            </a:r>
            <a:r>
              <a:rPr lang="en-US" sz="2800" b="1" dirty="0">
                <a:solidFill>
                  <a:srgbClr val="FF0000"/>
                </a:solidFill>
              </a:rPr>
              <a:t>EN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kern="0" dirty="0"/>
              <a:t>Средство защиты с 12 лет</a:t>
            </a:r>
            <a:br>
              <a:rPr lang="ru-RU" sz="2800" b="1" kern="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371600"/>
            <a:ext cx="8763000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 err="1">
                <a:latin typeface="Calibri" pitchFamily="34" charset="0"/>
              </a:rPr>
              <a:t>Самоспасатель</a:t>
            </a:r>
            <a:r>
              <a:rPr lang="ru-RU" dirty="0">
                <a:latin typeface="Calibri" pitchFamily="34" charset="0"/>
              </a:rPr>
              <a:t> предназначен для зашиты органов дыхания, глаз и головы человека от дыма и токсичных газов, образующихся при пожарах, в том числе от </a:t>
            </a:r>
            <a:r>
              <a:rPr lang="ru-RU" dirty="0" err="1">
                <a:latin typeface="Calibri" pitchFamily="34" charset="0"/>
              </a:rPr>
              <a:t>монооксида</a:t>
            </a:r>
            <a:r>
              <a:rPr lang="ru-RU" dirty="0">
                <a:latin typeface="Calibri" pitchFamily="34" charset="0"/>
              </a:rPr>
              <a:t> углерода. ГДЗК</a:t>
            </a:r>
            <a:r>
              <a:rPr lang="en-US" dirty="0">
                <a:latin typeface="Calibri" pitchFamily="34" charset="0"/>
              </a:rPr>
              <a:t>-EN</a:t>
            </a:r>
            <a:r>
              <a:rPr lang="ru-RU" dirty="0">
                <a:latin typeface="Calibri" pitchFamily="34" charset="0"/>
              </a:rPr>
              <a:t> - средство зашиты одноразового использования, применяется при эвакуации во время пожаров и других ЧС.</a:t>
            </a:r>
          </a:p>
          <a:p>
            <a:pPr marL="2511425" indent="-2511425" algn="just">
              <a:defRPr/>
            </a:pPr>
            <a:r>
              <a:rPr lang="ru-RU" dirty="0">
                <a:latin typeface="Calibri" pitchFamily="34" charset="0"/>
              </a:rPr>
              <a:t>ГДЗК-</a:t>
            </a:r>
            <a:r>
              <a:rPr lang="en-US" dirty="0">
                <a:latin typeface="Calibri" pitchFamily="34" charset="0"/>
              </a:rPr>
              <a:t>EN</a:t>
            </a:r>
            <a:r>
              <a:rPr lang="ru-RU" dirty="0">
                <a:latin typeface="Calibri" pitchFamily="34" charset="0"/>
              </a:rPr>
              <a:t> предназначен для лиц старше 12 лет, имеющими очки, бороду или объемную прическу. Капюшон и смотровое стекло ГДЗК-</a:t>
            </a:r>
            <a:r>
              <a:rPr lang="en-US" dirty="0">
                <a:latin typeface="Calibri" pitchFamily="34" charset="0"/>
              </a:rPr>
              <a:t>EN</a:t>
            </a:r>
            <a:r>
              <a:rPr lang="ru-RU" dirty="0">
                <a:latin typeface="Calibri" pitchFamily="34" charset="0"/>
              </a:rPr>
              <a:t> запаяны для исключения попадания отравляющих веществ через швы. ГДЗК-</a:t>
            </a:r>
            <a:r>
              <a:rPr lang="en-US" dirty="0">
                <a:latin typeface="Calibri" pitchFamily="34" charset="0"/>
              </a:rPr>
              <a:t>EN</a:t>
            </a:r>
            <a:r>
              <a:rPr lang="ru-RU" dirty="0">
                <a:latin typeface="Calibri" pitchFamily="34" charset="0"/>
              </a:rPr>
              <a:t> хранится в сумке в герметичном пакете с</a:t>
            </a:r>
          </a:p>
          <a:p>
            <a:pPr marL="2511425" indent="-2511425" algn="just">
              <a:defRPr/>
            </a:pPr>
            <a:r>
              <a:rPr lang="ru-RU" dirty="0">
                <a:latin typeface="Calibri" pitchFamily="34" charset="0"/>
              </a:rPr>
              <a:t>                                                указанием даты   производства и веса изделия.</a:t>
            </a:r>
          </a:p>
        </p:txBody>
      </p:sp>
      <p:sp>
        <p:nvSpPr>
          <p:cNvPr id="40964" name="Прямоугольник 3"/>
          <p:cNvSpPr>
            <a:spLocks noChangeArrowheads="1"/>
          </p:cNvSpPr>
          <p:nvPr/>
        </p:nvSpPr>
        <p:spPr bwMode="auto">
          <a:xfrm>
            <a:off x="2743200" y="4038600"/>
            <a:ext cx="61722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b="1">
                <a:latin typeface="Calibri" pitchFamily="34" charset="0"/>
              </a:rPr>
              <a:t>Техническое описание</a:t>
            </a:r>
          </a:p>
          <a:p>
            <a:pPr algn="just"/>
            <a:r>
              <a:rPr lang="ru-RU">
                <a:latin typeface="Calibri" pitchFamily="34" charset="0"/>
              </a:rPr>
              <a:t>В комплект ГДЗК</a:t>
            </a:r>
            <a:r>
              <a:rPr lang="en-US">
                <a:latin typeface="Calibri" pitchFamily="34" charset="0"/>
              </a:rPr>
              <a:t>-EN</a:t>
            </a:r>
            <a:r>
              <a:rPr lang="ru-RU">
                <a:latin typeface="Calibri" pitchFamily="34" charset="0"/>
              </a:rPr>
              <a:t> входят: фильтрующе-сорбируюший патрон и оголовье, клапан выдоха, полумаска, капюшон, паспорт изделия с приемкой ОТК. Время защитного действия  не менее 30 мин. по монооксиду углерода СО,  акролеину, водорода хлорид и цианид, аммиаку, хлору и другим ОВ.</a:t>
            </a:r>
          </a:p>
          <a:p>
            <a:pPr algn="just"/>
            <a:r>
              <a:rPr lang="ru-RU">
                <a:latin typeface="Calibri" pitchFamily="34" charset="0"/>
              </a:rPr>
              <a:t>Гарантийный срок хранения в упаковке завода – 5 лет</a:t>
            </a:r>
            <a:r>
              <a:rPr lang="ru-RU" sz="1600">
                <a:latin typeface="Calibri" pitchFamily="34" charset="0"/>
              </a:rPr>
              <a:t>.</a:t>
            </a:r>
          </a:p>
          <a:p>
            <a:pPr algn="ctr"/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Сертифицирован в ЕС</a:t>
            </a:r>
          </a:p>
        </p:txBody>
      </p:sp>
      <p:pic>
        <p:nvPicPr>
          <p:cNvPr id="4096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28194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0"/>
            <a:ext cx="8077200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новинка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Фильтрующий </a:t>
            </a:r>
            <a:r>
              <a:rPr lang="ru-RU" sz="2800" b="1" dirty="0" err="1">
                <a:solidFill>
                  <a:srgbClr val="FF0000"/>
                </a:solidFill>
              </a:rPr>
              <a:t>самоспасатель</a:t>
            </a:r>
            <a:r>
              <a:rPr lang="ru-RU" sz="2800" b="1" dirty="0">
                <a:solidFill>
                  <a:srgbClr val="FF0000"/>
                </a:solidFill>
              </a:rPr>
              <a:t> ГДЗК-Ш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kern="0" dirty="0"/>
              <a:t>Средство защиты детей от 6 до 12 лет</a:t>
            </a:r>
            <a:endParaRPr lang="ru-RU" sz="2400" dirty="0"/>
          </a:p>
        </p:txBody>
      </p:sp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304800" y="1143000"/>
            <a:ext cx="8686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Самоспасатель «ГДЗК-Ш» - предназначен для для зашиты органов дыхания, глаз и головы человека от дыма и токсичных газов, образующихся при пожарах, в том числе от монооксида углерода. ГДЗК</a:t>
            </a:r>
            <a:r>
              <a:rPr lang="en-US">
                <a:latin typeface="Calibri" pitchFamily="34" charset="0"/>
              </a:rPr>
              <a:t>-</a:t>
            </a:r>
            <a:r>
              <a:rPr lang="ru-RU">
                <a:latin typeface="Calibri" pitchFamily="34" charset="0"/>
              </a:rPr>
              <a:t>Ш - средство зашиты одноразового применения, применяется при эвакуации во время пожаров и других ЧС.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       ГДЗК-Ш могут использовать дети от 6 до 12 лет. Самоспасатель представляет из себя капюшон к которому через гофротрубку присоединяется фильтрующе-поглощающий патрон, закрепляемый на теле ребёнка с помощью пояса.</a:t>
            </a:r>
            <a:endParaRPr lang="ru-RU"/>
          </a:p>
        </p:txBody>
      </p:sp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3352800" y="3276600"/>
            <a:ext cx="556260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b="1">
                <a:latin typeface="Calibri" pitchFamily="34" charset="0"/>
              </a:rPr>
              <a:t>Техническое описание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В комплект ГДЗК-Ш входят: фильтрующе-сорбируюший патрон, оголовье, гофрошланг, клапан выдоха, полумаска, капюшон, паспорт изделия с приемкой ОТК. Время защитного действия  не менее 30 мин. по  монооксиду углерода СО,  акролеину, 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водорода хлорид и цианид, 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аммиаку, хлору и другим ОВ.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Гарантийный срок хранения </a:t>
            </a:r>
          </a:p>
          <a:p>
            <a:pPr algn="just">
              <a:lnSpc>
                <a:spcPct val="114000"/>
              </a:lnSpc>
            </a:pPr>
            <a:r>
              <a:rPr lang="ru-RU">
                <a:latin typeface="Calibri" pitchFamily="34" charset="0"/>
              </a:rPr>
              <a:t>в упаковке завода – 5 лет.</a:t>
            </a:r>
          </a:p>
        </p:txBody>
      </p:sp>
      <p:pic>
        <p:nvPicPr>
          <p:cNvPr id="41989" name="Picture 3" descr="C:\Users\БарышниковАН\Pictures\img_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352800"/>
            <a:ext cx="3244850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2" descr="C:\Users\БарышниковАН\Pictures\291_medi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8" y="4953000"/>
            <a:ext cx="18923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8229600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Медицинские противопоказания к применению изолирующих противогазов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163653"/>
            <a:ext cx="4572000" cy="5796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Остаточные явления после закрытой травмы мозга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4583801" y="1743299"/>
            <a:ext cx="4572000" cy="4615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Фурункулез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2204865"/>
            <a:ext cx="4572001" cy="5040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Нейроинфекции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571996" y="2708920"/>
            <a:ext cx="4560194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Экземы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1801" y="3212976"/>
            <a:ext cx="4572000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Выраженная сосудистая 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дистони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я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1996" y="3796022"/>
            <a:ext cx="458380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 формы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туберкулеза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легких  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-3" y="4165355"/>
            <a:ext cx="4571999" cy="415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Глаукома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583801" y="4581128"/>
            <a:ext cx="4560194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Дерматиты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-5" y="5157192"/>
            <a:ext cx="4583806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lnSpc>
                <a:spcPts val="17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Острые воспалительные заболевания органов дыхания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584188" y="5737416"/>
            <a:ext cx="4571613" cy="7200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lIns="3600" tIns="10800" rIns="3600" bIns="10800" anchor="ctr"/>
          <a:lstStyle/>
          <a:p>
            <a:pPr algn="ctr">
              <a:lnSpc>
                <a:spcPts val="17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Тиреотоксикоз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другие формы эндокринной недостаточности любой степени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8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9" grpId="0" animBg="1" autoUpdateAnimBg="0"/>
      <p:bldP spid="10" grpId="0" animBg="1" autoUpdateAnimBg="0"/>
      <p:bldP spid="11" grpId="0" animBg="1" autoUpdateAnimBg="0"/>
      <p:bldP spid="13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628" y="3048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Примерная схема</a:t>
            </a:r>
            <a:br>
              <a:rPr lang="ru-RU" b="1" dirty="0">
                <a:solidFill>
                  <a:srgbClr val="663300"/>
                </a:solidFill>
              </a:rPr>
            </a:br>
            <a:r>
              <a:rPr lang="ru-RU" b="1" dirty="0">
                <a:solidFill>
                  <a:srgbClr val="663300"/>
                </a:solidFill>
              </a:rPr>
              <a:t>организации пунктов выдачи средств индивидуальной защиты (развертывается личным составом пункта выдачи СИЗ, возможности пункта выдачи СИЗ - 250 человек в час)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16942" y="1676400"/>
            <a:ext cx="28956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Начальник пункта выдачи СИЗ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999" y="2743200"/>
            <a:ext cx="1897743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Звено разгрузки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 человека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9372" y="2743200"/>
            <a:ext cx="19050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Звено выдачи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 человек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57484" y="2743200"/>
            <a:ext cx="1988458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Звено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подготовки к выдаче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 человек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83828" y="2757714"/>
            <a:ext cx="20574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Звено технической проверки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 человека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398" y="4038600"/>
            <a:ext cx="1872343" cy="137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- 1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Грузчики - 3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09372" y="4038600"/>
            <a:ext cx="1905000" cy="137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Инструкторы по выдаче – 8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 по обучению - 1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08285" y="4038600"/>
            <a:ext cx="1944915" cy="137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–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Инструкторы по подбору – 4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Сортировщики - 6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83828" y="4038600"/>
            <a:ext cx="2057400" cy="137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–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Инструкторы-химики – 2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Врач (фельдшер) - 1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0999" y="5562600"/>
            <a:ext cx="8458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Примечание</a:t>
            </a:r>
            <a:r>
              <a:rPr lang="ru-RU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: штатная численность пункта выдачи СИЗ и его оснащенность определяются руководителем в зависимости от условий и объема выполняемых задач</a:t>
            </a:r>
          </a:p>
        </p:txBody>
      </p:sp>
    </p:spTree>
    <p:extLst>
      <p:ext uri="{BB962C8B-B14F-4D97-AF65-F5344CB8AC3E}">
        <p14:creationId xmlns:p14="http://schemas.microsoft.com/office/powerpoint/2010/main" val="2547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667000"/>
            <a:ext cx="81153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"/>
            <a:ext cx="8686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99"/>
                </a:solidFill>
                <a:latin typeface="Arial" pitchFamily="34" charset="0"/>
              </a:rPr>
              <a:t>Основные способы защиты населения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533400" y="685800"/>
            <a:ext cx="8077200" cy="15240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66"/>
                </a:solidFill>
              </a:rPr>
              <a:t>Укрытие населения в защитных сооружениях ГО и других сооружениях, приспособленных для этих целей в конкретной ситуации (метро, подземные выработки , подземные пространства городов) 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533400" y="2362200"/>
            <a:ext cx="8153400" cy="28956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Эвакуация </a:t>
            </a:r>
            <a:r>
              <a:rPr lang="ru-RU" sz="2000" b="1" dirty="0">
                <a:solidFill>
                  <a:srgbClr val="000066"/>
                </a:solidFill>
              </a:rPr>
              <a:t>населения из зон возможных стихийных бедствий, аварий, катастроф или при угрозе их возникновения, из зон национальных конфликтов и в военное время, рассредоточение рабочих и служащих предприятий, продолжающих свою производственную деятельность в зонах возможных сильных разрушений (затоплений) и эвакуация всего остального населения из этих зон </a:t>
            </a:r>
            <a:r>
              <a:rPr lang="ru-RU" sz="2000" b="1" dirty="0" smtClean="0">
                <a:solidFill>
                  <a:srgbClr val="000066"/>
                </a:solidFill>
              </a:rPr>
              <a:t>в безопасные районы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533400" y="5410200"/>
            <a:ext cx="8153400" cy="12192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990000"/>
                </a:solidFill>
              </a:rPr>
              <a:t>Использование средств индивидуальной защиты (СИЗ) и медицинских средств защиты (МСЗ)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AF6B0-9054-4A5B-B300-F214059CA4D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58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03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6868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250825" y="1524000"/>
            <a:ext cx="4168775" cy="5108575"/>
          </a:xfrm>
          <a:prstGeom prst="rect">
            <a:avLst/>
          </a:prstGeom>
          <a:gradFill rotWithShape="1">
            <a:gsLst>
              <a:gs pos="0">
                <a:srgbClr val="B6B692"/>
              </a:gs>
              <a:gs pos="50000">
                <a:srgbClr val="FFFFCC"/>
              </a:gs>
              <a:gs pos="100000">
                <a:srgbClr val="B6B692"/>
              </a:gs>
            </a:gsLst>
            <a:lin ang="18900000" scaled="1"/>
          </a:gra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ctr"/>
            <a:r>
              <a:rPr lang="ru-RU" b="1">
                <a:solidFill>
                  <a:srgbClr val="0033CC"/>
                </a:solidFill>
              </a:rPr>
              <a:t> </a:t>
            </a:r>
            <a:r>
              <a:rPr lang="ru-RU" sz="2000" b="1">
                <a:solidFill>
                  <a:srgbClr val="0033CC"/>
                </a:solidFill>
              </a:rPr>
              <a:t>Фильтрующие</a:t>
            </a:r>
          </a:p>
          <a:p>
            <a:pPr marL="177800" indent="-177800" algn="ctr"/>
            <a:endParaRPr lang="ru-RU" sz="2000" b="1">
              <a:solidFill>
                <a:srgbClr val="0033CC"/>
              </a:solidFill>
            </a:endParaRPr>
          </a:p>
          <a:p>
            <a:pPr marL="177800" indent="-177800" algn="ctr"/>
            <a:r>
              <a:rPr lang="ru-RU" sz="1600" b="1"/>
              <a:t>   </a:t>
            </a:r>
            <a:r>
              <a:rPr lang="ru-RU" b="1"/>
              <a:t>Защитная одежда ФЗО-МП</a:t>
            </a:r>
          </a:p>
          <a:p>
            <a:pPr marL="177800" indent="-177800" algn="ctr"/>
            <a:endParaRPr lang="ru-RU" b="1"/>
          </a:p>
          <a:p>
            <a:pPr marL="177800" indent="-177800" algn="ctr"/>
            <a:r>
              <a:rPr lang="ru-RU" b="1"/>
              <a:t>   Комплект средств индивидуальной  защиты от ОВ</a:t>
            </a:r>
          </a:p>
          <a:p>
            <a:pPr marL="177800" indent="-177800" algn="ctr"/>
            <a:endParaRPr lang="ru-RU"/>
          </a:p>
          <a:p>
            <a:pPr marL="177800" indent="-177800" algn="just"/>
            <a:endParaRPr lang="ru-RU"/>
          </a:p>
          <a:p>
            <a:pPr marL="177800" indent="-177800" algn="just"/>
            <a:endParaRPr lang="ru-RU" sz="1600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endParaRPr lang="ru-RU"/>
          </a:p>
          <a:p>
            <a:pPr marL="177800" indent="-177800"/>
            <a:r>
              <a:rPr lang="ru-RU"/>
              <a:t>      </a:t>
            </a:r>
            <a:endParaRPr lang="ru-RU" sz="1600"/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4716463" y="1524000"/>
            <a:ext cx="4175125" cy="5108575"/>
          </a:xfrm>
          <a:prstGeom prst="rect">
            <a:avLst/>
          </a:prstGeom>
          <a:gradFill rotWithShape="1">
            <a:gsLst>
              <a:gs pos="0">
                <a:srgbClr val="B0B08D"/>
              </a:gs>
              <a:gs pos="50000">
                <a:srgbClr val="FFFFCC"/>
              </a:gs>
              <a:gs pos="100000">
                <a:srgbClr val="B0B08D"/>
              </a:gs>
            </a:gsLst>
            <a:lin ang="18900000" scaled="1"/>
          </a:gra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ctr"/>
            <a:r>
              <a:rPr lang="ru-RU" b="1">
                <a:solidFill>
                  <a:srgbClr val="0033CC"/>
                </a:solidFill>
              </a:rPr>
              <a:t> </a:t>
            </a:r>
            <a:r>
              <a:rPr lang="ru-RU" sz="2000" b="1">
                <a:solidFill>
                  <a:srgbClr val="0033CC"/>
                </a:solidFill>
              </a:rPr>
              <a:t>Изолирующие</a:t>
            </a:r>
          </a:p>
          <a:p>
            <a:pPr marL="177800" indent="-177800" algn="ctr"/>
            <a:endParaRPr lang="ru-RU" sz="2000" b="1">
              <a:solidFill>
                <a:srgbClr val="0033CC"/>
              </a:solidFill>
            </a:endParaRPr>
          </a:p>
          <a:p>
            <a:pPr marL="177800" indent="-177800" algn="ctr"/>
            <a:r>
              <a:rPr lang="ru-RU" sz="1600" b="1"/>
              <a:t>   </a:t>
            </a:r>
            <a:r>
              <a:rPr lang="ru-RU" b="1"/>
              <a:t>Легкий защитный костюм </a:t>
            </a:r>
          </a:p>
          <a:p>
            <a:pPr marL="177800" indent="-177800" algn="ctr"/>
            <a:r>
              <a:rPr lang="ru-RU" b="1"/>
              <a:t>Л-1</a:t>
            </a:r>
          </a:p>
          <a:p>
            <a:pPr marL="177800" indent="-177800" algn="ctr"/>
            <a:endParaRPr lang="ru-RU" b="1"/>
          </a:p>
          <a:p>
            <a:pPr marL="177800" indent="-177800" algn="ctr"/>
            <a:r>
              <a:rPr lang="ru-RU" b="1"/>
              <a:t>   Общевойсковой защитный комплект ОЗК</a:t>
            </a:r>
          </a:p>
          <a:p>
            <a:pPr marL="177800" indent="-177800" algn="ctr"/>
            <a:endParaRPr lang="ru-RU" b="1"/>
          </a:p>
          <a:p>
            <a:pPr marL="177800" indent="-177800" algn="ctr"/>
            <a:r>
              <a:rPr lang="ru-RU" b="1"/>
              <a:t>   Изолирующий комплект </a:t>
            </a:r>
          </a:p>
          <a:p>
            <a:pPr marL="177800" indent="-177800" algn="ctr"/>
            <a:r>
              <a:rPr lang="ru-RU" b="1"/>
              <a:t>КИХ-4М, КИХ-5М, КИХ-6, КИХ-7</a:t>
            </a:r>
          </a:p>
          <a:p>
            <a:pPr marL="177800" indent="-177800" algn="ctr"/>
            <a:endParaRPr lang="ru-RU" sz="1600" b="1"/>
          </a:p>
          <a:p>
            <a:pPr marL="177800" indent="-177800" algn="ctr"/>
            <a:r>
              <a:rPr lang="ru-RU" b="1"/>
              <a:t>Защитный изолирующий комплект</a:t>
            </a:r>
          </a:p>
          <a:p>
            <a:pPr marL="177800" indent="-177800" algn="ctr"/>
            <a:r>
              <a:rPr lang="ru-RU" b="1"/>
              <a:t>с вентилируемым пространством </a:t>
            </a:r>
          </a:p>
          <a:p>
            <a:pPr marL="177800" indent="-177800" algn="ctr"/>
            <a:r>
              <a:rPr lang="ru-RU" b="1"/>
              <a:t>Ч-20</a:t>
            </a:r>
          </a:p>
          <a:p>
            <a:pPr marL="177800" indent="-177800" algn="ctr"/>
            <a:endParaRPr lang="ru-RU"/>
          </a:p>
          <a:p>
            <a:pPr marL="177800" indent="-177800" algn="ctr"/>
            <a:endParaRPr lang="ru-RU" b="1">
              <a:solidFill>
                <a:srgbClr val="0033CC"/>
              </a:solidFill>
            </a:endParaRPr>
          </a:p>
          <a:p>
            <a:pPr marL="177800" indent="-177800" algn="ctr"/>
            <a:endParaRPr lang="ru-RU" b="1">
              <a:solidFill>
                <a:srgbClr val="0033CC"/>
              </a:solidFill>
            </a:endParaRPr>
          </a:p>
          <a:p>
            <a:pPr marL="177800" indent="-177800" algn="ctr"/>
            <a:r>
              <a:rPr lang="ru-RU"/>
              <a:t>      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1143000"/>
          </a:xfrm>
          <a:gradFill rotWithShape="1">
            <a:gsLst>
              <a:gs pos="0">
                <a:srgbClr val="C7C79F"/>
              </a:gs>
              <a:gs pos="50000">
                <a:srgbClr val="FFFFCC"/>
              </a:gs>
              <a:gs pos="100000">
                <a:srgbClr val="C7C79F"/>
              </a:gs>
            </a:gsLst>
            <a:lin ang="5400000" scaled="1"/>
          </a:gradFill>
          <a:ln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2000" b="1" smtClean="0">
                <a:solidFill>
                  <a:srgbClr val="663300"/>
                </a:solidFill>
              </a:rPr>
              <a:t>III </a:t>
            </a:r>
            <a:r>
              <a:rPr lang="ru-RU" sz="2000" b="1" smtClean="0">
                <a:solidFill>
                  <a:srgbClr val="663300"/>
                </a:solidFill>
              </a:rPr>
              <a:t> Медицинские средства защиты  (МСЗ)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sz="2400" b="1" smtClean="0">
              <a:solidFill>
                <a:srgbClr val="663300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2400" b="1" smtClean="0">
                <a:solidFill>
                  <a:srgbClr val="663300"/>
                </a:solidFill>
              </a:rPr>
              <a:t>III </a:t>
            </a:r>
            <a:r>
              <a:rPr lang="ru-RU" sz="2400" b="1" smtClean="0">
                <a:solidFill>
                  <a:srgbClr val="663300"/>
                </a:solidFill>
              </a:rPr>
              <a:t>Медицинские средства защиты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228600" y="1600200"/>
            <a:ext cx="8686800" cy="4876800"/>
          </a:xfrm>
          <a:prstGeom prst="rect">
            <a:avLst/>
          </a:prstGeom>
          <a:gradFill rotWithShape="1">
            <a:gsLst>
              <a:gs pos="0">
                <a:srgbClr val="FFFFCC">
                  <a:gamma/>
                  <a:shade val="7372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73725"/>
                  <a:invGamma/>
                </a:srgbClr>
              </a:gs>
            </a:gsLst>
            <a:lin ang="18900000" scaled="1"/>
          </a:gra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 algn="ctr" eaLnBrk="0" hangingPunct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latin typeface="+mn-lt"/>
              </a:rPr>
              <a:t>Индивидуальный перевязочный пакет ИПП-1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b="1" dirty="0">
              <a:latin typeface="+mn-lt"/>
            </a:endParaRPr>
          </a:p>
          <a:p>
            <a:pPr marL="273050" indent="-273050" algn="ctr" eaLnBrk="0" hangingPunct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latin typeface="+mn-lt"/>
              </a:rPr>
              <a:t>Аптечка </a:t>
            </a:r>
            <a:r>
              <a:rPr lang="ru-RU" b="1">
                <a:latin typeface="+mn-lt"/>
              </a:rPr>
              <a:t>индивидуальная АИ-2 (АИ-4)</a:t>
            </a:r>
            <a:endParaRPr lang="ru-RU" b="1" dirty="0">
              <a:latin typeface="+mn-lt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b="1" dirty="0">
              <a:latin typeface="+mn-lt"/>
            </a:endParaRPr>
          </a:p>
          <a:p>
            <a:pPr marL="273050" indent="-273050" algn="ctr" eaLnBrk="0" hangingPunct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latin typeface="+mn-lt"/>
              </a:rPr>
              <a:t>Индивидуальный противохимический пакет ИПП-11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dirty="0">
              <a:latin typeface="+mn-lt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 algn="ctr" eaLnBrk="0" hangingPunct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мплект индивидуальный медицинский гражданской защиты (КИМГЗ) приказ 70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95400"/>
            <a:ext cx="64008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50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4514" y="60960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Минздрава РФ от 15.02.2013  №70н «Об утверждении требований к комплектации лекарственными препаратами и медицинскими изделиями Комплекта индивидуального медицинского гражданской защиты (КИМГЗ) для оказания первичной медико-санитарной помощи и первой помощи»  устанавливаются комплектации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личного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взрослого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и детей старше 12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12 лет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лекарственных препаратов, входящих в состав КИМГЗ, осуществляется только по назначению медицинских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5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Комплектом обеспечиваются</a:t>
            </a:r>
            <a:r>
              <a:rPr lang="ru-RU" sz="32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сил гражданской обороны (личный состав формирований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</a:t>
            </a:r>
            <a:r>
              <a:rPr lang="ru-RU" sz="26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 радиационно опасных и ядерно- опасных производств и объектов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использования атомной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энергии;</a:t>
            </a: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самостоятельного выполнения ими назначений медицинских работников по профилактике (предупреждению или снижению тяжести последствий) поражений в мирное и военное время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endParaRPr lang="ru-RU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формирований в целях выполнения им мероприятий по оказанию первой помощи пострадавшим.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02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363538" algn="just">
              <a:buNone/>
            </a:pPr>
            <a:endParaRPr lang="ru-RU" sz="24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 algn="just">
              <a:buNone/>
            </a:pP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организацию и порядок накопления, хранения, освежения и использования средств индивидуальной защиты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населения, проживающего и (или) работающего на территории Российской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pPr marL="0" indent="363538" algn="just">
              <a:buNone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СИЗ осуществляется в соответствии с основными задачами в области гражданской обороны и в комплексе мероприятий по подготовке к защите и по защите населения, материальных и культурных ценностей на территории Российской Федерации от опасностей, возникающих при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военных конфликтах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вследствие этих конфликтов, а также для защиты населения при возникновении чрезвычайных ситуаций.</a:t>
            </a:r>
          </a:p>
          <a:p>
            <a:pPr marL="0" indent="363538" algn="just">
              <a:buNone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накопление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запасов (резервов) СИЗ осуществляется заблаговременно в мирное время федеральными органами исполнительной власти, органами исполнительной власти субъектов Российской Федерации и организациями с учетом факторов риска возникновения чрезвычайных ситуаций техногенного характера, представляющих непосредственную угрозу жизни и здоровью населения.</a:t>
            </a:r>
          </a:p>
          <a:p>
            <a:pPr marL="0" indent="363538" algn="just">
              <a:buNone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52400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обеспечения населения средствами индивидуальной защиты</a:t>
            </a:r>
            <a:endParaRPr lang="ru-RU" sz="2800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54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363538" algn="just">
              <a:buNone/>
            </a:pPr>
            <a:endParaRPr lang="ru-RU" sz="2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 algn="just">
              <a:buNone/>
            </a:pP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 algn="just">
              <a:buNone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правилам хранения и использования СИЗ проводится федеральными органами исполнительной власти, органами исполнительной власти субъектов Российской Федерации и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порядке, установленном постановлениями Правительства Российской Федерации 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от </a:t>
            </a:r>
            <a:r>
              <a:rPr lang="ru-RU" sz="23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2.11. 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2000 </a:t>
            </a:r>
            <a:r>
              <a:rPr lang="ru-RU" sz="23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№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 841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"Об утверждении Положения об организации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в области гражданской обороны" и 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от </a:t>
            </a:r>
            <a:r>
              <a:rPr lang="ru-RU" sz="23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4.09. 2003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  </a:t>
            </a:r>
            <a:r>
              <a:rPr lang="ru-RU" sz="23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№</a:t>
            </a:r>
            <a:r>
              <a:rPr lang="ru-RU" sz="23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 547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"О подготовке населения в области защиты от чрезвычайных ситуаций природного и техногенного характера".</a:t>
            </a:r>
          </a:p>
          <a:p>
            <a:pPr marL="0" indent="0">
              <a:buNone/>
            </a:pPr>
            <a:r>
              <a:rPr lang="ru-RU" sz="2400" dirty="0"/>
              <a:t> </a:t>
            </a:r>
          </a:p>
          <a:p>
            <a:pPr marL="0" indent="363538" algn="just">
              <a:buNone/>
            </a:pP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6276"/>
            <a:ext cx="883920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ctr"/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обеспечения населения средствами индивидуальной защиты</a:t>
            </a:r>
            <a:endParaRPr lang="ru-RU" sz="2800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3538" algn="just"/>
            <a:endParaRPr lang="ru-RU" sz="2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3538" algn="just"/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организационно-методическое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руководство, контроль и надзор за накоплением, хранением и использованием запасов (резервов) СИЗ, создаваемых федеральными органами исполнительной власти, органами исполнительной власти субъектов Российской Федерации и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МЧС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России;</a:t>
            </a:r>
            <a:endParaRPr lang="ru-RU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9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обеспечения населения СИЗ</a:t>
            </a:r>
          </a:p>
          <a:p>
            <a:pPr marL="0" indent="0" algn="ctr">
              <a:buNone/>
            </a:pPr>
            <a:endParaRPr lang="ru-RU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Обеспечению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 подлежит население, проживающее и (или) работающее на территориях </a:t>
            </a:r>
            <a:r>
              <a:rPr lang="ru-RU" sz="27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пределах границ зон</a:t>
            </a:r>
            <a:r>
              <a:rPr lang="ru-RU" sz="27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endParaRPr lang="ru-RU" sz="2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защитных мероприятий, устанавливаемых вокруг комплекса объектов по хранению и уничтожению химического оружия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endParaRPr lang="ru-RU" sz="2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возможного радиоактивного и химического загрязнения (заражения), устанавливаемых вокруг радиационно,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ядерно-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химически опасных объектов.</a:t>
            </a:r>
          </a:p>
          <a:p>
            <a:pPr marL="0" indent="0" algn="ctr">
              <a:buNone/>
            </a:pPr>
            <a:endParaRPr lang="ru-RU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28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256"/>
            <a:ext cx="9144000" cy="685074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обеспечения населения СИЗ</a:t>
            </a:r>
          </a:p>
          <a:p>
            <a:pPr marL="0" indent="0" algn="just">
              <a:buNone/>
            </a:pPr>
            <a:endParaRPr lang="ru-RU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7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федеральными </a:t>
            </a:r>
            <a:r>
              <a:rPr lang="ru-RU" sz="27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исполнительной власти - работников этих органов и организаций, находящихся в их ведении;</a:t>
            </a:r>
          </a:p>
          <a:p>
            <a:pPr marL="0" indent="0" algn="just">
              <a:buNone/>
            </a:pPr>
            <a:endParaRPr lang="ru-RU" sz="27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исполнительной власти субъектов Российской Федерации - работников этих органов, работников органов местного самоуправления и организаций, находящихся в их ведении, соответственно, а также неработающего населения соответствующего субъекта Российской Федерации, проживающего на территориях в пределах границ зон;</a:t>
            </a:r>
          </a:p>
          <a:p>
            <a:pPr marL="0" indent="0" algn="just">
              <a:buNone/>
            </a:pPr>
            <a:endParaRPr lang="ru-RU" sz="27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7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 - работников этих организаций.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14400"/>
            <a:ext cx="9133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27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7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СИЗ </a:t>
            </a:r>
            <a:r>
              <a:rPr lang="ru-RU" sz="27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осуществляется:</a:t>
            </a:r>
          </a:p>
        </p:txBody>
      </p:sp>
    </p:spTree>
    <p:extLst>
      <p:ext uri="{BB962C8B-B14F-4D97-AF65-F5344CB8AC3E}">
        <p14:creationId xmlns:p14="http://schemas.microsoft.com/office/powerpoint/2010/main" val="387140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indent="363538" algn="just">
              <a:buClr>
                <a:srgbClr val="990000"/>
              </a:buClr>
            </a:pPr>
            <a:endParaRPr lang="ru-RU" dirty="0" smtClean="0">
              <a:solidFill>
                <a:srgbClr val="000099"/>
              </a:solidFill>
            </a:endParaRPr>
          </a:p>
          <a:p>
            <a:pPr indent="363538" algn="just">
              <a:buClr>
                <a:srgbClr val="990000"/>
              </a:buClr>
            </a:pPr>
            <a:endParaRPr lang="ru-RU" dirty="0">
              <a:solidFill>
                <a:srgbClr val="000099"/>
              </a:solidFill>
            </a:endParaRPr>
          </a:p>
          <a:p>
            <a:pPr indent="0" algn="just">
              <a:buClr>
                <a:srgbClr val="990000"/>
              </a:buClr>
              <a:buNone/>
            </a:pPr>
            <a:r>
              <a:rPr lang="ru-RU" sz="26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</a:t>
            </a:r>
            <a:r>
              <a:rPr lang="ru-RU" sz="26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запасов (резервов) СИЗ </a:t>
            </a:r>
            <a:r>
              <a:rPr lang="ru-RU" sz="26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осуществляется: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65113" algn="just">
              <a:buClr>
                <a:srgbClr val="000066"/>
              </a:buClr>
              <a:buFontTx/>
              <a:buChar char="-"/>
            </a:pPr>
            <a:r>
              <a:rPr lang="ru-RU" sz="26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работников организаций и населения, проживающего и (или) работающего на территориях в пределах границ зон возможного химического заражения, - СИЗ органов дыхания от аварийно химически опасных веществ, в результате распространения которых может возникнуть данная зона возможной опасности, из расчета на 100% их общей 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численности (+ 5%);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65113" algn="just">
              <a:buClr>
                <a:srgbClr val="000066"/>
              </a:buClr>
              <a:buFontTx/>
              <a:buChar char="-"/>
            </a:pPr>
            <a:r>
              <a:rPr lang="ru-RU" sz="26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работников организаций и населения, проживающего и (или) работающего на территориях в пределах границ зон возможного радиоактивного загрязнения, - респираторы из расчета на 100% их общей 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численности (+1%);</a:t>
            </a:r>
            <a:endParaRPr lang="ru-RU" sz="26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5113" algn="just">
              <a:buClr>
                <a:srgbClr val="000066"/>
              </a:buClr>
              <a:buFontTx/>
              <a:buChar char="-"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6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работников организаций и населения, проживающего и (или) работающего на территориях в пределах границ зон, 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медицинские средства индивидуальной защиты из расчета на 30% от их общей численности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65113" algn="just">
              <a:buNone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Органы </a:t>
            </a:r>
            <a:r>
              <a:rPr lang="ru-RU" sz="26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исполнительной власти субъектов Российской Федерации </a:t>
            </a:r>
            <a:r>
              <a:rPr lang="ru-RU" sz="26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увеличивают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количество запасов СИЗ </a:t>
            </a:r>
            <a:r>
              <a:rPr lang="ru-RU" sz="26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 менее чем на 10% </a:t>
            </a:r>
            <a:r>
              <a:rPr lang="ru-RU" sz="26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 их потребности для обеспечения населения, которое может временно находиться на территориях в пределах границ 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зон.</a:t>
            </a:r>
          </a:p>
          <a:p>
            <a:pPr marL="722376" indent="-457200" algn="just">
              <a:buFontTx/>
              <a:buChar char="-"/>
            </a:pPr>
            <a:endParaRPr lang="ru-RU" sz="26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52400"/>
            <a:ext cx="876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обеспечения населения СИЗ</a:t>
            </a:r>
          </a:p>
        </p:txBody>
      </p:sp>
    </p:spTree>
    <p:extLst>
      <p:ext uri="{BB962C8B-B14F-4D97-AF65-F5344CB8AC3E}">
        <p14:creationId xmlns:p14="http://schemas.microsoft.com/office/powerpoint/2010/main" val="2461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214644" cy="6858000"/>
          </a:xfrm>
          <a:solidFill>
            <a:schemeClr val="tx2">
              <a:lumMod val="10000"/>
              <a:lumOff val="90000"/>
            </a:schemeClr>
          </a:solidFill>
          <a:ln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rtlCol="0"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>
                <a:solidFill>
                  <a:srgbClr val="C00000"/>
                </a:solidFill>
              </a:rPr>
              <a:t>Основные  нормативные документы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414713" y="2033588"/>
            <a:ext cx="24558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802142" y="652075"/>
            <a:ext cx="2779258" cy="3276600"/>
            <a:chOff x="3888" y="2304"/>
            <a:chExt cx="1536" cy="1832"/>
          </a:xfrm>
        </p:grpSpPr>
        <p:sp>
          <p:nvSpPr>
            <p:cNvPr id="16424" name="Rectangle 8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5" name="Rectangle 9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6" name="Freeform 10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802142" y="793879"/>
            <a:ext cx="26125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Федеральный закон     </a:t>
            </a:r>
            <a:r>
              <a:rPr lang="ru-RU" sz="1600" b="1" dirty="0" smtClean="0">
                <a:solidFill>
                  <a:srgbClr val="A50021"/>
                </a:solidFill>
              </a:rPr>
              <a:t>от </a:t>
            </a:r>
            <a:r>
              <a:rPr lang="ru-RU" sz="1600" b="1" dirty="0">
                <a:solidFill>
                  <a:srgbClr val="A50021"/>
                </a:solidFill>
              </a:rPr>
              <a:t>12.02.98 </a:t>
            </a:r>
            <a:r>
              <a:rPr lang="ru-RU" sz="1600" b="1" dirty="0" smtClean="0">
                <a:solidFill>
                  <a:srgbClr val="A50021"/>
                </a:solidFill>
              </a:rPr>
              <a:t> </a:t>
            </a:r>
            <a:r>
              <a:rPr lang="ru-RU" sz="1600" b="1" dirty="0">
                <a:solidFill>
                  <a:srgbClr val="A50021"/>
                </a:solidFill>
              </a:rPr>
              <a:t>№ 28-ФЗ </a:t>
            </a:r>
          </a:p>
        </p:txBody>
      </p:sp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836173" y="1770017"/>
            <a:ext cx="26547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0099"/>
                </a:solidFill>
              </a:rPr>
              <a:t>«О гражданской обороне»</a:t>
            </a:r>
            <a:endParaRPr lang="ru-RU" dirty="0">
              <a:solidFill>
                <a:srgbClr val="000099"/>
              </a:solidFill>
            </a:endParaRPr>
          </a:p>
        </p:txBody>
      </p:sp>
      <p:grpSp>
        <p:nvGrpSpPr>
          <p:cNvPr id="16394" name="Group 13"/>
          <p:cNvGrpSpPr>
            <a:grpSpLocks/>
          </p:cNvGrpSpPr>
          <p:nvPr/>
        </p:nvGrpSpPr>
        <p:grpSpPr bwMode="auto">
          <a:xfrm>
            <a:off x="4570377" y="653917"/>
            <a:ext cx="2819400" cy="3276600"/>
            <a:chOff x="3888" y="2304"/>
            <a:chExt cx="1536" cy="1832"/>
          </a:xfrm>
        </p:grpSpPr>
        <p:sp>
          <p:nvSpPr>
            <p:cNvPr id="16421" name="Rectangle 14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2" name="Rectangle 15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3" name="Freeform 16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396" name="Group 21"/>
          <p:cNvGrpSpPr>
            <a:grpSpLocks/>
          </p:cNvGrpSpPr>
          <p:nvPr/>
        </p:nvGrpSpPr>
        <p:grpSpPr bwMode="auto">
          <a:xfrm>
            <a:off x="1566168" y="3093992"/>
            <a:ext cx="2796974" cy="3380452"/>
            <a:chOff x="3888" y="2304"/>
            <a:chExt cx="1536" cy="1832"/>
          </a:xfrm>
        </p:grpSpPr>
        <p:sp>
          <p:nvSpPr>
            <p:cNvPr id="16415" name="Rectangle 22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6" name="Rectangle 23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7" name="Freeform 24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9" name="Text Box 33"/>
          <p:cNvSpPr txBox="1">
            <a:spLocks noChangeArrowheads="1"/>
          </p:cNvSpPr>
          <p:nvPr/>
        </p:nvSpPr>
        <p:spPr bwMode="auto">
          <a:xfrm>
            <a:off x="4642644" y="786622"/>
            <a:ext cx="2655356" cy="560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Федеральный закон   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1600" b="1" dirty="0" smtClean="0">
                <a:solidFill>
                  <a:srgbClr val="A50021"/>
                </a:solidFill>
              </a:rPr>
              <a:t>от 21.12.94 </a:t>
            </a:r>
            <a:r>
              <a:rPr lang="ru-RU" sz="1600" b="1" dirty="0">
                <a:solidFill>
                  <a:srgbClr val="A50021"/>
                </a:solidFill>
              </a:rPr>
              <a:t>№ 68-ФЗ </a:t>
            </a:r>
          </a:p>
        </p:txBody>
      </p:sp>
      <p:sp>
        <p:nvSpPr>
          <p:cNvPr id="16400" name="Text Box 34"/>
          <p:cNvSpPr txBox="1">
            <a:spLocks noChangeArrowheads="1"/>
          </p:cNvSpPr>
          <p:nvPr/>
        </p:nvSpPr>
        <p:spPr bwMode="auto">
          <a:xfrm>
            <a:off x="4570377" y="1483579"/>
            <a:ext cx="27276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«О защите населения     и территорий  от чрезвычайных ситуаций природного и техногенного характера» </a:t>
            </a:r>
            <a:endParaRPr lang="ru-RU" sz="1600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82564" y="3256316"/>
            <a:ext cx="2547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A50021"/>
                </a:solidFill>
              </a:rPr>
              <a:t>Приказ МЧС РФ </a:t>
            </a:r>
            <a:endParaRPr lang="ru-RU" sz="1600" b="1" dirty="0" smtClean="0">
              <a:solidFill>
                <a:srgbClr val="A5002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A50021"/>
                </a:solidFill>
              </a:rPr>
              <a:t>от 27.05.2003  №285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69876" y="3841091"/>
            <a:ext cx="2895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«Об утверждении и введении в действие</a:t>
            </a:r>
            <a:endParaRPr lang="ru-RU" sz="1600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правил использования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и содержания средств</a:t>
            </a:r>
            <a:endParaRPr lang="ru-RU" sz="1600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индивидуальной 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защиты, приборов радиационной,</a:t>
            </a:r>
            <a:endParaRPr lang="ru-RU" sz="1600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химической разведки и контроля»  </a:t>
            </a:r>
            <a:endParaRPr lang="ru-RU" sz="1600" dirty="0">
              <a:solidFill>
                <a:srgbClr val="000099"/>
              </a:solidFill>
            </a:endParaRP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5360936" y="3109612"/>
            <a:ext cx="2821947" cy="3370652"/>
            <a:chOff x="3888" y="2304"/>
            <a:chExt cx="1536" cy="1832"/>
          </a:xfrm>
        </p:grpSpPr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451877" y="3944826"/>
            <a:ext cx="26391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99"/>
                </a:solidFill>
              </a:rPr>
              <a:t>"Об утверждении </a:t>
            </a:r>
            <a:endParaRPr lang="ru-RU" sz="1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Положения об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организации </a:t>
            </a:r>
            <a:endParaRPr lang="ru-RU" sz="1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обеспечения </a:t>
            </a:r>
            <a:r>
              <a:rPr lang="ru-RU" sz="1600" b="1" dirty="0">
                <a:solidFill>
                  <a:srgbClr val="000099"/>
                </a:solidFill>
              </a:rPr>
              <a:t>населения </a:t>
            </a:r>
            <a:endParaRPr lang="ru-RU" sz="1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средствами 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индивидуальной </a:t>
            </a:r>
            <a:r>
              <a:rPr lang="ru-RU" sz="1600" b="1" dirty="0">
                <a:solidFill>
                  <a:srgbClr val="000099"/>
                </a:solidFill>
              </a:rPr>
              <a:t>защиты"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60935" y="3360051"/>
            <a:ext cx="27300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A50021"/>
                </a:solidFill>
              </a:rPr>
              <a:t>Приказ МЧС России </a:t>
            </a:r>
            <a:endParaRPr lang="ru-RU" sz="1600" b="1" dirty="0" smtClean="0">
              <a:solidFill>
                <a:srgbClr val="A5002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A50021"/>
                </a:solidFill>
              </a:rPr>
              <a:t>от 01.10. 2014</a:t>
            </a:r>
            <a:r>
              <a:rPr lang="ru-RU" sz="1600" b="1" dirty="0">
                <a:solidFill>
                  <a:srgbClr val="A50021"/>
                </a:solidFill>
              </a:rPr>
              <a:t> </a:t>
            </a:r>
            <a:r>
              <a:rPr lang="ru-RU" sz="1600" b="1" dirty="0" smtClean="0">
                <a:solidFill>
                  <a:srgbClr val="A50021"/>
                </a:solidFill>
              </a:rPr>
              <a:t> </a:t>
            </a:r>
            <a:r>
              <a:rPr lang="ru-RU" sz="1600" b="1" dirty="0">
                <a:solidFill>
                  <a:srgbClr val="A50021"/>
                </a:solidFill>
              </a:rPr>
              <a:t>N </a:t>
            </a:r>
            <a:r>
              <a:rPr lang="ru-RU" sz="1600" b="1" dirty="0" smtClean="0">
                <a:solidFill>
                  <a:srgbClr val="A50021"/>
                </a:solidFill>
              </a:rPr>
              <a:t>543</a:t>
            </a:r>
            <a:endParaRPr lang="ru-RU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23648"/>
            <a:ext cx="9301655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182880" tIns="91440">
            <a:normAutofit fontScale="92500" lnSpcReduction="100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indent="363538" algn="just">
              <a:buClr>
                <a:srgbClr val="990000"/>
              </a:buClr>
            </a:pPr>
            <a:endParaRPr lang="ru-RU" dirty="0" smtClean="0">
              <a:solidFill>
                <a:srgbClr val="000099"/>
              </a:solidFill>
            </a:endParaRPr>
          </a:p>
          <a:p>
            <a:pPr marL="0" indent="0" algn="ctr">
              <a:buClr>
                <a:srgbClr val="990000"/>
              </a:buClr>
              <a:buFont typeface="Wingdings 2"/>
              <a:buNone/>
            </a:pPr>
            <a:r>
              <a:rPr lang="ru-RU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СИЗ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5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25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 складским помещениям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а также к порядку накопления, хранения, учета, использования и восполнения запасов (резервов) СИЗ определены 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приказом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МЧС России от 27.05.2003 </a:t>
            </a:r>
            <a:r>
              <a:rPr lang="ru-RU" sz="25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285 </a:t>
            </a:r>
            <a:r>
              <a:rPr lang="ru-RU" sz="25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утверждении и введении в действие Правил использования и содержания средств индивидуальной защиты, приборов радиационной, химической разведки и </a:t>
            </a:r>
            <a:r>
              <a:rPr lang="ru-RU" sz="25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контроля».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5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5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Места хранения 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 выдачи запасов (резервов) СИЗ должны быть </a:t>
            </a:r>
            <a:r>
              <a:rPr lang="ru-RU" sz="25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максимально приближены к местам работы и проживания 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населения с целью гарантированного обеспечения его защиты</a:t>
            </a:r>
            <a:r>
              <a:rPr lang="ru-RU" sz="25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5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При обеспечении соответствующих условий хранения </a:t>
            </a:r>
            <a:r>
              <a:rPr lang="ru-RU" sz="25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разрешается хранить СИЗ на рабочих местах</a:t>
            </a:r>
            <a:r>
              <a:rPr lang="ru-RU" sz="25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5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 решению руководителей органов исполнительной власти субъектов Российской Федерации и организаций СИЗ могут выдаваться населению на </a:t>
            </a:r>
            <a:r>
              <a:rPr lang="ru-RU" sz="25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хранение по месту жительства </a:t>
            </a:r>
            <a:r>
              <a:rPr lang="ru-RU" sz="25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при условии обеспечения их сохранности и соответствующих условий хранения.</a:t>
            </a:r>
          </a:p>
          <a:p>
            <a:pPr marL="0" indent="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0"/>
            <a:ext cx="9301655" cy="6881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182880" tIns="91440">
            <a:norm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indent="363538" algn="just">
              <a:buClr>
                <a:srgbClr val="990000"/>
              </a:buClr>
            </a:pPr>
            <a:endParaRPr lang="ru-RU" dirty="0" smtClean="0">
              <a:solidFill>
                <a:srgbClr val="000099"/>
              </a:solidFill>
            </a:endParaRPr>
          </a:p>
          <a:p>
            <a:pPr marL="0" indent="0" algn="ctr">
              <a:buClr>
                <a:srgbClr val="990000"/>
              </a:buClr>
              <a:buFont typeface="Wingdings 2"/>
              <a:buNone/>
            </a:pPr>
            <a:r>
              <a:rPr lang="ru-RU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Освежение СИЗ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4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Списание СИЗ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осуществляется по решениям руководителей соответствующих федеральных органов исполнительной власти, органов исполнительной власти субъектов Российской Федерации и организаций на основании результатов лабораторных испытаний (поверок), выданных лабораториями и другими уполномоченными организациями, в порядке, установленном </a:t>
            </a:r>
            <a:r>
              <a:rPr lang="ru-RU" sz="2400" u="sng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приказом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МЧС России от 27.05.2003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285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утверждении и введении в действие Правил использования и содержания средств индивидуальной защиты, приборов радиационной, химической разведки и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контроля».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r>
              <a:rPr lang="ru-RU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Медицинские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средств индивидуальной защиты </a:t>
            </a:r>
            <a:r>
              <a:rPr lang="ru-RU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списываются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 истечению установленного срока годности.</a:t>
            </a:r>
          </a:p>
          <a:p>
            <a:pPr marL="0" indent="361950" algn="just">
              <a:spcBef>
                <a:spcPts val="0"/>
              </a:spcBef>
              <a:buClr>
                <a:srgbClr val="990000"/>
              </a:buClr>
              <a:buNone/>
            </a:pPr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3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361950" algn="just">
              <a:buClr>
                <a:srgbClr val="990000"/>
              </a:buClr>
              <a:buFont typeface="Arial" pitchFamily="34" charset="0"/>
              <a:buChar char="•"/>
            </a:pPr>
            <a:r>
              <a:rPr 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СИЗ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запасов (резервов) федеральных органов исполнительной власти, органов исполнительной власти субъектов Российской Федерации и организаций для обеспечения защиты населения осуществляется </a:t>
            </a:r>
            <a:r>
              <a:rPr 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пунктах выдачи СИЗ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решению соответствующих руководителей органов и организаций с последующим сообщением в территориальные органы МЧС России об изменении объемов накопления в запасах (резервах) СИЗ.</a:t>
            </a:r>
          </a:p>
          <a:p>
            <a:pPr marL="0" indent="361950" algn="just">
              <a:buClr>
                <a:srgbClr val="990000"/>
              </a:buClr>
            </a:pPr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>
              <a:buClr>
                <a:srgbClr val="990000"/>
              </a:buClr>
              <a:buFont typeface="Arial" pitchFamily="34" charset="0"/>
              <a:buChar char="•"/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СИЗ, выданные населению на ответственное хранение, используются населением самостоятельно при получении сигналов оповещения гражданской обороны и об угрозе возникновения или при возникновении чрезвычайных ситуаций.</a:t>
            </a:r>
          </a:p>
          <a:p>
            <a:pPr marL="0" indent="0">
              <a:buNone/>
            </a:pP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52400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СИЗ</a:t>
            </a:r>
          </a:p>
        </p:txBody>
      </p:sp>
    </p:spTree>
    <p:extLst>
      <p:ext uri="{BB962C8B-B14F-4D97-AF65-F5344CB8AC3E}">
        <p14:creationId xmlns:p14="http://schemas.microsoft.com/office/powerpoint/2010/main" val="407221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414713" y="2033588"/>
            <a:ext cx="24558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-152400" y="1671638"/>
            <a:ext cx="27670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A50021"/>
                </a:solidFill>
              </a:rPr>
              <a:t>Закон РФ </a:t>
            </a:r>
          </a:p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A50021"/>
                </a:solidFill>
              </a:rPr>
              <a:t>№ 12-ФЗ от 13.01.96 г.</a:t>
            </a:r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228600" y="685800"/>
            <a:ext cx="2590800" cy="3276600"/>
            <a:chOff x="3888" y="2304"/>
            <a:chExt cx="1536" cy="1832"/>
          </a:xfrm>
        </p:grpSpPr>
        <p:sp>
          <p:nvSpPr>
            <p:cNvPr id="16424" name="Rectangle 8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5" name="Rectangle 9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6" name="Freeform 10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304800" y="762000"/>
            <a:ext cx="2590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Федеральный закон     № 28-ФЗ от </a:t>
            </a:r>
            <a:r>
              <a:rPr lang="ru-RU" sz="1600" b="1" dirty="0" smtClean="0">
                <a:solidFill>
                  <a:srgbClr val="A50021"/>
                </a:solidFill>
              </a:rPr>
              <a:t>12.02.98</a:t>
            </a:r>
            <a:endParaRPr lang="ru-RU" sz="1600" b="1" dirty="0">
              <a:solidFill>
                <a:srgbClr val="A50021"/>
              </a:solidFill>
            </a:endParaRPr>
          </a:p>
        </p:txBody>
      </p:sp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304800" y="16002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000099"/>
                </a:solidFill>
              </a:rPr>
              <a:t>«О гражданской обороне»</a:t>
            </a:r>
            <a:endParaRPr lang="ru-RU" sz="1600" dirty="0">
              <a:solidFill>
                <a:srgbClr val="000099"/>
              </a:solidFill>
            </a:endParaRPr>
          </a:p>
        </p:txBody>
      </p:sp>
      <p:grpSp>
        <p:nvGrpSpPr>
          <p:cNvPr id="16394" name="Group 13"/>
          <p:cNvGrpSpPr>
            <a:grpSpLocks/>
          </p:cNvGrpSpPr>
          <p:nvPr/>
        </p:nvGrpSpPr>
        <p:grpSpPr bwMode="auto">
          <a:xfrm>
            <a:off x="3048000" y="685800"/>
            <a:ext cx="2819400" cy="3200400"/>
            <a:chOff x="3888" y="2304"/>
            <a:chExt cx="1536" cy="1832"/>
          </a:xfrm>
        </p:grpSpPr>
        <p:sp>
          <p:nvSpPr>
            <p:cNvPr id="16421" name="Rectangle 14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2" name="Rectangle 15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3" name="Freeform 16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395" name="Group 17"/>
          <p:cNvGrpSpPr>
            <a:grpSpLocks/>
          </p:cNvGrpSpPr>
          <p:nvPr/>
        </p:nvGrpSpPr>
        <p:grpSpPr bwMode="auto">
          <a:xfrm>
            <a:off x="6172200" y="685800"/>
            <a:ext cx="2590800" cy="3276600"/>
            <a:chOff x="3888" y="2304"/>
            <a:chExt cx="1536" cy="1832"/>
          </a:xfrm>
        </p:grpSpPr>
        <p:sp>
          <p:nvSpPr>
            <p:cNvPr id="16418" name="Rectangle 18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9" name="Rectangle 19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0" name="Freeform 20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396" name="Group 21"/>
          <p:cNvGrpSpPr>
            <a:grpSpLocks/>
          </p:cNvGrpSpPr>
          <p:nvPr/>
        </p:nvGrpSpPr>
        <p:grpSpPr bwMode="auto">
          <a:xfrm>
            <a:off x="304800" y="3505200"/>
            <a:ext cx="2667000" cy="2971800"/>
            <a:chOff x="3888" y="2304"/>
            <a:chExt cx="1536" cy="1832"/>
          </a:xfrm>
        </p:grpSpPr>
        <p:sp>
          <p:nvSpPr>
            <p:cNvPr id="16415" name="Rectangle 22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6" name="Rectangle 23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7" name="Freeform 24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397" name="Group 25"/>
          <p:cNvGrpSpPr>
            <a:grpSpLocks/>
          </p:cNvGrpSpPr>
          <p:nvPr/>
        </p:nvGrpSpPr>
        <p:grpSpPr bwMode="auto">
          <a:xfrm>
            <a:off x="3138858" y="3517655"/>
            <a:ext cx="2934600" cy="2971800"/>
            <a:chOff x="3888" y="2304"/>
            <a:chExt cx="1536" cy="1832"/>
          </a:xfrm>
        </p:grpSpPr>
        <p:sp>
          <p:nvSpPr>
            <p:cNvPr id="16412" name="Rectangle 26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3" name="Rectangle 27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4" name="Freeform 28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398" name="Group 29"/>
          <p:cNvGrpSpPr>
            <a:grpSpLocks/>
          </p:cNvGrpSpPr>
          <p:nvPr/>
        </p:nvGrpSpPr>
        <p:grpSpPr bwMode="auto">
          <a:xfrm>
            <a:off x="6248400" y="3505200"/>
            <a:ext cx="2667000" cy="2971800"/>
            <a:chOff x="3888" y="2304"/>
            <a:chExt cx="1536" cy="1832"/>
          </a:xfrm>
        </p:grpSpPr>
        <p:sp>
          <p:nvSpPr>
            <p:cNvPr id="16409" name="Rectangle 30"/>
            <p:cNvSpPr>
              <a:spLocks noChangeArrowheads="1"/>
            </p:cNvSpPr>
            <p:nvPr/>
          </p:nvSpPr>
          <p:spPr bwMode="auto">
            <a:xfrm>
              <a:off x="3938" y="2353"/>
              <a:ext cx="1486" cy="17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0" name="Rectangle 31"/>
            <p:cNvSpPr>
              <a:spLocks noChangeArrowheads="1"/>
            </p:cNvSpPr>
            <p:nvPr/>
          </p:nvSpPr>
          <p:spPr bwMode="auto">
            <a:xfrm>
              <a:off x="3888" y="2304"/>
              <a:ext cx="1486" cy="177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1" name="Freeform 32"/>
            <p:cNvSpPr>
              <a:spLocks/>
            </p:cNvSpPr>
            <p:nvPr/>
          </p:nvSpPr>
          <p:spPr bwMode="auto">
            <a:xfrm>
              <a:off x="3888" y="4078"/>
              <a:ext cx="99" cy="58"/>
            </a:xfrm>
            <a:custGeom>
              <a:avLst/>
              <a:gdLst>
                <a:gd name="T0" fmla="*/ 0 w 96"/>
                <a:gd name="T1" fmla="*/ 0 h 56"/>
                <a:gd name="T2" fmla="*/ 80 w 96"/>
                <a:gd name="T3" fmla="*/ 85 h 56"/>
                <a:gd name="T4" fmla="*/ 156 w 96"/>
                <a:gd name="T5" fmla="*/ 85 h 56"/>
                <a:gd name="T6" fmla="*/ 80 w 96"/>
                <a:gd name="T7" fmla="*/ 8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6"/>
                <a:gd name="T14" fmla="*/ 96 w 96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6">
                  <a:moveTo>
                    <a:pt x="0" y="0"/>
                  </a:moveTo>
                  <a:cubicBezTo>
                    <a:pt x="16" y="20"/>
                    <a:pt x="32" y="40"/>
                    <a:pt x="48" y="48"/>
                  </a:cubicBezTo>
                  <a:cubicBezTo>
                    <a:pt x="64" y="56"/>
                    <a:pt x="96" y="48"/>
                    <a:pt x="96" y="48"/>
                  </a:cubicBezTo>
                  <a:cubicBezTo>
                    <a:pt x="96" y="48"/>
                    <a:pt x="72" y="48"/>
                    <a:pt x="48" y="48"/>
                  </a:cubicBez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9" name="Text Box 33"/>
          <p:cNvSpPr txBox="1">
            <a:spLocks noChangeArrowheads="1"/>
          </p:cNvSpPr>
          <p:nvPr/>
        </p:nvSpPr>
        <p:spPr bwMode="auto">
          <a:xfrm>
            <a:off x="3124200" y="762000"/>
            <a:ext cx="27432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Федеральный закон   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 № 68-ФЗ от </a:t>
            </a:r>
            <a:r>
              <a:rPr lang="ru-RU" sz="1600" b="1" dirty="0" smtClean="0">
                <a:solidFill>
                  <a:srgbClr val="A50021"/>
                </a:solidFill>
              </a:rPr>
              <a:t>21.12.94</a:t>
            </a:r>
            <a:endParaRPr lang="ru-RU" sz="1600" b="1" dirty="0">
              <a:solidFill>
                <a:srgbClr val="A50021"/>
              </a:solidFill>
            </a:endParaRPr>
          </a:p>
        </p:txBody>
      </p:sp>
      <p:sp>
        <p:nvSpPr>
          <p:cNvPr id="16400" name="Text Box 34"/>
          <p:cNvSpPr txBox="1">
            <a:spLocks noChangeArrowheads="1"/>
          </p:cNvSpPr>
          <p:nvPr/>
        </p:nvSpPr>
        <p:spPr bwMode="auto">
          <a:xfrm>
            <a:off x="3048000" y="1524000"/>
            <a:ext cx="2819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</a:rPr>
              <a:t>«О защите населения     и территорий  от чрезвычайных ситуаций природного и техногенного характера» </a:t>
            </a:r>
            <a:endParaRPr lang="ru-RU" sz="1600">
              <a:solidFill>
                <a:srgbClr val="000099"/>
              </a:solidFill>
            </a:endParaRPr>
          </a:p>
        </p:txBody>
      </p:sp>
      <p:sp>
        <p:nvSpPr>
          <p:cNvPr id="16403" name="Text Box 37"/>
          <p:cNvSpPr txBox="1">
            <a:spLocks noChangeArrowheads="1"/>
          </p:cNvSpPr>
          <p:nvPr/>
        </p:nvSpPr>
        <p:spPr bwMode="auto">
          <a:xfrm>
            <a:off x="6240264" y="774700"/>
            <a:ext cx="2438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A50021"/>
                </a:solidFill>
              </a:rPr>
              <a:t>Постановление Правительства РФ       № 1309 от </a:t>
            </a:r>
            <a:r>
              <a:rPr lang="ru-RU" sz="1600" b="1" dirty="0" smtClean="0">
                <a:solidFill>
                  <a:srgbClr val="A50021"/>
                </a:solidFill>
              </a:rPr>
              <a:t>29.11.99</a:t>
            </a:r>
            <a:endParaRPr lang="ru-RU" sz="1600" b="1" dirty="0">
              <a:solidFill>
                <a:srgbClr val="A50021"/>
              </a:solidFill>
            </a:endParaRPr>
          </a:p>
        </p:txBody>
      </p:sp>
      <p:sp>
        <p:nvSpPr>
          <p:cNvPr id="6184" name="Text Box 40"/>
          <p:cNvSpPr txBox="1">
            <a:spLocks noChangeArrowheads="1"/>
          </p:cNvSpPr>
          <p:nvPr/>
        </p:nvSpPr>
        <p:spPr bwMode="auto">
          <a:xfrm>
            <a:off x="6202164" y="1856014"/>
            <a:ext cx="25146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rgbClr val="000099"/>
                </a:solidFill>
              </a:rPr>
              <a:t>«О порядке создания убежищ и иных объектов ГО» </a:t>
            </a:r>
          </a:p>
          <a:p>
            <a:pPr algn="ctr" eaLnBrk="0" hangingPunct="0">
              <a:spcBef>
                <a:spcPct val="50000"/>
              </a:spcBef>
              <a:defRPr/>
            </a:pP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2378" y="3530600"/>
            <a:ext cx="2865881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Свод правил СП </a:t>
            </a:r>
            <a:r>
              <a:rPr lang="ru-RU" sz="16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88.13330.2014</a:t>
            </a:r>
          </a:p>
          <a:p>
            <a:pPr algn="ctr">
              <a:lnSpc>
                <a:spcPts val="15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"СНиП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II-11-77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*. Защитные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сооружения гражданской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обороны" Актуализированная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редакция СНиП </a:t>
            </a:r>
            <a:r>
              <a:rPr lang="en-US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II-11-77* </a:t>
            </a:r>
            <a:endParaRPr lang="ru-RU" sz="1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en-US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утв.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Приказом           Министерства 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строительства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жилищно-коммунального 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хозяйства РФ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 18 февраля 2014 г. </a:t>
            </a:r>
            <a:endParaRPr lang="ru-RU" sz="1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59/</a:t>
            </a:r>
            <a:r>
              <a:rPr lang="ru-RU" sz="16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72200" y="3602375"/>
            <a:ext cx="265638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Свод правил СП 165.1325800.2014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"Инженерно-технические мероприятия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 гражданской обороне"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Актуализированная редакция СНиП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2.01.51-90 (утв. приказом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Министерства строительства и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жилищно-коммунального хозяйства РФ</a:t>
            </a:r>
          </a:p>
          <a:p>
            <a:pPr algn="ctr">
              <a:lnSpc>
                <a:spcPts val="1500"/>
              </a:lnSpc>
            </a:pP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 12 ноября 2014 г. </a:t>
            </a:r>
            <a:endParaRPr lang="ru-RU" sz="1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705/</a:t>
            </a:r>
            <a:r>
              <a:rPr lang="ru-RU" sz="16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AF6B0-9054-4A5B-B300-F214059CA4D8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2194" y="3602375"/>
            <a:ext cx="209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</a:rPr>
              <a:t>Приказ МЧС РФ </a:t>
            </a:r>
            <a:endParaRPr lang="ru-RU" sz="1600" b="1" dirty="0" smtClean="0">
              <a:solidFill>
                <a:srgbClr val="99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990000"/>
                </a:solidFill>
              </a:rPr>
              <a:t>от 21.07.2005</a:t>
            </a:r>
            <a:r>
              <a:rPr lang="ru-RU" sz="1600" b="1" dirty="0">
                <a:solidFill>
                  <a:srgbClr val="990000"/>
                </a:solidFill>
              </a:rPr>
              <a:t> </a:t>
            </a:r>
            <a:r>
              <a:rPr lang="ru-RU" sz="1600" b="1" dirty="0" smtClean="0">
                <a:solidFill>
                  <a:srgbClr val="990000"/>
                </a:solidFill>
              </a:rPr>
              <a:t>N</a:t>
            </a:r>
            <a:r>
              <a:rPr lang="ru-RU" sz="1600" b="1" dirty="0">
                <a:solidFill>
                  <a:srgbClr val="990000"/>
                </a:solidFill>
              </a:rPr>
              <a:t> 575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799" y="4369291"/>
            <a:ext cx="266700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99"/>
                </a:solidFill>
              </a:rPr>
              <a:t>"Об утверждении </a:t>
            </a:r>
            <a:endParaRPr lang="ru-RU" sz="1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>
                <a:solidFill>
                  <a:srgbClr val="000099"/>
                </a:solidFill>
              </a:rPr>
              <a:t>П</a:t>
            </a:r>
            <a:r>
              <a:rPr lang="ru-RU" sz="1600" b="1" dirty="0" smtClean="0">
                <a:solidFill>
                  <a:srgbClr val="000099"/>
                </a:solidFill>
              </a:rPr>
              <a:t>орядка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содержания и </a:t>
            </a:r>
            <a:endParaRPr lang="ru-RU" sz="1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использования 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защитных сооружений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гражданской </a:t>
            </a:r>
            <a:r>
              <a:rPr lang="ru-RU" sz="1600" b="1" dirty="0" smtClean="0">
                <a:solidFill>
                  <a:srgbClr val="000099"/>
                </a:solidFill>
              </a:rPr>
              <a:t>обороны</a:t>
            </a:r>
          </a:p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в мирное время"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86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667000"/>
            <a:ext cx="81153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"/>
            <a:ext cx="8686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99"/>
                </a:solidFill>
                <a:latin typeface="Arial" pitchFamily="34" charset="0"/>
              </a:rPr>
              <a:t>Основные способы защиты населения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533400" y="685800"/>
            <a:ext cx="8077200" cy="15240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990000"/>
                </a:solidFill>
              </a:rPr>
              <a:t>Укрытие населения в защитных сооружениях ГО и других сооружениях, приспособленных для этих целей в конкретной ситуации (метро, подземные выработки , подземные пространства городов) 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533400" y="2362200"/>
            <a:ext cx="8153400" cy="28956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Эвакуация </a:t>
            </a:r>
            <a:r>
              <a:rPr lang="ru-RU" sz="2000" b="1" dirty="0">
                <a:solidFill>
                  <a:srgbClr val="000066"/>
                </a:solidFill>
              </a:rPr>
              <a:t>населения из зон возможных стихийных бедствий, аварий, катастроф или при угрозе их возникновения, из зон национальных конфликтов и в военное время, рассредоточение рабочих и служащих предприятий, продолжающих свою производственную деятельность в зонах возможных сильных разрушений (затоплений) и эвакуация всего остального населения из этих зон </a:t>
            </a:r>
            <a:r>
              <a:rPr lang="ru-RU" sz="2000" b="1" dirty="0" smtClean="0">
                <a:solidFill>
                  <a:srgbClr val="000066"/>
                </a:solidFill>
              </a:rPr>
              <a:t>в безопасные районы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533400" y="5410200"/>
            <a:ext cx="8153400" cy="12192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66"/>
                </a:solidFill>
              </a:rPr>
              <a:t>Использование средств индивидуальной защиты (СИЗ) и медицинских средств защиты (МСЗ)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AF6B0-9054-4A5B-B300-F214059CA4D8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50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idx="1"/>
          </p:nvPr>
        </p:nvSpPr>
        <p:spPr>
          <a:xfrm>
            <a:off x="481013" y="2247900"/>
            <a:ext cx="3544887" cy="3802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rgbClr val="000066"/>
                </a:solidFill>
                <a:latin typeface="Bookman Old Style" pitchFamily="18" charset="0"/>
              </a:rPr>
              <a:t>бытовые комнаты;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rgbClr val="000066"/>
                </a:solidFill>
                <a:latin typeface="Bookman Old Style" pitchFamily="18" charset="0"/>
              </a:rPr>
              <a:t>тоннели;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rgbClr val="000066"/>
                </a:solidFill>
                <a:latin typeface="Bookman Old Style" pitchFamily="18" charset="0"/>
              </a:rPr>
              <a:t>школы, библиотеки;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rgbClr val="000066"/>
                </a:solidFill>
                <a:latin typeface="Bookman Old Style" pitchFamily="18" charset="0"/>
              </a:rPr>
              <a:t>помещения торговли и общепита, склады;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rgbClr val="000066"/>
                </a:solidFill>
                <a:latin typeface="Bookman Old Style" pitchFamily="18" charset="0"/>
              </a:rPr>
              <a:t>подвалы и подполья зданий индивидуального пользования.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latin typeface="Bookman Old Style" pitchFamily="18" charset="0"/>
            </a:endParaRPr>
          </a:p>
        </p:txBody>
      </p:sp>
      <p:sp>
        <p:nvSpPr>
          <p:cNvPr id="5632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4E9737A4-5D9D-4073-8398-5B2D470B63C9}" type="slidenum">
              <a:rPr lang="ru-RU" smtClean="0">
                <a:solidFill>
                  <a:schemeClr val="tx2"/>
                </a:solidFill>
              </a:rPr>
              <a:pPr algn="l" eaLnBrk="1" hangingPunct="1"/>
              <a:t>45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393700" y="188913"/>
            <a:ext cx="864235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Под ПРУ используются:</a:t>
            </a:r>
          </a:p>
          <a:p>
            <a:pPr algn="ctr">
              <a:spcBef>
                <a:spcPct val="50000"/>
              </a:spcBef>
              <a:defRPr/>
            </a:pPr>
            <a:endParaRPr lang="ru-RU" sz="3200" dirty="0">
              <a:latin typeface="Bookman Old Style" pitchFamily="18" charset="0"/>
            </a:endParaRPr>
          </a:p>
        </p:txBody>
      </p:sp>
      <p:pic>
        <p:nvPicPr>
          <p:cNvPr id="9728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836613"/>
            <a:ext cx="40481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667125"/>
            <a:ext cx="4826000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052513"/>
            <a:ext cx="4752975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08050"/>
            <a:ext cx="47783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067175" y="1341438"/>
            <a:ext cx="5076825" cy="4824412"/>
            <a:chOff x="2064" y="709"/>
            <a:chExt cx="3810" cy="3611"/>
          </a:xfrm>
        </p:grpSpPr>
        <p:sp>
          <p:nvSpPr>
            <p:cNvPr id="56330" name="Rectangle 14"/>
            <p:cNvSpPr>
              <a:spLocks noChangeArrowheads="1"/>
            </p:cNvSpPr>
            <p:nvPr/>
          </p:nvSpPr>
          <p:spPr bwMode="auto">
            <a:xfrm>
              <a:off x="2103" y="1481"/>
              <a:ext cx="238" cy="137"/>
            </a:xfrm>
            <a:prstGeom prst="rect">
              <a:avLst/>
            </a:prstGeom>
            <a:solidFill>
              <a:schemeClr val="tx1"/>
            </a:solidFill>
            <a:ln w="9525">
              <a:miter lim="800000"/>
              <a:headEnd/>
              <a:tailEnd/>
            </a:ln>
            <a:scene3d>
              <a:camera prst="legacyPerspectiveBottom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31" name="Rectangle 15" descr="Коричневый мрамор"/>
            <p:cNvSpPr>
              <a:spLocks noChangeArrowheads="1"/>
            </p:cNvSpPr>
            <p:nvPr/>
          </p:nvSpPr>
          <p:spPr bwMode="auto">
            <a:xfrm>
              <a:off x="2245" y="2568"/>
              <a:ext cx="3549" cy="1752"/>
            </a:xfrm>
            <a:prstGeom prst="rect">
              <a:avLst/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2" name="Rectangle 16" descr="40%"/>
            <p:cNvSpPr>
              <a:spLocks noChangeArrowheads="1"/>
            </p:cNvSpPr>
            <p:nvPr/>
          </p:nvSpPr>
          <p:spPr bwMode="auto">
            <a:xfrm>
              <a:off x="2245" y="2614"/>
              <a:ext cx="3549" cy="65"/>
            </a:xfrm>
            <a:prstGeom prst="rect">
              <a:avLst/>
            </a:prstGeom>
            <a:pattFill prst="pct40">
              <a:fgClr>
                <a:schemeClr val="bg2"/>
              </a:fgClr>
              <a:bgClr>
                <a:srgbClr val="FFFF66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3" name="Rectangle 17"/>
            <p:cNvSpPr>
              <a:spLocks noChangeArrowheads="1"/>
            </p:cNvSpPr>
            <p:nvPr/>
          </p:nvSpPr>
          <p:spPr bwMode="auto">
            <a:xfrm>
              <a:off x="2535" y="1486"/>
              <a:ext cx="136" cy="138"/>
            </a:xfrm>
            <a:prstGeom prst="rect">
              <a:avLst/>
            </a:prstGeom>
            <a:solidFill>
              <a:schemeClr val="tx1"/>
            </a:solidFill>
            <a:ln w="9525">
              <a:miter lim="800000"/>
              <a:headEnd/>
              <a:tailEnd/>
            </a:ln>
            <a:scene3d>
              <a:camera prst="legacyPerspectiveBottom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34" name="Rectangle 18" descr="Песок"/>
            <p:cNvSpPr>
              <a:spLocks noChangeArrowheads="1"/>
            </p:cNvSpPr>
            <p:nvPr/>
          </p:nvSpPr>
          <p:spPr bwMode="auto">
            <a:xfrm>
              <a:off x="5591" y="2670"/>
              <a:ext cx="68" cy="1481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/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299" name="AutoShape 19"/>
            <p:cNvSpPr>
              <a:spLocks noChangeArrowheads="1"/>
            </p:cNvSpPr>
            <p:nvPr/>
          </p:nvSpPr>
          <p:spPr bwMode="auto">
            <a:xfrm flipV="1">
              <a:off x="2376" y="3575"/>
              <a:ext cx="3252" cy="517"/>
            </a:xfrm>
            <a:custGeom>
              <a:avLst/>
              <a:gdLst>
                <a:gd name="G0" fmla="+- 1089 0 0"/>
                <a:gd name="G1" fmla="+- 21600 0 1089"/>
                <a:gd name="G2" fmla="*/ 1089 1 2"/>
                <a:gd name="G3" fmla="+- 21600 0 G2"/>
                <a:gd name="G4" fmla="+/ 1089 21600 2"/>
                <a:gd name="G5" fmla="+/ G1 0 2"/>
                <a:gd name="G6" fmla="*/ 21600 21600 1089"/>
                <a:gd name="G7" fmla="*/ G6 1 2"/>
                <a:gd name="G8" fmla="+- 21600 0 G7"/>
                <a:gd name="G9" fmla="*/ 21600 1 2"/>
                <a:gd name="G10" fmla="+- 1089 0 G9"/>
                <a:gd name="G11" fmla="?: G10 G8 0"/>
                <a:gd name="G12" fmla="?: G10 G7 21600"/>
                <a:gd name="T0" fmla="*/ 21055 w 21600"/>
                <a:gd name="T1" fmla="*/ 10800 h 21600"/>
                <a:gd name="T2" fmla="*/ 10800 w 21600"/>
                <a:gd name="T3" fmla="*/ 21600 h 21600"/>
                <a:gd name="T4" fmla="*/ 545 w 21600"/>
                <a:gd name="T5" fmla="*/ 10800 h 21600"/>
                <a:gd name="T6" fmla="*/ 10800 w 21600"/>
                <a:gd name="T7" fmla="*/ 0 h 21600"/>
                <a:gd name="T8" fmla="*/ 2345 w 21600"/>
                <a:gd name="T9" fmla="*/ 2345 h 21600"/>
                <a:gd name="T10" fmla="*/ 19255 w 21600"/>
                <a:gd name="T11" fmla="*/ 192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9" y="21600"/>
                  </a:lnTo>
                  <a:lnTo>
                    <a:pt x="205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100000">
                  <a:schemeClr val="tx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6336" name="Rectangle 20" descr="Дуб"/>
            <p:cNvSpPr>
              <a:spLocks noChangeArrowheads="1"/>
            </p:cNvSpPr>
            <p:nvPr/>
          </p:nvSpPr>
          <p:spPr bwMode="auto">
            <a:xfrm>
              <a:off x="5041" y="3713"/>
              <a:ext cx="544" cy="34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TopLeft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37" name="Oval 21"/>
            <p:cNvSpPr>
              <a:spLocks noChangeArrowheads="1"/>
            </p:cNvSpPr>
            <p:nvPr/>
          </p:nvSpPr>
          <p:spPr bwMode="auto">
            <a:xfrm>
              <a:off x="5143" y="3666"/>
              <a:ext cx="272" cy="3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8" name="Rectangle 22"/>
            <p:cNvSpPr>
              <a:spLocks noChangeArrowheads="1"/>
            </p:cNvSpPr>
            <p:nvPr/>
          </p:nvSpPr>
          <p:spPr bwMode="auto">
            <a:xfrm>
              <a:off x="5077" y="3776"/>
              <a:ext cx="476" cy="275"/>
            </a:xfrm>
            <a:prstGeom prst="rect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2F2F2F"/>
                </a:gs>
              </a:gsLst>
              <a:path path="shape">
                <a:fillToRect l="50000" t="50000" r="50000" b="50000"/>
              </a:path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303" name="Rectangle 23" descr="Гранит"/>
            <p:cNvSpPr>
              <a:spLocks noChangeArrowheads="1"/>
            </p:cNvSpPr>
            <p:nvPr/>
          </p:nvSpPr>
          <p:spPr bwMode="auto">
            <a:xfrm>
              <a:off x="2547" y="2507"/>
              <a:ext cx="2890" cy="1068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sy="50000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6340" name="AutoShape 24" descr="Дуб"/>
            <p:cNvSpPr>
              <a:spLocks noChangeArrowheads="1"/>
            </p:cNvSpPr>
            <p:nvPr/>
          </p:nvSpPr>
          <p:spPr bwMode="auto">
            <a:xfrm rot="5400000">
              <a:off x="4117" y="3214"/>
              <a:ext cx="1585" cy="171"/>
            </a:xfrm>
            <a:prstGeom prst="parallelogram">
              <a:avLst>
                <a:gd name="adj" fmla="val 101573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41" name="Rectangle 25" descr="Песок"/>
            <p:cNvSpPr>
              <a:spLocks noChangeArrowheads="1"/>
            </p:cNvSpPr>
            <p:nvPr/>
          </p:nvSpPr>
          <p:spPr bwMode="auto">
            <a:xfrm>
              <a:off x="2341" y="2610"/>
              <a:ext cx="68" cy="1481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42" name="AutoShape 26"/>
            <p:cNvSpPr>
              <a:spLocks noChangeArrowheads="1"/>
            </p:cNvSpPr>
            <p:nvPr/>
          </p:nvSpPr>
          <p:spPr bwMode="auto">
            <a:xfrm rot="5400000" flipH="1">
              <a:off x="1479" y="2955"/>
              <a:ext cx="2032" cy="171"/>
            </a:xfrm>
            <a:prstGeom prst="parallelogram">
              <a:avLst>
                <a:gd name="adj" fmla="val 334486"/>
              </a:avLst>
            </a:prstGeom>
            <a:gradFill rotWithShape="1">
              <a:gsLst>
                <a:gs pos="0">
                  <a:srgbClr val="525252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3" name="AutoShape 27"/>
            <p:cNvSpPr>
              <a:spLocks noChangeArrowheads="1"/>
            </p:cNvSpPr>
            <p:nvPr/>
          </p:nvSpPr>
          <p:spPr bwMode="auto">
            <a:xfrm flipV="1">
              <a:off x="2137" y="709"/>
              <a:ext cx="3657" cy="5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064 w 21600"/>
                <a:gd name="T13" fmla="*/ 7071 h 21600"/>
                <a:gd name="T14" fmla="*/ 14536 w 21600"/>
                <a:gd name="T15" fmla="*/ 1452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531" y="21600"/>
                  </a:lnTo>
                  <a:lnTo>
                    <a:pt x="1106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00"/>
                </a:gs>
                <a:gs pos="100000">
                  <a:srgbClr val="7171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308" name="Rectangle 28" descr="Орех"/>
            <p:cNvSpPr>
              <a:spLocks noChangeArrowheads="1"/>
            </p:cNvSpPr>
            <p:nvPr/>
          </p:nvSpPr>
          <p:spPr bwMode="auto">
            <a:xfrm>
              <a:off x="2342" y="2422"/>
              <a:ext cx="3299" cy="70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8398" dir="20006097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09" name="Rectangle 29" descr="Орех"/>
            <p:cNvSpPr>
              <a:spLocks noChangeArrowheads="1"/>
            </p:cNvSpPr>
            <p:nvPr/>
          </p:nvSpPr>
          <p:spPr bwMode="auto">
            <a:xfrm>
              <a:off x="2342" y="2338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0" name="Rectangle 30" descr="Орех"/>
            <p:cNvSpPr>
              <a:spLocks noChangeArrowheads="1"/>
            </p:cNvSpPr>
            <p:nvPr/>
          </p:nvSpPr>
          <p:spPr bwMode="auto">
            <a:xfrm>
              <a:off x="2342" y="2267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1" name="Rectangle 31" descr="Орех"/>
            <p:cNvSpPr>
              <a:spLocks noChangeArrowheads="1"/>
            </p:cNvSpPr>
            <p:nvPr/>
          </p:nvSpPr>
          <p:spPr bwMode="auto">
            <a:xfrm>
              <a:off x="2342" y="2190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45791" dir="3378596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2" name="Rectangle 32" descr="Орех"/>
            <p:cNvSpPr>
              <a:spLocks noChangeArrowheads="1"/>
            </p:cNvSpPr>
            <p:nvPr/>
          </p:nvSpPr>
          <p:spPr bwMode="auto">
            <a:xfrm>
              <a:off x="2342" y="2113"/>
              <a:ext cx="3299" cy="70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3" name="Rectangle 33" descr="Орех"/>
            <p:cNvSpPr>
              <a:spLocks noChangeArrowheads="1"/>
            </p:cNvSpPr>
            <p:nvPr/>
          </p:nvSpPr>
          <p:spPr bwMode="auto">
            <a:xfrm>
              <a:off x="2342" y="2039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4" name="Rectangle 34" descr="Орех"/>
            <p:cNvSpPr>
              <a:spLocks noChangeArrowheads="1"/>
            </p:cNvSpPr>
            <p:nvPr/>
          </p:nvSpPr>
          <p:spPr bwMode="auto">
            <a:xfrm>
              <a:off x="2342" y="1964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45791" dir="3378596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5" name="Rectangle 35" descr="Орех"/>
            <p:cNvSpPr>
              <a:spLocks noChangeArrowheads="1"/>
            </p:cNvSpPr>
            <p:nvPr/>
          </p:nvSpPr>
          <p:spPr bwMode="auto">
            <a:xfrm>
              <a:off x="2342" y="1885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45791" dir="3378596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6" name="Rectangle 36" descr="Орех"/>
            <p:cNvSpPr>
              <a:spLocks noChangeArrowheads="1"/>
            </p:cNvSpPr>
            <p:nvPr/>
          </p:nvSpPr>
          <p:spPr bwMode="auto">
            <a:xfrm>
              <a:off x="2342" y="1810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7" name="Rectangle 37" descr="Орех"/>
            <p:cNvSpPr>
              <a:spLocks noChangeArrowheads="1"/>
            </p:cNvSpPr>
            <p:nvPr/>
          </p:nvSpPr>
          <p:spPr bwMode="auto">
            <a:xfrm>
              <a:off x="2342" y="1731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8" name="Rectangle 38" descr="Орех"/>
            <p:cNvSpPr>
              <a:spLocks noChangeArrowheads="1"/>
            </p:cNvSpPr>
            <p:nvPr/>
          </p:nvSpPr>
          <p:spPr bwMode="auto">
            <a:xfrm>
              <a:off x="2342" y="1656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19" name="Rectangle 39" descr="Орех"/>
            <p:cNvSpPr>
              <a:spLocks noChangeArrowheads="1"/>
            </p:cNvSpPr>
            <p:nvPr/>
          </p:nvSpPr>
          <p:spPr bwMode="auto">
            <a:xfrm>
              <a:off x="2342" y="1580"/>
              <a:ext cx="3299" cy="6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20" name="Rectangle 40" descr="Орех"/>
            <p:cNvSpPr>
              <a:spLocks noChangeArrowheads="1"/>
            </p:cNvSpPr>
            <p:nvPr/>
          </p:nvSpPr>
          <p:spPr bwMode="auto">
            <a:xfrm>
              <a:off x="2342" y="1504"/>
              <a:ext cx="3299" cy="70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7" dir="2700541" algn="ctr" rotWithShape="0">
                <a:srgbClr val="CC99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7321" name="Rectangle 41"/>
            <p:cNvSpPr>
              <a:spLocks noChangeArrowheads="1"/>
            </p:cNvSpPr>
            <p:nvPr/>
          </p:nvSpPr>
          <p:spPr bwMode="auto">
            <a:xfrm>
              <a:off x="2342" y="1264"/>
              <a:ext cx="3299" cy="24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76078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6358" name="AutoShape 42"/>
            <p:cNvSpPr>
              <a:spLocks noChangeArrowheads="1"/>
            </p:cNvSpPr>
            <p:nvPr/>
          </p:nvSpPr>
          <p:spPr bwMode="auto">
            <a:xfrm flipV="1">
              <a:off x="2340" y="2408"/>
              <a:ext cx="3331" cy="1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19 w 21600"/>
                <a:gd name="T13" fmla="*/ 2371 h 21600"/>
                <a:gd name="T14" fmla="*/ 19181 w 21600"/>
                <a:gd name="T15" fmla="*/ 1922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240" y="21600"/>
                  </a:lnTo>
                  <a:lnTo>
                    <a:pt x="2036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A9A9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9" name="Oval 43" descr="Дуб"/>
            <p:cNvSpPr>
              <a:spLocks noChangeAspect="1" noChangeArrowheads="1"/>
            </p:cNvSpPr>
            <p:nvPr/>
          </p:nvSpPr>
          <p:spPr bwMode="auto">
            <a:xfrm>
              <a:off x="5586" y="2512"/>
              <a:ext cx="85" cy="85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4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0" name="Oval 44" descr="Дуб"/>
            <p:cNvSpPr>
              <a:spLocks noChangeAspect="1" noChangeArrowheads="1"/>
            </p:cNvSpPr>
            <p:nvPr/>
          </p:nvSpPr>
          <p:spPr bwMode="auto">
            <a:xfrm>
              <a:off x="5586" y="1966"/>
              <a:ext cx="85" cy="85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54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1" name="Oval 45" descr="Дуб"/>
            <p:cNvSpPr>
              <a:spLocks noChangeAspect="1" noChangeArrowheads="1"/>
            </p:cNvSpPr>
            <p:nvPr/>
          </p:nvSpPr>
          <p:spPr bwMode="auto">
            <a:xfrm>
              <a:off x="5586" y="2051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60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2" name="Oval 46" descr="Дуб"/>
            <p:cNvSpPr>
              <a:spLocks noChangeAspect="1" noChangeArrowheads="1"/>
            </p:cNvSpPr>
            <p:nvPr/>
          </p:nvSpPr>
          <p:spPr bwMode="auto">
            <a:xfrm>
              <a:off x="5586" y="2139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1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3" name="Oval 47" descr="Дуб"/>
            <p:cNvSpPr>
              <a:spLocks noChangeAspect="1" noChangeArrowheads="1"/>
            </p:cNvSpPr>
            <p:nvPr/>
          </p:nvSpPr>
          <p:spPr bwMode="auto">
            <a:xfrm>
              <a:off x="5586" y="1705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36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4" name="Oval 48" descr="Дуб"/>
            <p:cNvSpPr>
              <a:spLocks noChangeAspect="1" noChangeArrowheads="1"/>
            </p:cNvSpPr>
            <p:nvPr/>
          </p:nvSpPr>
          <p:spPr bwMode="auto">
            <a:xfrm>
              <a:off x="5586" y="1791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4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5" name="Oval 49" descr="Дуб"/>
            <p:cNvSpPr>
              <a:spLocks noChangeAspect="1" noChangeArrowheads="1"/>
            </p:cNvSpPr>
            <p:nvPr/>
          </p:nvSpPr>
          <p:spPr bwMode="auto">
            <a:xfrm>
              <a:off x="5586" y="1877"/>
              <a:ext cx="85" cy="85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4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6" name="Oval 50" descr="Дуб"/>
            <p:cNvSpPr>
              <a:spLocks noChangeAspect="1" noChangeArrowheads="1"/>
            </p:cNvSpPr>
            <p:nvPr/>
          </p:nvSpPr>
          <p:spPr bwMode="auto">
            <a:xfrm>
              <a:off x="5586" y="1333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1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7" name="Oval 51" descr="Дуб"/>
            <p:cNvSpPr>
              <a:spLocks noChangeAspect="1" noChangeArrowheads="1"/>
            </p:cNvSpPr>
            <p:nvPr/>
          </p:nvSpPr>
          <p:spPr bwMode="auto">
            <a:xfrm>
              <a:off x="5586" y="1428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1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8" name="Oval 52" descr="Дуб"/>
            <p:cNvSpPr>
              <a:spLocks noChangeAspect="1" noChangeArrowheads="1"/>
            </p:cNvSpPr>
            <p:nvPr/>
          </p:nvSpPr>
          <p:spPr bwMode="auto">
            <a:xfrm>
              <a:off x="5586" y="1523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24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69" name="Oval 53" descr="Дуб"/>
            <p:cNvSpPr>
              <a:spLocks noChangeAspect="1" noChangeArrowheads="1"/>
            </p:cNvSpPr>
            <p:nvPr/>
          </p:nvSpPr>
          <p:spPr bwMode="auto">
            <a:xfrm>
              <a:off x="5586" y="1615"/>
              <a:ext cx="85" cy="85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Left">
                <a:rot lat="30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70" name="Oval 54" descr="Дуб"/>
            <p:cNvSpPr>
              <a:spLocks noChangeAspect="1" noChangeArrowheads="1"/>
            </p:cNvSpPr>
            <p:nvPr/>
          </p:nvSpPr>
          <p:spPr bwMode="auto">
            <a:xfrm>
              <a:off x="5586" y="2417"/>
              <a:ext cx="85" cy="85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36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71" name="Oval 55" descr="Дуб"/>
            <p:cNvSpPr>
              <a:spLocks noChangeAspect="1" noChangeArrowheads="1"/>
            </p:cNvSpPr>
            <p:nvPr/>
          </p:nvSpPr>
          <p:spPr bwMode="auto">
            <a:xfrm>
              <a:off x="5586" y="2324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30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72" name="Oval 56" descr="Дуб"/>
            <p:cNvSpPr>
              <a:spLocks noChangeAspect="1" noChangeArrowheads="1"/>
            </p:cNvSpPr>
            <p:nvPr/>
          </p:nvSpPr>
          <p:spPr bwMode="auto">
            <a:xfrm>
              <a:off x="5586" y="2231"/>
              <a:ext cx="85" cy="8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4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73" name="Rectangle 57" descr="Орех"/>
            <p:cNvSpPr>
              <a:spLocks noChangeArrowheads="1"/>
            </p:cNvSpPr>
            <p:nvPr/>
          </p:nvSpPr>
          <p:spPr bwMode="auto">
            <a:xfrm>
              <a:off x="2274" y="1250"/>
              <a:ext cx="3432" cy="86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338" name="Rectangle 58" descr="Орех"/>
            <p:cNvSpPr>
              <a:spLocks noChangeArrowheads="1"/>
            </p:cNvSpPr>
            <p:nvPr/>
          </p:nvSpPr>
          <p:spPr bwMode="auto">
            <a:xfrm rot="-1092629">
              <a:off x="2064" y="922"/>
              <a:ext cx="1955" cy="5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56375" name="Group 59"/>
            <p:cNvGrpSpPr>
              <a:grpSpLocks/>
            </p:cNvGrpSpPr>
            <p:nvPr/>
          </p:nvGrpSpPr>
          <p:grpSpPr bwMode="auto">
            <a:xfrm>
              <a:off x="4008" y="1612"/>
              <a:ext cx="427" cy="585"/>
              <a:chOff x="1927" y="754"/>
              <a:chExt cx="569" cy="771"/>
            </a:xfrm>
          </p:grpSpPr>
          <p:sp>
            <p:nvSpPr>
              <p:cNvPr id="97340" name="Rectangle 60"/>
              <p:cNvSpPr>
                <a:spLocks noChangeArrowheads="1"/>
              </p:cNvSpPr>
              <p:nvPr/>
            </p:nvSpPr>
            <p:spPr bwMode="auto">
              <a:xfrm>
                <a:off x="1959" y="799"/>
                <a:ext cx="497" cy="6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1" name="Line 61"/>
              <p:cNvSpPr>
                <a:spLocks noChangeShapeType="1"/>
              </p:cNvSpPr>
              <p:nvPr/>
            </p:nvSpPr>
            <p:spPr bwMode="auto">
              <a:xfrm>
                <a:off x="2093" y="799"/>
                <a:ext cx="0" cy="63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>
                <a:outerShdw dist="28398" dir="20006097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2" name="Rectangle 62" descr="Дуб"/>
              <p:cNvSpPr>
                <a:spLocks noChangeArrowheads="1"/>
              </p:cNvSpPr>
              <p:nvPr/>
            </p:nvSpPr>
            <p:spPr bwMode="auto">
              <a:xfrm rot="-5400000">
                <a:off x="1613" y="1069"/>
                <a:ext cx="764" cy="138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381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3" name="Rectangle 63" descr="Дуб"/>
              <p:cNvSpPr>
                <a:spLocks noChangeArrowheads="1"/>
              </p:cNvSpPr>
              <p:nvPr/>
            </p:nvSpPr>
            <p:spPr bwMode="auto">
              <a:xfrm rot="-5400000">
                <a:off x="1755" y="1073"/>
                <a:ext cx="769" cy="135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635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4" name="Rectangle 64" descr="Дуб"/>
              <p:cNvSpPr>
                <a:spLocks noChangeArrowheads="1"/>
              </p:cNvSpPr>
              <p:nvPr/>
            </p:nvSpPr>
            <p:spPr bwMode="auto">
              <a:xfrm rot="-5400000">
                <a:off x="1903" y="1069"/>
                <a:ext cx="764" cy="138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254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5" name="Rectangle 65" descr="Дуб"/>
              <p:cNvSpPr>
                <a:spLocks noChangeArrowheads="1"/>
              </p:cNvSpPr>
              <p:nvPr/>
            </p:nvSpPr>
            <p:spPr bwMode="auto">
              <a:xfrm rot="-5400000">
                <a:off x="2041" y="1072"/>
                <a:ext cx="769" cy="137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2700" dir="108000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grpSp>
          <p:nvGrpSpPr>
            <p:cNvPr id="56376" name="Group 66"/>
            <p:cNvGrpSpPr>
              <a:grpSpLocks/>
            </p:cNvGrpSpPr>
            <p:nvPr/>
          </p:nvGrpSpPr>
          <p:grpSpPr bwMode="auto">
            <a:xfrm>
              <a:off x="2750" y="1612"/>
              <a:ext cx="427" cy="585"/>
              <a:chOff x="1927" y="754"/>
              <a:chExt cx="569" cy="771"/>
            </a:xfrm>
          </p:grpSpPr>
          <p:sp>
            <p:nvSpPr>
              <p:cNvPr id="97347" name="Rectangle 67"/>
              <p:cNvSpPr>
                <a:spLocks noChangeArrowheads="1"/>
              </p:cNvSpPr>
              <p:nvPr/>
            </p:nvSpPr>
            <p:spPr bwMode="auto">
              <a:xfrm>
                <a:off x="1957" y="799"/>
                <a:ext cx="497" cy="63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8" name="Line 68"/>
              <p:cNvSpPr>
                <a:spLocks noChangeShapeType="1"/>
              </p:cNvSpPr>
              <p:nvPr/>
            </p:nvSpPr>
            <p:spPr bwMode="auto">
              <a:xfrm>
                <a:off x="2092" y="799"/>
                <a:ext cx="0" cy="63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>
                <a:outerShdw dist="64758" dir="20921404" algn="ctr" rotWithShape="0">
                  <a:schemeClr val="bg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49" name="Rectangle 69" descr="Дуб"/>
              <p:cNvSpPr>
                <a:spLocks noChangeArrowheads="1"/>
              </p:cNvSpPr>
              <p:nvPr/>
            </p:nvSpPr>
            <p:spPr bwMode="auto">
              <a:xfrm rot="-5400000">
                <a:off x="1613" y="1069"/>
                <a:ext cx="764" cy="138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762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50" name="Rectangle 70" descr="Дуб"/>
              <p:cNvSpPr>
                <a:spLocks noChangeArrowheads="1"/>
              </p:cNvSpPr>
              <p:nvPr/>
            </p:nvSpPr>
            <p:spPr bwMode="auto">
              <a:xfrm rot="-5400000">
                <a:off x="1755" y="1073"/>
                <a:ext cx="769" cy="135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16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51" name="Rectangle 71" descr="Дуб"/>
              <p:cNvSpPr>
                <a:spLocks noChangeArrowheads="1"/>
              </p:cNvSpPr>
              <p:nvPr/>
            </p:nvSpPr>
            <p:spPr bwMode="auto">
              <a:xfrm rot="-5400000">
                <a:off x="1903" y="1069"/>
                <a:ext cx="764" cy="138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635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52" name="Rectangle 72" descr="Дуб"/>
              <p:cNvSpPr>
                <a:spLocks noChangeArrowheads="1"/>
              </p:cNvSpPr>
              <p:nvPr/>
            </p:nvSpPr>
            <p:spPr bwMode="auto">
              <a:xfrm rot="-5400000">
                <a:off x="2041" y="1072"/>
                <a:ext cx="769" cy="137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254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grpSp>
          <p:nvGrpSpPr>
            <p:cNvPr id="56377" name="Group 73"/>
            <p:cNvGrpSpPr>
              <a:grpSpLocks/>
            </p:cNvGrpSpPr>
            <p:nvPr/>
          </p:nvGrpSpPr>
          <p:grpSpPr bwMode="auto">
            <a:xfrm>
              <a:off x="3366" y="1333"/>
              <a:ext cx="84" cy="1264"/>
              <a:chOff x="2722" y="387"/>
              <a:chExt cx="113" cy="1665"/>
            </a:xfrm>
          </p:grpSpPr>
          <p:sp>
            <p:nvSpPr>
              <p:cNvPr id="56500" name="Oval 74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939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60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1" name="Oval 75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22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6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2" name="Oval 76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33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1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3" name="Oval 77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87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30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4" name="Oval 78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99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36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5" name="Oval 79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10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4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6" name="Oval 80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38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2153998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7" name="Oval 81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512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6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8" name="Oval 82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63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1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09" name="Oval 83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758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24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10" name="Oval 84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814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54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11" name="Oval 85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692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4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12" name="Oval 86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57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42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513" name="Oval 87" descr="Дуб"/>
              <p:cNvSpPr>
                <a:spLocks noChangeAspect="1" noChangeArrowheads="1"/>
              </p:cNvSpPr>
              <p:nvPr/>
            </p:nvSpPr>
            <p:spPr bwMode="auto">
              <a:xfrm>
                <a:off x="2722" y="1449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24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56378" name="Group 88"/>
            <p:cNvGrpSpPr>
              <a:grpSpLocks/>
            </p:cNvGrpSpPr>
            <p:nvPr/>
          </p:nvGrpSpPr>
          <p:grpSpPr bwMode="auto">
            <a:xfrm>
              <a:off x="5199" y="1371"/>
              <a:ext cx="374" cy="1171"/>
              <a:chOff x="4967" y="437"/>
              <a:chExt cx="498" cy="1542"/>
            </a:xfrm>
          </p:grpSpPr>
          <p:sp>
            <p:nvSpPr>
              <p:cNvPr id="97369" name="Rectangle 89" descr="Дуб"/>
              <p:cNvSpPr>
                <a:spLocks noChangeArrowheads="1"/>
              </p:cNvSpPr>
              <p:nvPr/>
            </p:nvSpPr>
            <p:spPr bwMode="auto">
              <a:xfrm rot="5400000">
                <a:off x="4399" y="1186"/>
                <a:ext cx="1180" cy="44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25400" dir="108000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56496" name="Rectangle 90" descr="Дуб"/>
              <p:cNvSpPr>
                <a:spLocks noChangeArrowheads="1"/>
              </p:cNvSpPr>
              <p:nvPr/>
            </p:nvSpPr>
            <p:spPr bwMode="auto">
              <a:xfrm>
                <a:off x="5124" y="935"/>
                <a:ext cx="317" cy="45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059991" lon="6000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7" name="Rectangle 91" descr="Дуб"/>
              <p:cNvSpPr>
                <a:spLocks noChangeArrowheads="1"/>
              </p:cNvSpPr>
              <p:nvPr/>
            </p:nvSpPr>
            <p:spPr bwMode="auto">
              <a:xfrm>
                <a:off x="5124" y="1525"/>
                <a:ext cx="317" cy="45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299978" lon="6000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97372" name="AutoShape 92"/>
              <p:cNvSpPr>
                <a:spLocks noChangeArrowheads="1"/>
              </p:cNvSpPr>
              <p:nvPr/>
            </p:nvSpPr>
            <p:spPr bwMode="auto">
              <a:xfrm>
                <a:off x="5103" y="1390"/>
                <a:ext cx="362" cy="92"/>
              </a:xfrm>
              <a:prstGeom prst="octagon">
                <a:avLst>
                  <a:gd name="adj" fmla="val 29287"/>
                </a:avLst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TopLeft">
                  <a:rot lat="21359999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373" name="Rectangle 93" descr="Дуб"/>
              <p:cNvSpPr>
                <a:spLocks noChangeArrowheads="1"/>
              </p:cNvSpPr>
              <p:nvPr/>
            </p:nvSpPr>
            <p:spPr bwMode="auto">
              <a:xfrm rot="5400000">
                <a:off x="4348" y="1187"/>
                <a:ext cx="1547" cy="44"/>
              </a:xfrm>
              <a:prstGeom prst="rect">
                <a:avLst/>
              </a:prstGeom>
              <a:blipFill dpi="0" rotWithShape="1">
                <a:blip r:embed="rId8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25400" dir="10800000" algn="ctr" rotWithShape="0">
                  <a:srgbClr val="FFFF99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grpSp>
          <p:nvGrpSpPr>
            <p:cNvPr id="56379" name="Group 94"/>
            <p:cNvGrpSpPr>
              <a:grpSpLocks/>
            </p:cNvGrpSpPr>
            <p:nvPr/>
          </p:nvGrpSpPr>
          <p:grpSpPr bwMode="auto">
            <a:xfrm>
              <a:off x="4927" y="1333"/>
              <a:ext cx="85" cy="1264"/>
              <a:chOff x="4717" y="387"/>
              <a:chExt cx="113" cy="1665"/>
            </a:xfrm>
          </p:grpSpPr>
          <p:sp>
            <p:nvSpPr>
              <p:cNvPr id="56481" name="Oval 95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939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66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2" name="Oval 96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22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12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3" name="Oval 97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33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4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4" name="Oval 98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87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1359977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5" name="Oval 99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99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14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6" name="Oval 100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10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/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7" name="Oval 101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38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0819977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8" name="Oval 102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512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1119979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89" name="Oval 103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637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123999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0" name="Oval 104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758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21299978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1" name="Oval 105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814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60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2" name="Oval 106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692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54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3" name="Oval 107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57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48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94" name="Oval 108" descr="Дуб"/>
              <p:cNvSpPr>
                <a:spLocks noChangeAspect="1" noChangeArrowheads="1"/>
              </p:cNvSpPr>
              <p:nvPr/>
            </p:nvSpPr>
            <p:spPr bwMode="auto">
              <a:xfrm>
                <a:off x="4717" y="1449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Left">
                  <a:rot lat="300000" lon="0" rev="0"/>
                </a:camera>
                <a:lightRig rig="legacyFlat3" dir="b"/>
              </a:scene3d>
              <a:sp3d extrusionH="18018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56380" name="Group 109"/>
            <p:cNvGrpSpPr>
              <a:grpSpLocks/>
            </p:cNvGrpSpPr>
            <p:nvPr/>
          </p:nvGrpSpPr>
          <p:grpSpPr bwMode="auto">
            <a:xfrm>
              <a:off x="3464" y="2275"/>
              <a:ext cx="1463" cy="299"/>
              <a:chOff x="2517" y="3567"/>
              <a:chExt cx="1951" cy="393"/>
            </a:xfrm>
          </p:grpSpPr>
          <p:sp>
            <p:nvSpPr>
              <p:cNvPr id="56479" name="Freeform 110"/>
              <p:cNvSpPr>
                <a:spLocks/>
              </p:cNvSpPr>
              <p:nvPr/>
            </p:nvSpPr>
            <p:spPr bwMode="auto">
              <a:xfrm>
                <a:off x="2517" y="3567"/>
                <a:ext cx="1951" cy="257"/>
              </a:xfrm>
              <a:custGeom>
                <a:avLst/>
                <a:gdLst>
                  <a:gd name="T0" fmla="*/ 0 w 1951"/>
                  <a:gd name="T1" fmla="*/ 257 h 257"/>
                  <a:gd name="T2" fmla="*/ 1951 w 1951"/>
                  <a:gd name="T3" fmla="*/ 257 h 257"/>
                  <a:gd name="T4" fmla="*/ 1951 w 1951"/>
                  <a:gd name="T5" fmla="*/ 211 h 257"/>
                  <a:gd name="T6" fmla="*/ 1815 w 1951"/>
                  <a:gd name="T7" fmla="*/ 75 h 257"/>
                  <a:gd name="T8" fmla="*/ 1769 w 1951"/>
                  <a:gd name="T9" fmla="*/ 75 h 257"/>
                  <a:gd name="T10" fmla="*/ 1588 w 1951"/>
                  <a:gd name="T11" fmla="*/ 30 h 257"/>
                  <a:gd name="T12" fmla="*/ 1592 w 1951"/>
                  <a:gd name="T13" fmla="*/ 43 h 257"/>
                  <a:gd name="T14" fmla="*/ 1535 w 1951"/>
                  <a:gd name="T15" fmla="*/ 34 h 257"/>
                  <a:gd name="T16" fmla="*/ 1448 w 1951"/>
                  <a:gd name="T17" fmla="*/ 31 h 257"/>
                  <a:gd name="T18" fmla="*/ 1070 w 1951"/>
                  <a:gd name="T19" fmla="*/ 25 h 257"/>
                  <a:gd name="T20" fmla="*/ 230 w 1951"/>
                  <a:gd name="T21" fmla="*/ 31 h 257"/>
                  <a:gd name="T22" fmla="*/ 188 w 1951"/>
                  <a:gd name="T23" fmla="*/ 40 h 257"/>
                  <a:gd name="T24" fmla="*/ 146 w 1951"/>
                  <a:gd name="T25" fmla="*/ 55 h 257"/>
                  <a:gd name="T26" fmla="*/ 136 w 1951"/>
                  <a:gd name="T27" fmla="*/ 75 h 257"/>
                  <a:gd name="T28" fmla="*/ 0 w 1951"/>
                  <a:gd name="T29" fmla="*/ 211 h 257"/>
                  <a:gd name="T30" fmla="*/ 0 w 1951"/>
                  <a:gd name="T31" fmla="*/ 257 h 2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51"/>
                  <a:gd name="T49" fmla="*/ 0 h 257"/>
                  <a:gd name="T50" fmla="*/ 1951 w 1951"/>
                  <a:gd name="T51" fmla="*/ 257 h 25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51" h="257">
                    <a:moveTo>
                      <a:pt x="0" y="257"/>
                    </a:moveTo>
                    <a:lnTo>
                      <a:pt x="1951" y="257"/>
                    </a:lnTo>
                    <a:lnTo>
                      <a:pt x="1951" y="211"/>
                    </a:lnTo>
                    <a:lnTo>
                      <a:pt x="1815" y="75"/>
                    </a:lnTo>
                    <a:lnTo>
                      <a:pt x="1769" y="75"/>
                    </a:lnTo>
                    <a:cubicBezTo>
                      <a:pt x="1709" y="60"/>
                      <a:pt x="1649" y="41"/>
                      <a:pt x="1588" y="30"/>
                    </a:cubicBezTo>
                    <a:cubicBezTo>
                      <a:pt x="1584" y="29"/>
                      <a:pt x="1594" y="39"/>
                      <a:pt x="1592" y="43"/>
                    </a:cubicBezTo>
                    <a:cubicBezTo>
                      <a:pt x="1583" y="60"/>
                      <a:pt x="1554" y="35"/>
                      <a:pt x="1535" y="34"/>
                    </a:cubicBezTo>
                    <a:cubicBezTo>
                      <a:pt x="1506" y="33"/>
                      <a:pt x="1477" y="32"/>
                      <a:pt x="1448" y="31"/>
                    </a:cubicBezTo>
                    <a:cubicBezTo>
                      <a:pt x="1294" y="27"/>
                      <a:pt x="1251" y="27"/>
                      <a:pt x="1070" y="25"/>
                    </a:cubicBezTo>
                    <a:cubicBezTo>
                      <a:pt x="792" y="0"/>
                      <a:pt x="509" y="17"/>
                      <a:pt x="230" y="31"/>
                    </a:cubicBezTo>
                    <a:cubicBezTo>
                      <a:pt x="215" y="33"/>
                      <a:pt x="203" y="36"/>
                      <a:pt x="188" y="40"/>
                    </a:cubicBezTo>
                    <a:cubicBezTo>
                      <a:pt x="176" y="48"/>
                      <a:pt x="161" y="55"/>
                      <a:pt x="146" y="55"/>
                    </a:cubicBezTo>
                    <a:lnTo>
                      <a:pt x="136" y="75"/>
                    </a:lnTo>
                    <a:lnTo>
                      <a:pt x="0" y="211"/>
                    </a:lnTo>
                    <a:lnTo>
                      <a:pt x="0" y="25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9900"/>
                  </a:gs>
                  <a:gs pos="100000">
                    <a:srgbClr val="FFFF66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480" name="Freeform 111" descr="40%"/>
              <p:cNvSpPr>
                <a:spLocks/>
              </p:cNvSpPr>
              <p:nvPr/>
            </p:nvSpPr>
            <p:spPr bwMode="auto">
              <a:xfrm>
                <a:off x="2517" y="3748"/>
                <a:ext cx="1951" cy="212"/>
              </a:xfrm>
              <a:custGeom>
                <a:avLst/>
                <a:gdLst>
                  <a:gd name="T0" fmla="*/ 0 w 1951"/>
                  <a:gd name="T1" fmla="*/ 75 h 212"/>
                  <a:gd name="T2" fmla="*/ 0 w 1951"/>
                  <a:gd name="T3" fmla="*/ 212 h 212"/>
                  <a:gd name="T4" fmla="*/ 1951 w 1951"/>
                  <a:gd name="T5" fmla="*/ 212 h 212"/>
                  <a:gd name="T6" fmla="*/ 1951 w 1951"/>
                  <a:gd name="T7" fmla="*/ 75 h 212"/>
                  <a:gd name="T8" fmla="*/ 1905 w 1951"/>
                  <a:gd name="T9" fmla="*/ 75 h 212"/>
                  <a:gd name="T10" fmla="*/ 1757 w 1951"/>
                  <a:gd name="T11" fmla="*/ 42 h 212"/>
                  <a:gd name="T12" fmla="*/ 1688 w 1951"/>
                  <a:gd name="T13" fmla="*/ 33 h 212"/>
                  <a:gd name="T14" fmla="*/ 1475 w 1951"/>
                  <a:gd name="T15" fmla="*/ 21 h 212"/>
                  <a:gd name="T16" fmla="*/ 1187 w 1951"/>
                  <a:gd name="T17" fmla="*/ 9 h 212"/>
                  <a:gd name="T18" fmla="*/ 899 w 1951"/>
                  <a:gd name="T19" fmla="*/ 0 h 212"/>
                  <a:gd name="T20" fmla="*/ 218 w 1951"/>
                  <a:gd name="T21" fmla="*/ 24 h 212"/>
                  <a:gd name="T22" fmla="*/ 50 w 1951"/>
                  <a:gd name="T23" fmla="*/ 45 h 212"/>
                  <a:gd name="T24" fmla="*/ 35 w 1951"/>
                  <a:gd name="T25" fmla="*/ 48 h 212"/>
                  <a:gd name="T26" fmla="*/ 0 w 1951"/>
                  <a:gd name="T27" fmla="*/ 75 h 2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51"/>
                  <a:gd name="T43" fmla="*/ 0 h 212"/>
                  <a:gd name="T44" fmla="*/ 1951 w 1951"/>
                  <a:gd name="T45" fmla="*/ 212 h 2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51" h="212">
                    <a:moveTo>
                      <a:pt x="0" y="75"/>
                    </a:moveTo>
                    <a:lnTo>
                      <a:pt x="0" y="212"/>
                    </a:lnTo>
                    <a:lnTo>
                      <a:pt x="1951" y="212"/>
                    </a:lnTo>
                    <a:lnTo>
                      <a:pt x="1951" y="75"/>
                    </a:lnTo>
                    <a:lnTo>
                      <a:pt x="1905" y="75"/>
                    </a:lnTo>
                    <a:cubicBezTo>
                      <a:pt x="1859" y="53"/>
                      <a:pt x="1807" y="52"/>
                      <a:pt x="1757" y="42"/>
                    </a:cubicBezTo>
                    <a:cubicBezTo>
                      <a:pt x="1734" y="37"/>
                      <a:pt x="1688" y="33"/>
                      <a:pt x="1688" y="33"/>
                    </a:cubicBezTo>
                    <a:cubicBezTo>
                      <a:pt x="1627" y="13"/>
                      <a:pt x="1521" y="22"/>
                      <a:pt x="1475" y="21"/>
                    </a:cubicBezTo>
                    <a:cubicBezTo>
                      <a:pt x="1379" y="13"/>
                      <a:pt x="1283" y="11"/>
                      <a:pt x="1187" y="9"/>
                    </a:cubicBezTo>
                    <a:cubicBezTo>
                      <a:pt x="1007" y="0"/>
                      <a:pt x="1103" y="4"/>
                      <a:pt x="899" y="0"/>
                    </a:cubicBezTo>
                    <a:cubicBezTo>
                      <a:pt x="666" y="2"/>
                      <a:pt x="447" y="5"/>
                      <a:pt x="218" y="24"/>
                    </a:cubicBezTo>
                    <a:cubicBezTo>
                      <a:pt x="161" y="38"/>
                      <a:pt x="110" y="42"/>
                      <a:pt x="50" y="45"/>
                    </a:cubicBezTo>
                    <a:cubicBezTo>
                      <a:pt x="45" y="46"/>
                      <a:pt x="35" y="48"/>
                      <a:pt x="35" y="48"/>
                    </a:cubicBezTo>
                    <a:lnTo>
                      <a:pt x="0" y="75"/>
                    </a:lnTo>
                    <a:close/>
                  </a:path>
                </a:pathLst>
              </a:custGeom>
              <a:pattFill prst="pct40">
                <a:fgClr>
                  <a:srgbClr val="808000"/>
                </a:fgClr>
                <a:bgClr>
                  <a:srgbClr val="FFFF99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6381" name="Group 112"/>
            <p:cNvGrpSpPr>
              <a:grpSpLocks/>
            </p:cNvGrpSpPr>
            <p:nvPr/>
          </p:nvGrpSpPr>
          <p:grpSpPr bwMode="auto">
            <a:xfrm>
              <a:off x="2286" y="1333"/>
              <a:ext cx="85" cy="1264"/>
              <a:chOff x="1338" y="708"/>
              <a:chExt cx="113" cy="1665"/>
            </a:xfrm>
          </p:grpSpPr>
          <p:sp>
            <p:nvSpPr>
              <p:cNvPr id="56465" name="Oval 113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226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42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6" name="Oval 114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541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6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7" name="Oval 115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654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12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8" name="Oval 116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770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18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9" name="Oval 117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198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36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0" name="Oval 118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311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42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1" name="Oval 119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424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48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2" name="Oval 120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708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12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3" name="Oval 121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83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18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4" name="Oval 122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958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24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5" name="Oval 123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079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BottomRight">
                  <a:rot lat="30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6" name="Oval 124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2135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36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7" name="Oval 125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2013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30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78" name="Oval 126" descr="Дуб"/>
              <p:cNvSpPr>
                <a:spLocks noChangeAspect="1" noChangeArrowheads="1"/>
              </p:cNvSpPr>
              <p:nvPr/>
            </p:nvSpPr>
            <p:spPr bwMode="auto">
              <a:xfrm>
                <a:off x="1338" y="1891"/>
                <a:ext cx="113" cy="113"/>
              </a:xfrm>
              <a:prstGeom prst="ellipse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PerspectiveRight">
                  <a:rot lat="240000" lon="0" rev="0"/>
                </a:camera>
                <a:lightRig rig="legacyFlat3" dir="b"/>
              </a:scene3d>
              <a:sp3d extrusionH="36306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56382" name="Rectangle 127" descr="Песок"/>
            <p:cNvSpPr>
              <a:spLocks noChangeArrowheads="1"/>
            </p:cNvSpPr>
            <p:nvPr/>
          </p:nvSpPr>
          <p:spPr bwMode="auto">
            <a:xfrm rot="-5400000">
              <a:off x="3941" y="2488"/>
              <a:ext cx="62" cy="3270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6383" name="Group 128"/>
            <p:cNvGrpSpPr>
              <a:grpSpLocks/>
            </p:cNvGrpSpPr>
            <p:nvPr/>
          </p:nvGrpSpPr>
          <p:grpSpPr bwMode="auto">
            <a:xfrm>
              <a:off x="2484" y="2645"/>
              <a:ext cx="1497" cy="1033"/>
              <a:chOff x="1338" y="2115"/>
              <a:chExt cx="1996" cy="1360"/>
            </a:xfrm>
          </p:grpSpPr>
          <p:sp>
            <p:nvSpPr>
              <p:cNvPr id="56455" name="AutoShape 129"/>
              <p:cNvSpPr>
                <a:spLocks noChangeArrowheads="1"/>
              </p:cNvSpPr>
              <p:nvPr/>
            </p:nvSpPr>
            <p:spPr bwMode="auto">
              <a:xfrm flipV="1">
                <a:off x="1389" y="3339"/>
                <a:ext cx="1905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43 w 21600"/>
                  <a:gd name="T13" fmla="*/ 2065 h 21600"/>
                  <a:gd name="T14" fmla="*/ 19457 w 21600"/>
                  <a:gd name="T15" fmla="*/ 195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686" y="21600"/>
                    </a:lnTo>
                    <a:lnTo>
                      <a:pt x="20914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42424">
                      <a:alpha val="89000"/>
                    </a:srgbClr>
                  </a:gs>
                  <a:gs pos="100000">
                    <a:srgbClr val="4D4D4D">
                      <a:alpha val="78998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456" name="AutoShape 130"/>
              <p:cNvSpPr>
                <a:spLocks noChangeArrowheads="1"/>
              </p:cNvSpPr>
              <p:nvPr/>
            </p:nvSpPr>
            <p:spPr bwMode="auto">
              <a:xfrm>
                <a:off x="1338" y="2659"/>
                <a:ext cx="1996" cy="45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59 w 21600"/>
                  <a:gd name="T13" fmla="*/ 2379 h 21600"/>
                  <a:gd name="T14" fmla="*/ 19241 w 21600"/>
                  <a:gd name="T15" fmla="*/ 1922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111" y="21600"/>
                    </a:lnTo>
                    <a:lnTo>
                      <a:pt x="2048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>
                      <a:alpha val="6000"/>
                    </a:srgbClr>
                  </a:gs>
                  <a:gs pos="100000">
                    <a:srgbClr val="242424">
                      <a:alpha val="53000"/>
                    </a:srgbClr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457" name="AutoShape 131"/>
              <p:cNvSpPr>
                <a:spLocks noChangeArrowheads="1"/>
              </p:cNvSpPr>
              <p:nvPr/>
            </p:nvSpPr>
            <p:spPr bwMode="auto">
              <a:xfrm>
                <a:off x="1338" y="3249"/>
                <a:ext cx="1996" cy="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59 w 21600"/>
                  <a:gd name="T13" fmla="*/ 2400 h 21600"/>
                  <a:gd name="T14" fmla="*/ 19241 w 21600"/>
                  <a:gd name="T15" fmla="*/ 192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115" y="21600"/>
                    </a:lnTo>
                    <a:lnTo>
                      <a:pt x="20485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>
                      <a:alpha val="29999"/>
                    </a:srgbClr>
                  </a:gs>
                  <a:gs pos="100000">
                    <a:srgbClr val="242424">
                      <a:alpha val="73000"/>
                    </a:srgbClr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458" name="Rectangle 132" descr="Орех"/>
              <p:cNvSpPr>
                <a:spLocks noChangeArrowheads="1"/>
              </p:cNvSpPr>
              <p:nvPr/>
            </p:nvSpPr>
            <p:spPr bwMode="auto">
              <a:xfrm rot="-5400000">
                <a:off x="2585" y="2727"/>
                <a:ext cx="1179" cy="46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chemeClr val="bg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59" name="AutoShape 133"/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1723" cy="4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943 w 21600"/>
                  <a:gd name="T13" fmla="*/ 1955 h 21600"/>
                  <a:gd name="T14" fmla="*/ 19657 w 21600"/>
                  <a:gd name="T15" fmla="*/ 1964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88" y="21600"/>
                    </a:lnTo>
                    <a:lnTo>
                      <a:pt x="2131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>
                      <a:alpha val="24001"/>
                    </a:srgbClr>
                  </a:gs>
                  <a:gs pos="100000">
                    <a:srgbClr val="242424">
                      <a:alpha val="56000"/>
                    </a:srgbClr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460" name="Rectangle 134" descr="Орех"/>
              <p:cNvSpPr>
                <a:spLocks noChangeArrowheads="1"/>
              </p:cNvSpPr>
              <p:nvPr/>
            </p:nvSpPr>
            <p:spPr bwMode="auto">
              <a:xfrm rot="5400000" flipH="1">
                <a:off x="849" y="2730"/>
                <a:ext cx="1215" cy="45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1" name="AutoShape 135" descr="Дуб"/>
              <p:cNvSpPr>
                <a:spLocks noChangeArrowheads="1"/>
              </p:cNvSpPr>
              <p:nvPr/>
            </p:nvSpPr>
            <p:spPr bwMode="auto">
              <a:xfrm flipV="1">
                <a:off x="1338" y="2569"/>
                <a:ext cx="1995" cy="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241 w 21600"/>
                  <a:gd name="T13" fmla="*/ 2160 h 21600"/>
                  <a:gd name="T14" fmla="*/ 19359 w 21600"/>
                  <a:gd name="T15" fmla="*/ 194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887" y="21600"/>
                    </a:lnTo>
                    <a:lnTo>
                      <a:pt x="2071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2" name="AutoShape 136" descr="Дуб"/>
              <p:cNvSpPr>
                <a:spLocks noChangeArrowheads="1"/>
              </p:cNvSpPr>
              <p:nvPr/>
            </p:nvSpPr>
            <p:spPr bwMode="auto">
              <a:xfrm flipV="1">
                <a:off x="1339" y="3065"/>
                <a:ext cx="1995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241 w 21600"/>
                  <a:gd name="T13" fmla="*/ 2224 h 21600"/>
                  <a:gd name="T14" fmla="*/ 19359 w 21600"/>
                  <a:gd name="T15" fmla="*/ 1937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887" y="21600"/>
                    </a:lnTo>
                    <a:lnTo>
                      <a:pt x="2071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3" name="Rectangle 137" descr="Дуб"/>
              <p:cNvSpPr>
                <a:spLocks noChangeArrowheads="1"/>
              </p:cNvSpPr>
              <p:nvPr/>
            </p:nvSpPr>
            <p:spPr bwMode="auto">
              <a:xfrm rot="-5400000">
                <a:off x="726" y="2772"/>
                <a:ext cx="1270" cy="45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64" name="Rectangle 138" descr="Дуб"/>
              <p:cNvSpPr>
                <a:spLocks noChangeArrowheads="1"/>
              </p:cNvSpPr>
              <p:nvPr/>
            </p:nvSpPr>
            <p:spPr bwMode="auto">
              <a:xfrm rot="-5400000">
                <a:off x="2608" y="2795"/>
                <a:ext cx="1315" cy="45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chemeClr val="bg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56384" name="Group 139"/>
            <p:cNvGrpSpPr>
              <a:grpSpLocks/>
            </p:cNvGrpSpPr>
            <p:nvPr/>
          </p:nvGrpSpPr>
          <p:grpSpPr bwMode="auto">
            <a:xfrm>
              <a:off x="2434" y="1487"/>
              <a:ext cx="538" cy="1344"/>
              <a:chOff x="1280" y="572"/>
              <a:chExt cx="717" cy="1769"/>
            </a:xfrm>
          </p:grpSpPr>
          <p:sp>
            <p:nvSpPr>
              <p:cNvPr id="56445" name="Rectangle 140"/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182" cy="208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PerspectiveBottomRight"/>
                <a:lightRig rig="legacyFlat4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46" name="Freeform 141"/>
              <p:cNvSpPr>
                <a:spLocks/>
              </p:cNvSpPr>
              <p:nvPr/>
            </p:nvSpPr>
            <p:spPr bwMode="auto">
              <a:xfrm>
                <a:off x="1338" y="575"/>
                <a:ext cx="136" cy="950"/>
              </a:xfrm>
              <a:custGeom>
                <a:avLst/>
                <a:gdLst>
                  <a:gd name="T0" fmla="*/ 0 w 136"/>
                  <a:gd name="T1" fmla="*/ 17087 h 635"/>
                  <a:gd name="T2" fmla="*/ 136 w 136"/>
                  <a:gd name="T3" fmla="*/ 0 h 635"/>
                  <a:gd name="T4" fmla="*/ 136 w 136"/>
                  <a:gd name="T5" fmla="*/ 79833 h 635"/>
                  <a:gd name="T6" fmla="*/ 0 w 136"/>
                  <a:gd name="T7" fmla="*/ 79833 h 635"/>
                  <a:gd name="T8" fmla="*/ 0 w 136"/>
                  <a:gd name="T9" fmla="*/ 17087 h 6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635"/>
                  <a:gd name="T17" fmla="*/ 136 w 136"/>
                  <a:gd name="T18" fmla="*/ 635 h 6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635">
                    <a:moveTo>
                      <a:pt x="0" y="136"/>
                    </a:moveTo>
                    <a:lnTo>
                      <a:pt x="136" y="0"/>
                    </a:lnTo>
                    <a:lnTo>
                      <a:pt x="136" y="635"/>
                    </a:lnTo>
                    <a:lnTo>
                      <a:pt x="0" y="635"/>
                    </a:lnTo>
                    <a:lnTo>
                      <a:pt x="0" y="1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round/>
                <a:headEnd/>
                <a:tailEnd/>
              </a:ln>
              <a:scene3d>
                <a:camera prst="legacyPerspectiveBottomRight"/>
                <a:lightRig rig="legacyFlat4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47" name="Rectangle 142"/>
              <p:cNvSpPr>
                <a:spLocks noChangeArrowheads="1"/>
              </p:cNvSpPr>
              <p:nvPr/>
            </p:nvSpPr>
            <p:spPr bwMode="auto">
              <a:xfrm>
                <a:off x="1317" y="1797"/>
                <a:ext cx="680" cy="70"/>
              </a:xfrm>
              <a:prstGeom prst="rect">
                <a:avLst/>
              </a:prstGeom>
              <a:solidFill>
                <a:srgbClr val="808000"/>
              </a:solid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8080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48" name="Oval 143"/>
              <p:cNvSpPr>
                <a:spLocks noChangeArrowheads="1"/>
              </p:cNvSpPr>
              <p:nvPr/>
            </p:nvSpPr>
            <p:spPr bwMode="auto">
              <a:xfrm>
                <a:off x="1338" y="1207"/>
                <a:ext cx="589" cy="590"/>
              </a:xfrm>
              <a:prstGeom prst="ellipse">
                <a:avLst/>
              </a:prstGeom>
              <a:solidFill>
                <a:schemeClr val="tx1"/>
              </a:solidFill>
              <a:ln w="9525">
                <a:round/>
                <a:headEnd/>
                <a:tailEnd/>
              </a:ln>
              <a:scene3d>
                <a:camera prst="legacyPerspective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49" name="Oval 144" descr="Мелкая клетка"/>
              <p:cNvSpPr>
                <a:spLocks noChangeArrowheads="1"/>
              </p:cNvSpPr>
              <p:nvPr/>
            </p:nvSpPr>
            <p:spPr bwMode="auto">
              <a:xfrm>
                <a:off x="1468" y="1344"/>
                <a:ext cx="317" cy="317"/>
              </a:xfrm>
              <a:prstGeom prst="ellipse">
                <a:avLst/>
              </a:prstGeom>
              <a:pattFill prst="smCheck">
                <a:fgClr>
                  <a:srgbClr val="99CC00"/>
                </a:fgClr>
                <a:bgClr>
                  <a:srgbClr val="4D4D4D"/>
                </a:bgClr>
              </a:pattFill>
              <a:ln w="9525">
                <a:round/>
                <a:headEnd/>
                <a:tailEnd/>
              </a:ln>
              <a:scene3d>
                <a:camera prst="legacyPerspective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33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56450" name="Rectangle 145"/>
              <p:cNvSpPr>
                <a:spLocks noChangeArrowheads="1"/>
              </p:cNvSpPr>
              <p:nvPr/>
            </p:nvSpPr>
            <p:spPr bwMode="auto">
              <a:xfrm>
                <a:off x="1280" y="1830"/>
                <a:ext cx="680" cy="70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56451" name="Group 146"/>
              <p:cNvGrpSpPr>
                <a:grpSpLocks/>
              </p:cNvGrpSpPr>
              <p:nvPr/>
            </p:nvGrpSpPr>
            <p:grpSpPr bwMode="auto">
              <a:xfrm>
                <a:off x="1531" y="1428"/>
                <a:ext cx="182" cy="544"/>
                <a:chOff x="1519" y="1440"/>
                <a:chExt cx="182" cy="544"/>
              </a:xfrm>
            </p:grpSpPr>
            <p:sp>
              <p:nvSpPr>
                <p:cNvPr id="97427" name="Oval 147"/>
                <p:cNvSpPr>
                  <a:spLocks noChangeArrowheads="1"/>
                </p:cNvSpPr>
                <p:nvPr/>
              </p:nvSpPr>
              <p:spPr bwMode="auto">
                <a:xfrm>
                  <a:off x="1521" y="1440"/>
                  <a:ext cx="178" cy="1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TopRight"/>
                  <a:lightRig rig="legacyFlat3" dir="b"/>
                </a:scene3d>
                <a:sp3d extrusionH="49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97428" name="Rectangle 148"/>
                <p:cNvSpPr>
                  <a:spLocks noChangeArrowheads="1"/>
                </p:cNvSpPr>
                <p:nvPr/>
              </p:nvSpPr>
              <p:spPr bwMode="auto">
                <a:xfrm>
                  <a:off x="1521" y="1531"/>
                  <a:ext cx="178" cy="45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  <p:sp>
            <p:nvSpPr>
              <p:cNvPr id="56452" name="AutoShape 149"/>
              <p:cNvSpPr>
                <a:spLocks noChangeArrowheads="1"/>
              </p:cNvSpPr>
              <p:nvPr/>
            </p:nvSpPr>
            <p:spPr bwMode="auto">
              <a:xfrm>
                <a:off x="1532" y="2092"/>
                <a:ext cx="181" cy="249"/>
              </a:xfrm>
              <a:prstGeom prst="can">
                <a:avLst>
                  <a:gd name="adj" fmla="val 11050"/>
                </a:avLst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6385" name="Rectangle 150" descr="Орех"/>
            <p:cNvSpPr>
              <a:spLocks noChangeArrowheads="1"/>
            </p:cNvSpPr>
            <p:nvPr/>
          </p:nvSpPr>
          <p:spPr bwMode="auto">
            <a:xfrm>
              <a:off x="2283" y="2576"/>
              <a:ext cx="3402" cy="89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86" name="Freeform 151" descr="Гранит"/>
            <p:cNvSpPr>
              <a:spLocks/>
            </p:cNvSpPr>
            <p:nvPr/>
          </p:nvSpPr>
          <p:spPr bwMode="auto">
            <a:xfrm>
              <a:off x="4248" y="2507"/>
              <a:ext cx="442" cy="207"/>
            </a:xfrm>
            <a:custGeom>
              <a:avLst/>
              <a:gdLst>
                <a:gd name="T0" fmla="*/ 116 w 499"/>
                <a:gd name="T1" fmla="*/ 8 h 272"/>
                <a:gd name="T2" fmla="*/ 116 w 499"/>
                <a:gd name="T3" fmla="*/ 4 h 272"/>
                <a:gd name="T4" fmla="*/ 84 w 499"/>
                <a:gd name="T5" fmla="*/ 0 h 272"/>
                <a:gd name="T6" fmla="*/ 0 w 499"/>
                <a:gd name="T7" fmla="*/ 0 h 272"/>
                <a:gd name="T8" fmla="*/ 0 w 499"/>
                <a:gd name="T9" fmla="*/ 8 h 272"/>
                <a:gd name="T10" fmla="*/ 116 w 499"/>
                <a:gd name="T11" fmla="*/ 11 h 272"/>
                <a:gd name="T12" fmla="*/ 116 w 499"/>
                <a:gd name="T13" fmla="*/ 8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9"/>
                <a:gd name="T22" fmla="*/ 0 h 272"/>
                <a:gd name="T23" fmla="*/ 499 w 499"/>
                <a:gd name="T24" fmla="*/ 272 h 2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9" h="272">
                  <a:moveTo>
                    <a:pt x="499" y="227"/>
                  </a:moveTo>
                  <a:lnTo>
                    <a:pt x="499" y="91"/>
                  </a:lnTo>
                  <a:lnTo>
                    <a:pt x="363" y="0"/>
                  </a:lnTo>
                  <a:lnTo>
                    <a:pt x="0" y="0"/>
                  </a:lnTo>
                  <a:lnTo>
                    <a:pt x="0" y="227"/>
                  </a:lnTo>
                  <a:lnTo>
                    <a:pt x="499" y="272"/>
                  </a:lnTo>
                  <a:lnTo>
                    <a:pt x="499" y="227"/>
                  </a:lnTo>
                  <a:close/>
                </a:path>
              </a:pathLst>
            </a:cu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387" name="AutoShape 152" descr="Дуб"/>
            <p:cNvSpPr>
              <a:spLocks noChangeArrowheads="1"/>
            </p:cNvSpPr>
            <p:nvPr/>
          </p:nvSpPr>
          <p:spPr bwMode="auto">
            <a:xfrm rot="-5400000">
              <a:off x="4564" y="2543"/>
              <a:ext cx="150" cy="101"/>
            </a:xfrm>
            <a:prstGeom prst="parallelogram">
              <a:avLst>
                <a:gd name="adj" fmla="val 52413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6388" name="Group 153"/>
            <p:cNvGrpSpPr>
              <a:grpSpLocks/>
            </p:cNvGrpSpPr>
            <p:nvPr/>
          </p:nvGrpSpPr>
          <p:grpSpPr bwMode="auto">
            <a:xfrm>
              <a:off x="4246" y="2333"/>
              <a:ext cx="351" cy="313"/>
              <a:chOff x="4786" y="3433"/>
              <a:chExt cx="468" cy="412"/>
            </a:xfrm>
          </p:grpSpPr>
          <p:sp>
            <p:nvSpPr>
              <p:cNvPr id="97434" name="Rectangle 154" descr="Орех"/>
              <p:cNvSpPr>
                <a:spLocks noChangeArrowheads="1"/>
              </p:cNvSpPr>
              <p:nvPr/>
            </p:nvSpPr>
            <p:spPr bwMode="auto">
              <a:xfrm>
                <a:off x="4788" y="3716"/>
                <a:ext cx="405" cy="91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2700" dir="162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435" name="Rectangle 155" descr="Орех"/>
              <p:cNvSpPr>
                <a:spLocks noChangeArrowheads="1"/>
              </p:cNvSpPr>
              <p:nvPr/>
            </p:nvSpPr>
            <p:spPr bwMode="auto">
              <a:xfrm>
                <a:off x="4788" y="3623"/>
                <a:ext cx="405" cy="91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2700" dir="162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436" name="Rectangle 156" descr="Орех"/>
              <p:cNvSpPr>
                <a:spLocks noChangeArrowheads="1"/>
              </p:cNvSpPr>
              <p:nvPr/>
            </p:nvSpPr>
            <p:spPr bwMode="auto">
              <a:xfrm>
                <a:off x="4788" y="3529"/>
                <a:ext cx="405" cy="91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38100" dir="162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97437" name="Rectangle 157" descr="Орех"/>
              <p:cNvSpPr>
                <a:spLocks noChangeArrowheads="1"/>
              </p:cNvSpPr>
              <p:nvPr/>
            </p:nvSpPr>
            <p:spPr bwMode="auto">
              <a:xfrm>
                <a:off x="4788" y="3433"/>
                <a:ext cx="405" cy="91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2700" dir="162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grpSp>
            <p:nvGrpSpPr>
              <p:cNvPr id="56440" name="Group 158"/>
              <p:cNvGrpSpPr>
                <a:grpSpLocks/>
              </p:cNvGrpSpPr>
              <p:nvPr/>
            </p:nvGrpSpPr>
            <p:grpSpPr bwMode="auto">
              <a:xfrm>
                <a:off x="5231" y="3456"/>
                <a:ext cx="23" cy="389"/>
                <a:chOff x="612" y="2719"/>
                <a:chExt cx="23" cy="389"/>
              </a:xfrm>
            </p:grpSpPr>
            <p:sp>
              <p:nvSpPr>
                <p:cNvPr id="56441" name="Rectangle 159" descr="Орех"/>
                <p:cNvSpPr>
                  <a:spLocks noChangeArrowheads="1"/>
                </p:cNvSpPr>
                <p:nvPr/>
              </p:nvSpPr>
              <p:spPr bwMode="auto">
                <a:xfrm>
                  <a:off x="612" y="3017"/>
                  <a:ext cx="23" cy="91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PerspectiveTopLeft">
                    <a:rot lat="2153998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66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56442" name="Rectangle 160" descr="Орех"/>
                <p:cNvSpPr>
                  <a:spLocks noChangeArrowheads="1"/>
                </p:cNvSpPr>
                <p:nvPr/>
              </p:nvSpPr>
              <p:spPr bwMode="auto">
                <a:xfrm>
                  <a:off x="612" y="2917"/>
                  <a:ext cx="23" cy="91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PerspectiveTopLeft">
                    <a:rot lat="2153998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66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56443" name="Rectangle 161" descr="Орех"/>
                <p:cNvSpPr>
                  <a:spLocks noChangeArrowheads="1"/>
                </p:cNvSpPr>
                <p:nvPr/>
              </p:nvSpPr>
              <p:spPr bwMode="auto">
                <a:xfrm>
                  <a:off x="612" y="2818"/>
                  <a:ext cx="23" cy="91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PerspectiveTopLeft">
                    <a:rot lat="2153998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66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56444" name="Rectangle 162" descr="Орех"/>
                <p:cNvSpPr>
                  <a:spLocks noChangeArrowheads="1"/>
                </p:cNvSpPr>
                <p:nvPr/>
              </p:nvSpPr>
              <p:spPr bwMode="auto">
                <a:xfrm>
                  <a:off x="612" y="2719"/>
                  <a:ext cx="23" cy="91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PerspectiveTopLeft">
                    <a:rot lat="2153998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66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56389" name="Group 163"/>
            <p:cNvGrpSpPr>
              <a:grpSpLocks/>
            </p:cNvGrpSpPr>
            <p:nvPr/>
          </p:nvGrpSpPr>
          <p:grpSpPr bwMode="auto">
            <a:xfrm>
              <a:off x="4272" y="2524"/>
              <a:ext cx="263" cy="1081"/>
              <a:chOff x="3800" y="2744"/>
              <a:chExt cx="350" cy="1424"/>
            </a:xfrm>
          </p:grpSpPr>
          <p:sp>
            <p:nvSpPr>
              <p:cNvPr id="97444" name="Rectangle 164" descr="Орех"/>
              <p:cNvSpPr>
                <a:spLocks noChangeArrowheads="1"/>
              </p:cNvSpPr>
              <p:nvPr/>
            </p:nvSpPr>
            <p:spPr bwMode="auto">
              <a:xfrm rot="-5400000">
                <a:off x="3419" y="3435"/>
                <a:ext cx="1418" cy="44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63500" dir="13012194" algn="ctr" rotWithShape="0">
                  <a:srgbClr val="4D4D4D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grpSp>
            <p:nvGrpSpPr>
              <p:cNvPr id="56420" name="Group 165"/>
              <p:cNvGrpSpPr>
                <a:grpSpLocks/>
              </p:cNvGrpSpPr>
              <p:nvPr/>
            </p:nvGrpSpPr>
            <p:grpSpPr bwMode="auto">
              <a:xfrm>
                <a:off x="3818" y="2976"/>
                <a:ext cx="317" cy="1057"/>
                <a:chOff x="3818" y="2115"/>
                <a:chExt cx="317" cy="1057"/>
              </a:xfrm>
            </p:grpSpPr>
            <p:grpSp>
              <p:nvGrpSpPr>
                <p:cNvPr id="56422" name="Group 166"/>
                <p:cNvGrpSpPr>
                  <a:grpSpLocks/>
                </p:cNvGrpSpPr>
                <p:nvPr/>
              </p:nvGrpSpPr>
              <p:grpSpPr bwMode="auto">
                <a:xfrm>
                  <a:off x="3818" y="2712"/>
                  <a:ext cx="317" cy="460"/>
                  <a:chOff x="3488" y="3022"/>
                  <a:chExt cx="317" cy="590"/>
                </a:xfrm>
              </p:grpSpPr>
              <p:grpSp>
                <p:nvGrpSpPr>
                  <p:cNvPr id="56430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3488" y="3022"/>
                    <a:ext cx="317" cy="227"/>
                    <a:chOff x="3488" y="3385"/>
                    <a:chExt cx="317" cy="227"/>
                  </a:xfrm>
                </p:grpSpPr>
                <p:sp>
                  <p:nvSpPr>
                    <p:cNvPr id="97448" name="Rectangle 168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385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97449" name="Rectangle 169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567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56431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3488" y="3385"/>
                    <a:ext cx="317" cy="227"/>
                    <a:chOff x="3488" y="3385"/>
                    <a:chExt cx="317" cy="227"/>
                  </a:xfrm>
                </p:grpSpPr>
                <p:sp>
                  <p:nvSpPr>
                    <p:cNvPr id="97451" name="Rectangle 171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385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97452" name="Rectangle 172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568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6423" name="Group 173"/>
                <p:cNvGrpSpPr>
                  <a:grpSpLocks/>
                </p:cNvGrpSpPr>
                <p:nvPr/>
              </p:nvGrpSpPr>
              <p:grpSpPr bwMode="auto">
                <a:xfrm>
                  <a:off x="3818" y="2115"/>
                  <a:ext cx="317" cy="461"/>
                  <a:chOff x="3488" y="3022"/>
                  <a:chExt cx="317" cy="590"/>
                </a:xfrm>
              </p:grpSpPr>
              <p:grpSp>
                <p:nvGrpSpPr>
                  <p:cNvPr id="56424" name="Group 174"/>
                  <p:cNvGrpSpPr>
                    <a:grpSpLocks/>
                  </p:cNvGrpSpPr>
                  <p:nvPr/>
                </p:nvGrpSpPr>
                <p:grpSpPr bwMode="auto">
                  <a:xfrm>
                    <a:off x="3488" y="3022"/>
                    <a:ext cx="317" cy="227"/>
                    <a:chOff x="3488" y="3385"/>
                    <a:chExt cx="317" cy="227"/>
                  </a:xfrm>
                </p:grpSpPr>
                <p:sp>
                  <p:nvSpPr>
                    <p:cNvPr id="97455" name="Rectangle 175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360"/>
                      <a:ext cx="331" cy="70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97456" name="Rectangle 176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566"/>
                      <a:ext cx="331" cy="46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56425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3488" y="3385"/>
                    <a:ext cx="317" cy="227"/>
                    <a:chOff x="3488" y="3385"/>
                    <a:chExt cx="317" cy="227"/>
                  </a:xfrm>
                </p:grpSpPr>
                <p:sp>
                  <p:nvSpPr>
                    <p:cNvPr id="97458" name="Rectangle 178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385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97459" name="Rectangle 179" descr="Орех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81" y="3567"/>
                      <a:ext cx="331" cy="44"/>
                    </a:xfrm>
                    <a:prstGeom prst="rect">
                      <a:avLst/>
                    </a:prstGeom>
                    <a:blipFill dpi="0" rotWithShape="1">
                      <a:blip r:embed="rId10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dist="63500" dir="13012194" algn="ctr" rotWithShape="0">
                        <a:srgbClr val="4D4D4D">
                          <a:alpha val="50000"/>
                        </a:srgbClr>
                      </a:outerShdw>
                    </a:effectLst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97460" name="Rectangle 180" descr="Орех"/>
              <p:cNvSpPr>
                <a:spLocks noChangeArrowheads="1"/>
              </p:cNvSpPr>
              <p:nvPr/>
            </p:nvSpPr>
            <p:spPr bwMode="auto">
              <a:xfrm rot="-5400000">
                <a:off x="3108" y="3427"/>
                <a:ext cx="1424" cy="44"/>
              </a:xfrm>
              <a:prstGeom prst="rect">
                <a:avLst/>
              </a:prstGeom>
              <a:blipFill dpi="0" rotWithShape="1">
                <a:blip r:embed="rId10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63500" dir="13012194" algn="ctr" rotWithShape="0">
                  <a:srgbClr val="4D4D4D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56390" name="AutoShape 181"/>
            <p:cNvSpPr>
              <a:spLocks noChangeArrowheads="1"/>
            </p:cNvSpPr>
            <p:nvPr/>
          </p:nvSpPr>
          <p:spPr bwMode="auto">
            <a:xfrm rot="5400000">
              <a:off x="4306" y="3384"/>
              <a:ext cx="1201" cy="81"/>
            </a:xfrm>
            <a:prstGeom prst="parallelogram">
              <a:avLst>
                <a:gd name="adj" fmla="val 99740"/>
              </a:avLst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1" name="AutoShape 182" descr="Орех"/>
            <p:cNvSpPr>
              <a:spLocks noChangeArrowheads="1"/>
            </p:cNvSpPr>
            <p:nvPr/>
          </p:nvSpPr>
          <p:spPr bwMode="auto">
            <a:xfrm rot="5400000">
              <a:off x="4216" y="3284"/>
              <a:ext cx="1172" cy="237"/>
            </a:xfrm>
            <a:prstGeom prst="parallelogram">
              <a:avLst>
                <a:gd name="adj" fmla="val 48009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21299978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56392" name="Group 183"/>
            <p:cNvGrpSpPr>
              <a:grpSpLocks/>
            </p:cNvGrpSpPr>
            <p:nvPr/>
          </p:nvGrpSpPr>
          <p:grpSpPr bwMode="auto">
            <a:xfrm>
              <a:off x="5063" y="2828"/>
              <a:ext cx="310" cy="764"/>
              <a:chOff x="3756" y="4469"/>
              <a:chExt cx="413" cy="1006"/>
            </a:xfrm>
          </p:grpSpPr>
          <p:sp>
            <p:nvSpPr>
              <p:cNvPr id="97464" name="AutoShape 184"/>
              <p:cNvSpPr>
                <a:spLocks noChangeArrowheads="1"/>
              </p:cNvSpPr>
              <p:nvPr/>
            </p:nvSpPr>
            <p:spPr bwMode="auto">
              <a:xfrm>
                <a:off x="3756" y="5066"/>
                <a:ext cx="413" cy="407"/>
              </a:xfrm>
              <a:prstGeom prst="can">
                <a:avLst>
                  <a:gd name="adj" fmla="val 14181"/>
                </a:avLst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56412" name="Oval 185"/>
              <p:cNvSpPr>
                <a:spLocks noChangeArrowheads="1"/>
              </p:cNvSpPr>
              <p:nvPr/>
            </p:nvSpPr>
            <p:spPr bwMode="auto">
              <a:xfrm>
                <a:off x="3765" y="5086"/>
                <a:ext cx="389" cy="47"/>
              </a:xfrm>
              <a:prstGeom prst="ellipse">
                <a:avLst/>
              </a:prstGeom>
              <a:gradFill rotWithShape="1">
                <a:gsLst>
                  <a:gs pos="0">
                    <a:srgbClr val="777777"/>
                  </a:gs>
                  <a:gs pos="100000">
                    <a:srgbClr val="373737"/>
                  </a:gs>
                </a:gsLst>
                <a:path path="rect">
                  <a:fillToRect l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466" name="Rectangle 186"/>
              <p:cNvSpPr>
                <a:spLocks noChangeArrowheads="1"/>
              </p:cNvSpPr>
              <p:nvPr/>
            </p:nvSpPr>
            <p:spPr bwMode="auto">
              <a:xfrm>
                <a:off x="3773" y="4467"/>
                <a:ext cx="386" cy="635"/>
              </a:xfrm>
              <a:prstGeom prst="rect">
                <a:avLst/>
              </a:prstGeom>
              <a:gradFill rotWithShape="1">
                <a:gsLst>
                  <a:gs pos="0">
                    <a:schemeClr val="tx1">
                      <a:gamma/>
                      <a:shade val="66275"/>
                      <a:invGamma/>
                    </a:schemeClr>
                  </a:gs>
                  <a:gs pos="100000">
                    <a:schemeClr val="tx1"/>
                  </a:gs>
                </a:gsLst>
                <a:lin ang="189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2700" dir="108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56414" name="Line 187"/>
              <p:cNvSpPr>
                <a:spLocks noChangeShapeType="1"/>
              </p:cNvSpPr>
              <p:nvPr/>
            </p:nvSpPr>
            <p:spPr bwMode="auto">
              <a:xfrm>
                <a:off x="3971" y="4817"/>
                <a:ext cx="0" cy="140"/>
              </a:xfrm>
              <a:prstGeom prst="line">
                <a:avLst/>
              </a:prstGeom>
              <a:noFill/>
              <a:ln w="19050">
                <a:solidFill>
                  <a:srgbClr val="5F5F5F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6415" name="Group 188"/>
              <p:cNvGrpSpPr>
                <a:grpSpLocks noChangeAspect="1"/>
              </p:cNvGrpSpPr>
              <p:nvPr/>
            </p:nvGrpSpPr>
            <p:grpSpPr bwMode="auto">
              <a:xfrm>
                <a:off x="3873" y="4609"/>
                <a:ext cx="184" cy="300"/>
                <a:chOff x="2835" y="4679"/>
                <a:chExt cx="272" cy="429"/>
              </a:xfrm>
            </p:grpSpPr>
            <p:sp>
              <p:nvSpPr>
                <p:cNvPr id="97469" name="AutoShape 189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2835" y="4650"/>
                  <a:ext cx="242" cy="47"/>
                </a:xfrm>
                <a:custGeom>
                  <a:avLst/>
                  <a:gdLst>
                    <a:gd name="G0" fmla="+- 2382 0 0"/>
                    <a:gd name="G1" fmla="+- 21600 0 2382"/>
                    <a:gd name="G2" fmla="*/ 2382 1 2"/>
                    <a:gd name="G3" fmla="+- 21600 0 G2"/>
                    <a:gd name="G4" fmla="+/ 2382 21600 2"/>
                    <a:gd name="G5" fmla="+/ G1 0 2"/>
                    <a:gd name="G6" fmla="*/ 21600 21600 2382"/>
                    <a:gd name="G7" fmla="*/ G6 1 2"/>
                    <a:gd name="G8" fmla="+- 21600 0 G7"/>
                    <a:gd name="G9" fmla="*/ 21600 1 2"/>
                    <a:gd name="G10" fmla="+- 2382 0 G9"/>
                    <a:gd name="G11" fmla="?: G10 G8 0"/>
                    <a:gd name="G12" fmla="?: G10 G7 21600"/>
                    <a:gd name="T0" fmla="*/ 20409 w 21600"/>
                    <a:gd name="T1" fmla="*/ 10800 h 21600"/>
                    <a:gd name="T2" fmla="*/ 10800 w 21600"/>
                    <a:gd name="T3" fmla="*/ 21600 h 21600"/>
                    <a:gd name="T4" fmla="*/ 1191 w 21600"/>
                    <a:gd name="T5" fmla="*/ 10800 h 21600"/>
                    <a:gd name="T6" fmla="*/ 10800 w 21600"/>
                    <a:gd name="T7" fmla="*/ 0 h 21600"/>
                    <a:gd name="T8" fmla="*/ 2991 w 21600"/>
                    <a:gd name="T9" fmla="*/ 2991 h 21600"/>
                    <a:gd name="T10" fmla="*/ 18609 w 21600"/>
                    <a:gd name="T11" fmla="*/ 1860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2382" y="21600"/>
                      </a:lnTo>
                      <a:lnTo>
                        <a:pt x="19218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24314"/>
                        <a:invGamma/>
                      </a:schemeClr>
                    </a:gs>
                  </a:gsLst>
                  <a:lin ang="0" scaled="1"/>
                </a:gradFill>
                <a:ln w="317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  <p:sp>
              <p:nvSpPr>
                <p:cNvPr id="56417" name="Line 190"/>
                <p:cNvSpPr>
                  <a:spLocks noChangeAspect="1" noChangeShapeType="1"/>
                </p:cNvSpPr>
                <p:nvPr/>
              </p:nvSpPr>
              <p:spPr bwMode="auto">
                <a:xfrm>
                  <a:off x="2971" y="4972"/>
                  <a:ext cx="0" cy="136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round/>
                      <a:headEnd type="oval" w="med" len="med"/>
                      <a:tailEnd type="oval" w="med" len="med"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471" name="AutoShape 191"/>
                <p:cNvSpPr>
                  <a:spLocks noChangeAspect="1" noChangeArrowheads="1"/>
                </p:cNvSpPr>
                <p:nvPr/>
              </p:nvSpPr>
              <p:spPr bwMode="auto">
                <a:xfrm>
                  <a:off x="2835" y="4700"/>
                  <a:ext cx="242" cy="275"/>
                </a:xfrm>
                <a:custGeom>
                  <a:avLst/>
                  <a:gdLst>
                    <a:gd name="G0" fmla="+- 2382 0 0"/>
                    <a:gd name="G1" fmla="+- 21600 0 2382"/>
                    <a:gd name="G2" fmla="*/ 2382 1 2"/>
                    <a:gd name="G3" fmla="+- 21600 0 G2"/>
                    <a:gd name="G4" fmla="+/ 2382 21600 2"/>
                    <a:gd name="G5" fmla="+/ G1 0 2"/>
                    <a:gd name="G6" fmla="*/ 21600 21600 2382"/>
                    <a:gd name="G7" fmla="*/ G6 1 2"/>
                    <a:gd name="G8" fmla="+- 21600 0 G7"/>
                    <a:gd name="G9" fmla="*/ 21600 1 2"/>
                    <a:gd name="G10" fmla="+- 2382 0 G9"/>
                    <a:gd name="G11" fmla="?: G10 G8 0"/>
                    <a:gd name="G12" fmla="?: G10 G7 21600"/>
                    <a:gd name="T0" fmla="*/ 20409 w 21600"/>
                    <a:gd name="T1" fmla="*/ 10800 h 21600"/>
                    <a:gd name="T2" fmla="*/ 10800 w 21600"/>
                    <a:gd name="T3" fmla="*/ 21600 h 21600"/>
                    <a:gd name="T4" fmla="*/ 1191 w 21600"/>
                    <a:gd name="T5" fmla="*/ 10800 h 21600"/>
                    <a:gd name="T6" fmla="*/ 10800 w 21600"/>
                    <a:gd name="T7" fmla="*/ 0 h 21600"/>
                    <a:gd name="T8" fmla="*/ 2991 w 21600"/>
                    <a:gd name="T9" fmla="*/ 2991 h 21600"/>
                    <a:gd name="T10" fmla="*/ 18609 w 21600"/>
                    <a:gd name="T11" fmla="*/ 1860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2382" y="21600"/>
                      </a:lnTo>
                      <a:lnTo>
                        <a:pt x="19218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24314"/>
                        <a:invGamma/>
                      </a:schemeClr>
                    </a:gs>
                  </a:gsLst>
                  <a:lin ang="0" scaled="1"/>
                </a:gradFill>
                <a:ln w="317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56393" name="Group 192"/>
            <p:cNvGrpSpPr>
              <a:grpSpLocks/>
            </p:cNvGrpSpPr>
            <p:nvPr/>
          </p:nvGrpSpPr>
          <p:grpSpPr bwMode="auto">
            <a:xfrm>
              <a:off x="2301" y="2471"/>
              <a:ext cx="3368" cy="105"/>
              <a:chOff x="431" y="-335"/>
              <a:chExt cx="4491" cy="138"/>
            </a:xfrm>
          </p:grpSpPr>
          <p:sp>
            <p:nvSpPr>
              <p:cNvPr id="56409" name="Rectangle 193" descr="Гранит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410" name="Rectangle 194" descr="Гранит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6394" name="Rectangle 195"/>
            <p:cNvSpPr>
              <a:spLocks noChangeArrowheads="1"/>
            </p:cNvSpPr>
            <p:nvPr/>
          </p:nvSpPr>
          <p:spPr bwMode="auto">
            <a:xfrm>
              <a:off x="2784" y="1336"/>
              <a:ext cx="918" cy="20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100000">
                  <a:srgbClr val="FFFFFF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95" name="Rectangle 196" descr="Орех"/>
            <p:cNvSpPr>
              <a:spLocks noChangeArrowheads="1"/>
            </p:cNvSpPr>
            <p:nvPr/>
          </p:nvSpPr>
          <p:spPr bwMode="auto">
            <a:xfrm>
              <a:off x="3259" y="2507"/>
              <a:ext cx="716" cy="103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96" name="Rectangle 197" descr="Орех"/>
            <p:cNvSpPr>
              <a:spLocks noChangeArrowheads="1"/>
            </p:cNvSpPr>
            <p:nvPr/>
          </p:nvSpPr>
          <p:spPr bwMode="auto">
            <a:xfrm>
              <a:off x="3144" y="2404"/>
              <a:ext cx="716" cy="103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397" name="Rectangle 198" descr="Дуб"/>
            <p:cNvSpPr>
              <a:spLocks noChangeArrowheads="1"/>
            </p:cNvSpPr>
            <p:nvPr/>
          </p:nvSpPr>
          <p:spPr bwMode="auto">
            <a:xfrm>
              <a:off x="2824" y="2162"/>
              <a:ext cx="817" cy="6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8" name="Rectangle 199" descr="Дуб"/>
            <p:cNvSpPr>
              <a:spLocks noChangeArrowheads="1"/>
            </p:cNvSpPr>
            <p:nvPr/>
          </p:nvSpPr>
          <p:spPr bwMode="auto">
            <a:xfrm>
              <a:off x="2824" y="2507"/>
              <a:ext cx="817" cy="6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9" name="Rectangle 200" descr="Дуб"/>
            <p:cNvSpPr>
              <a:spLocks noChangeArrowheads="1"/>
            </p:cNvSpPr>
            <p:nvPr/>
          </p:nvSpPr>
          <p:spPr bwMode="auto">
            <a:xfrm>
              <a:off x="2824" y="2438"/>
              <a:ext cx="817" cy="6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0" name="Rectangle 201" descr="Орех"/>
            <p:cNvSpPr>
              <a:spLocks noChangeArrowheads="1"/>
            </p:cNvSpPr>
            <p:nvPr/>
          </p:nvSpPr>
          <p:spPr bwMode="auto">
            <a:xfrm>
              <a:off x="3021" y="2300"/>
              <a:ext cx="715" cy="104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6401" name="Rectangle 202" descr="Дуб"/>
            <p:cNvSpPr>
              <a:spLocks noChangeArrowheads="1"/>
            </p:cNvSpPr>
            <p:nvPr/>
          </p:nvSpPr>
          <p:spPr bwMode="auto">
            <a:xfrm>
              <a:off x="2817" y="2300"/>
              <a:ext cx="817" cy="70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2" name="Rectangle 203" descr="Дуб"/>
            <p:cNvSpPr>
              <a:spLocks noChangeArrowheads="1"/>
            </p:cNvSpPr>
            <p:nvPr/>
          </p:nvSpPr>
          <p:spPr bwMode="auto">
            <a:xfrm>
              <a:off x="2824" y="2369"/>
              <a:ext cx="817" cy="6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3" name="Rectangle 204" descr="Дуб"/>
            <p:cNvSpPr>
              <a:spLocks noChangeArrowheads="1"/>
            </p:cNvSpPr>
            <p:nvPr/>
          </p:nvSpPr>
          <p:spPr bwMode="auto">
            <a:xfrm>
              <a:off x="2824" y="2231"/>
              <a:ext cx="817" cy="6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4" name="Rectangle 205" descr="Орех"/>
            <p:cNvSpPr>
              <a:spLocks noChangeArrowheads="1"/>
            </p:cNvSpPr>
            <p:nvPr/>
          </p:nvSpPr>
          <p:spPr bwMode="auto">
            <a:xfrm rot="5400000">
              <a:off x="3093" y="2035"/>
              <a:ext cx="1061" cy="89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5" name="Rectangle 206" descr="Орех"/>
            <p:cNvSpPr>
              <a:spLocks noChangeArrowheads="1"/>
            </p:cNvSpPr>
            <p:nvPr/>
          </p:nvSpPr>
          <p:spPr bwMode="auto">
            <a:xfrm rot="5400000">
              <a:off x="2331" y="2035"/>
              <a:ext cx="1061" cy="89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6" name="Rectangle 207" descr="Дуб"/>
            <p:cNvSpPr>
              <a:spLocks noChangeArrowheads="1"/>
            </p:cNvSpPr>
            <p:nvPr/>
          </p:nvSpPr>
          <p:spPr bwMode="auto">
            <a:xfrm rot="-5400000">
              <a:off x="2968" y="1666"/>
              <a:ext cx="551" cy="443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7" name="Rectangle 208" descr="Орех"/>
            <p:cNvSpPr>
              <a:spLocks noChangeArrowheads="1"/>
            </p:cNvSpPr>
            <p:nvPr/>
          </p:nvSpPr>
          <p:spPr bwMode="auto">
            <a:xfrm rot="5400000">
              <a:off x="2989" y="1713"/>
              <a:ext cx="505" cy="385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489" name="Rectangle 209" descr="Орех"/>
            <p:cNvSpPr>
              <a:spLocks noChangeArrowheads="1"/>
            </p:cNvSpPr>
            <p:nvPr/>
          </p:nvSpPr>
          <p:spPr bwMode="auto">
            <a:xfrm rot="1092629" flipH="1">
              <a:off x="3919" y="922"/>
              <a:ext cx="1955" cy="59"/>
            </a:xfrm>
            <a:prstGeom prst="rect">
              <a:avLst/>
            </a:prstGeom>
            <a:blipFill dpi="0" rotWithShape="1">
              <a:blip r:embed="rId10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2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72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2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72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2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20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72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20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5B7CCF0-0BE5-4951-A414-04D9879E27C9}" type="slidenum">
              <a:rPr lang="ru-RU"/>
              <a:pPr>
                <a:defRPr/>
              </a:pPr>
              <a:t>46</a:t>
            </a:fld>
            <a:endParaRPr lang="ru-RU"/>
          </a:p>
        </p:txBody>
      </p:sp>
      <p:sp>
        <p:nvSpPr>
          <p:cNvPr id="153784" name="Rectangle 18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638800"/>
            <a:ext cx="4038600" cy="1219200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 marL="177800" indent="-177800" eaLnBrk="1" hangingPunct="1">
              <a:lnSpc>
                <a:spcPct val="90000"/>
              </a:lnSpc>
            </a:pPr>
            <a:r>
              <a:rPr lang="ru-RU" sz="1400" b="1" i="1" smtClean="0"/>
              <a:t>Помещение для  укрываемых</a:t>
            </a:r>
            <a:endParaRPr lang="en-US" sz="1400" b="1" i="1" smtClean="0"/>
          </a:p>
          <a:p>
            <a:pPr marL="177800" indent="-177800" eaLnBrk="1" hangingPunct="1">
              <a:lnSpc>
                <a:spcPct val="90000"/>
              </a:lnSpc>
            </a:pPr>
            <a:r>
              <a:rPr lang="ru-RU" sz="1400" b="1" i="1" smtClean="0"/>
              <a:t>Вентиляционное</a:t>
            </a:r>
            <a:endParaRPr lang="en-US" sz="1400" b="1" i="1" smtClean="0"/>
          </a:p>
          <a:p>
            <a:pPr marL="177800" indent="-177800" eaLnBrk="1" hangingPunct="1">
              <a:lnSpc>
                <a:spcPct val="90000"/>
              </a:lnSpc>
            </a:pPr>
            <a:r>
              <a:rPr lang="ru-RU" sz="1400" b="1" i="1" smtClean="0"/>
              <a:t>Для хранения загрязненной верхней одежды</a:t>
            </a:r>
            <a:endParaRPr lang="en-US" sz="1400" b="1" i="1" smtClean="0"/>
          </a:p>
          <a:p>
            <a:pPr marL="177800" indent="-177800" eaLnBrk="1" hangingPunct="1">
              <a:lnSpc>
                <a:spcPct val="90000"/>
              </a:lnSpc>
            </a:pPr>
            <a:r>
              <a:rPr lang="ru-RU" sz="1400" b="1" i="1" smtClean="0"/>
              <a:t>Санузел</a:t>
            </a:r>
          </a:p>
          <a:p>
            <a:pPr marL="177800" indent="-177800" eaLnBrk="1" hangingPunct="1">
              <a:lnSpc>
                <a:spcPct val="90000"/>
              </a:lnSpc>
            </a:pPr>
            <a:endParaRPr lang="ru-RU" sz="1400" b="1" i="1" smtClean="0"/>
          </a:p>
          <a:p>
            <a:pPr marL="177800" indent="-177800" eaLnBrk="1" hangingPunct="1">
              <a:lnSpc>
                <a:spcPct val="90000"/>
              </a:lnSpc>
            </a:pPr>
            <a:endParaRPr lang="ru-RU" sz="1200" b="1" i="1" smtClean="0"/>
          </a:p>
        </p:txBody>
      </p:sp>
      <p:sp>
        <p:nvSpPr>
          <p:cNvPr id="1029" name="Rectangle 238" descr="я1"/>
          <p:cNvSpPr>
            <a:spLocks noChangeArrowheads="1"/>
          </p:cNvSpPr>
          <p:nvPr/>
        </p:nvSpPr>
        <p:spPr bwMode="auto">
          <a:xfrm>
            <a:off x="0" y="0"/>
            <a:ext cx="9144000" cy="3213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1331913" y="923925"/>
            <a:ext cx="503237" cy="287338"/>
          </a:xfrm>
          <a:prstGeom prst="rect">
            <a:avLst/>
          </a:prstGeom>
          <a:solidFill>
            <a:schemeClr val="tx1"/>
          </a:solidFill>
          <a:ln w="9525">
            <a:miter lim="800000"/>
            <a:headEnd/>
            <a:tailEnd/>
          </a:ln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31" name="Rectangle 3" descr="Коричневый мрамор"/>
          <p:cNvSpPr>
            <a:spLocks noChangeArrowheads="1"/>
          </p:cNvSpPr>
          <p:nvPr/>
        </p:nvSpPr>
        <p:spPr bwMode="auto">
          <a:xfrm>
            <a:off x="0" y="3213100"/>
            <a:ext cx="9144000" cy="36449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4" descr="40%"/>
          <p:cNvSpPr>
            <a:spLocks noChangeArrowheads="1"/>
          </p:cNvSpPr>
          <p:nvPr/>
        </p:nvSpPr>
        <p:spPr bwMode="auto">
          <a:xfrm>
            <a:off x="0" y="3213100"/>
            <a:ext cx="9144000" cy="215900"/>
          </a:xfrm>
          <a:prstGeom prst="rect">
            <a:avLst/>
          </a:prstGeom>
          <a:pattFill prst="pct40">
            <a:fgClr>
              <a:schemeClr val="bg2"/>
            </a:fgClr>
            <a:bgClr>
              <a:srgbClr val="FFFF66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3" name="Rectangle 5"/>
          <p:cNvSpPr>
            <a:spLocks noChangeArrowheads="1"/>
          </p:cNvSpPr>
          <p:nvPr/>
        </p:nvSpPr>
        <p:spPr bwMode="auto">
          <a:xfrm>
            <a:off x="2244725" y="933450"/>
            <a:ext cx="288925" cy="288925"/>
          </a:xfrm>
          <a:prstGeom prst="rect">
            <a:avLst/>
          </a:prstGeom>
          <a:solidFill>
            <a:schemeClr val="tx1"/>
          </a:solidFill>
          <a:ln w="9525">
            <a:miter lim="800000"/>
            <a:headEnd/>
            <a:tailEnd/>
          </a:ln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34" name="Rectangle 6" descr="Песок"/>
          <p:cNvSpPr>
            <a:spLocks noChangeArrowheads="1"/>
          </p:cNvSpPr>
          <p:nvPr/>
        </p:nvSpPr>
        <p:spPr bwMode="auto">
          <a:xfrm>
            <a:off x="8756650" y="3408363"/>
            <a:ext cx="144463" cy="309562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607" name="AutoShape 7"/>
          <p:cNvSpPr>
            <a:spLocks noChangeArrowheads="1"/>
          </p:cNvSpPr>
          <p:nvPr/>
        </p:nvSpPr>
        <p:spPr bwMode="auto">
          <a:xfrm flipV="1">
            <a:off x="1908175" y="5157788"/>
            <a:ext cx="6886575" cy="1223962"/>
          </a:xfrm>
          <a:custGeom>
            <a:avLst/>
            <a:gdLst>
              <a:gd name="G0" fmla="+- 1314 0 0"/>
              <a:gd name="G1" fmla="+- 21600 0 1314"/>
              <a:gd name="G2" fmla="*/ 1314 1 2"/>
              <a:gd name="G3" fmla="+- 21600 0 G2"/>
              <a:gd name="G4" fmla="+/ 1314 21600 2"/>
              <a:gd name="G5" fmla="+/ G1 0 2"/>
              <a:gd name="G6" fmla="*/ 21600 21600 1314"/>
              <a:gd name="G7" fmla="*/ G6 1 2"/>
              <a:gd name="G8" fmla="+- 21600 0 G7"/>
              <a:gd name="G9" fmla="*/ 21600 1 2"/>
              <a:gd name="G10" fmla="+- 1314 0 G9"/>
              <a:gd name="G11" fmla="?: G10 G8 0"/>
              <a:gd name="G12" fmla="?: G10 G7 21600"/>
              <a:gd name="T0" fmla="*/ 20943 w 21600"/>
              <a:gd name="T1" fmla="*/ 10800 h 21600"/>
              <a:gd name="T2" fmla="*/ 10800 w 21600"/>
              <a:gd name="T3" fmla="*/ 21600 h 21600"/>
              <a:gd name="T4" fmla="*/ 657 w 21600"/>
              <a:gd name="T5" fmla="*/ 10800 h 21600"/>
              <a:gd name="T6" fmla="*/ 10800 w 21600"/>
              <a:gd name="T7" fmla="*/ 0 h 21600"/>
              <a:gd name="T8" fmla="*/ 2457 w 21600"/>
              <a:gd name="T9" fmla="*/ 2457 h 21600"/>
              <a:gd name="T10" fmla="*/ 19143 w 21600"/>
              <a:gd name="T11" fmla="*/ 1914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314" y="21600"/>
                </a:lnTo>
                <a:lnTo>
                  <a:pt x="20286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08" name="Rectangle 8" descr="Дуб"/>
          <p:cNvSpPr>
            <a:spLocks noChangeArrowheads="1"/>
          </p:cNvSpPr>
          <p:nvPr/>
        </p:nvSpPr>
        <p:spPr bwMode="auto">
          <a:xfrm>
            <a:off x="7550150" y="5589588"/>
            <a:ext cx="1150938" cy="71437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Lef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609" name="Oval 9"/>
          <p:cNvSpPr>
            <a:spLocks noChangeArrowheads="1"/>
          </p:cNvSpPr>
          <p:nvPr/>
        </p:nvSpPr>
        <p:spPr bwMode="auto">
          <a:xfrm>
            <a:off x="7766050" y="5491163"/>
            <a:ext cx="576263" cy="7302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7626350" y="5721350"/>
            <a:ext cx="1008063" cy="57467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100000">
                <a:srgbClr val="2F2F2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611" name="Rectangle 11" descr="Гранит"/>
          <p:cNvSpPr>
            <a:spLocks noChangeArrowheads="1"/>
          </p:cNvSpPr>
          <p:nvPr/>
        </p:nvSpPr>
        <p:spPr bwMode="auto">
          <a:xfrm>
            <a:off x="2282825" y="2940050"/>
            <a:ext cx="6119813" cy="2305050"/>
          </a:xfrm>
          <a:prstGeom prst="rect">
            <a:avLst/>
          </a:prstGeom>
          <a:blipFill dpi="0" rotWithShape="1">
            <a:blip r:embed="rId8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040" name="AutoShape 12" descr="Дуб"/>
          <p:cNvSpPr>
            <a:spLocks noChangeArrowheads="1"/>
          </p:cNvSpPr>
          <p:nvPr/>
        </p:nvSpPr>
        <p:spPr bwMode="auto">
          <a:xfrm rot="5400000">
            <a:off x="4759325" y="3746500"/>
            <a:ext cx="4968875" cy="301625"/>
          </a:xfrm>
          <a:prstGeom prst="parallelogram">
            <a:avLst>
              <a:gd name="adj" fmla="val 338931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Righ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613" name="AutoShape 13"/>
          <p:cNvSpPr>
            <a:spLocks noChangeArrowheads="1"/>
          </p:cNvSpPr>
          <p:nvPr/>
        </p:nvSpPr>
        <p:spPr bwMode="auto">
          <a:xfrm rot="5400000" flipH="1">
            <a:off x="1432719" y="5171281"/>
            <a:ext cx="287338" cy="720725"/>
          </a:xfrm>
          <a:prstGeom prst="can">
            <a:avLst>
              <a:gd name="adj" fmla="val 11891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042" name="Rectangle 14" descr="Песок"/>
          <p:cNvSpPr>
            <a:spLocks noChangeArrowheads="1"/>
          </p:cNvSpPr>
          <p:nvPr/>
        </p:nvSpPr>
        <p:spPr bwMode="auto">
          <a:xfrm>
            <a:off x="1835150" y="3284538"/>
            <a:ext cx="144463" cy="309562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43" name="AutoShape 15"/>
          <p:cNvSpPr>
            <a:spLocks noChangeArrowheads="1"/>
          </p:cNvSpPr>
          <p:nvPr/>
        </p:nvSpPr>
        <p:spPr bwMode="auto">
          <a:xfrm rot="5400000" flipH="1">
            <a:off x="34925" y="4003675"/>
            <a:ext cx="4248150" cy="361950"/>
          </a:xfrm>
          <a:prstGeom prst="parallelogram">
            <a:avLst>
              <a:gd name="adj" fmla="val 330370"/>
            </a:avLst>
          </a:prstGeom>
          <a:gradFill rotWithShape="1">
            <a:gsLst>
              <a:gs pos="0">
                <a:srgbClr val="525252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4" name="AutoShape 16"/>
          <p:cNvSpPr>
            <a:spLocks noChangeArrowheads="1"/>
          </p:cNvSpPr>
          <p:nvPr/>
        </p:nvSpPr>
        <p:spPr bwMode="auto">
          <a:xfrm flipV="1">
            <a:off x="1403350" y="-26988"/>
            <a:ext cx="7740650" cy="5048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94 w 21600"/>
              <a:gd name="T13" fmla="*/ 2994 h 21600"/>
              <a:gd name="T14" fmla="*/ 18606 w 21600"/>
              <a:gd name="T15" fmla="*/ 1860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87" y="21600"/>
                </a:lnTo>
                <a:lnTo>
                  <a:pt x="19213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333300"/>
              </a:gs>
              <a:gs pos="100000">
                <a:srgbClr val="71714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17" name="Rectangle 17" descr="Орех"/>
          <p:cNvSpPr>
            <a:spLocks noChangeArrowheads="1"/>
          </p:cNvSpPr>
          <p:nvPr/>
        </p:nvSpPr>
        <p:spPr bwMode="auto">
          <a:xfrm>
            <a:off x="1835150" y="2892425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28398" dir="20006097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18" name="Rectangle 18" descr="Орех"/>
          <p:cNvSpPr>
            <a:spLocks noChangeArrowheads="1"/>
          </p:cNvSpPr>
          <p:nvPr/>
        </p:nvSpPr>
        <p:spPr bwMode="auto">
          <a:xfrm>
            <a:off x="1835150" y="2714625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19" name="Rectangle 19" descr="Орех"/>
          <p:cNvSpPr>
            <a:spLocks noChangeArrowheads="1"/>
          </p:cNvSpPr>
          <p:nvPr/>
        </p:nvSpPr>
        <p:spPr bwMode="auto">
          <a:xfrm>
            <a:off x="1835150" y="2566988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0" name="Rectangle 20" descr="Орех"/>
          <p:cNvSpPr>
            <a:spLocks noChangeArrowheads="1"/>
          </p:cNvSpPr>
          <p:nvPr/>
        </p:nvSpPr>
        <p:spPr bwMode="auto">
          <a:xfrm>
            <a:off x="1835150" y="2405063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45791" dir="3378596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1" name="Rectangle 21" descr="Орех"/>
          <p:cNvSpPr>
            <a:spLocks noChangeArrowheads="1"/>
          </p:cNvSpPr>
          <p:nvPr/>
        </p:nvSpPr>
        <p:spPr bwMode="auto">
          <a:xfrm>
            <a:off x="1835150" y="2247900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2" name="Rectangle 22" descr="Орех"/>
          <p:cNvSpPr>
            <a:spLocks noChangeArrowheads="1"/>
          </p:cNvSpPr>
          <p:nvPr/>
        </p:nvSpPr>
        <p:spPr bwMode="auto">
          <a:xfrm>
            <a:off x="1835150" y="2090738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3" name="Rectangle 23" descr="Орех"/>
          <p:cNvSpPr>
            <a:spLocks noChangeArrowheads="1"/>
          </p:cNvSpPr>
          <p:nvPr/>
        </p:nvSpPr>
        <p:spPr bwMode="auto">
          <a:xfrm>
            <a:off x="1835150" y="1933575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45791" dir="3378596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4" name="Rectangle 24" descr="Орех"/>
          <p:cNvSpPr>
            <a:spLocks noChangeArrowheads="1"/>
          </p:cNvSpPr>
          <p:nvPr/>
        </p:nvSpPr>
        <p:spPr bwMode="auto">
          <a:xfrm>
            <a:off x="1835150" y="1768475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45791" dir="3378596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5" name="Rectangle 25" descr="Орех"/>
          <p:cNvSpPr>
            <a:spLocks noChangeArrowheads="1"/>
          </p:cNvSpPr>
          <p:nvPr/>
        </p:nvSpPr>
        <p:spPr bwMode="auto">
          <a:xfrm>
            <a:off x="1835150" y="1611313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6" name="Rectangle 26" descr="Орех"/>
          <p:cNvSpPr>
            <a:spLocks noChangeArrowheads="1"/>
          </p:cNvSpPr>
          <p:nvPr/>
        </p:nvSpPr>
        <p:spPr bwMode="auto">
          <a:xfrm>
            <a:off x="1835150" y="1446213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7" name="Rectangle 27" descr="Орех"/>
          <p:cNvSpPr>
            <a:spLocks noChangeArrowheads="1"/>
          </p:cNvSpPr>
          <p:nvPr/>
        </p:nvSpPr>
        <p:spPr bwMode="auto">
          <a:xfrm>
            <a:off x="1835150" y="1289050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8" name="Rectangle 28" descr="Орех"/>
          <p:cNvSpPr>
            <a:spLocks noChangeArrowheads="1"/>
          </p:cNvSpPr>
          <p:nvPr/>
        </p:nvSpPr>
        <p:spPr bwMode="auto">
          <a:xfrm>
            <a:off x="1835150" y="1130300"/>
            <a:ext cx="698500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29" name="Rectangle 29" descr="Орех"/>
          <p:cNvSpPr>
            <a:spLocks noChangeArrowheads="1"/>
          </p:cNvSpPr>
          <p:nvPr/>
        </p:nvSpPr>
        <p:spPr bwMode="auto">
          <a:xfrm>
            <a:off x="1835150" y="973138"/>
            <a:ext cx="698500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7" dir="2700541" algn="ctr" rotWithShape="0">
              <a:srgbClr val="CC99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30" name="Rectangle 30"/>
          <p:cNvSpPr>
            <a:spLocks noChangeArrowheads="1"/>
          </p:cNvSpPr>
          <p:nvPr/>
        </p:nvSpPr>
        <p:spPr bwMode="auto">
          <a:xfrm>
            <a:off x="1835150" y="469900"/>
            <a:ext cx="6985000" cy="503238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76078"/>
                  <a:invGamma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059" name="AutoShape 31"/>
          <p:cNvSpPr>
            <a:spLocks noChangeArrowheads="1"/>
          </p:cNvSpPr>
          <p:nvPr/>
        </p:nvSpPr>
        <p:spPr bwMode="auto">
          <a:xfrm flipV="1">
            <a:off x="1833563" y="2860675"/>
            <a:ext cx="7050087" cy="3444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20 w 21600"/>
              <a:gd name="T13" fmla="*/ 2420 h 21600"/>
              <a:gd name="T14" fmla="*/ 19180 w 21600"/>
              <a:gd name="T15" fmla="*/ 191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240" y="21600"/>
                </a:lnTo>
                <a:lnTo>
                  <a:pt x="2036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A9A96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0" name="Oval 32" descr="Дуб"/>
          <p:cNvSpPr>
            <a:spLocks noChangeAspect="1" noChangeArrowheads="1"/>
          </p:cNvSpPr>
          <p:nvPr/>
        </p:nvSpPr>
        <p:spPr bwMode="auto">
          <a:xfrm>
            <a:off x="8704263" y="3078163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Left">
              <a:rot lat="42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1" name="Oval 33" descr="Дуб"/>
          <p:cNvSpPr>
            <a:spLocks noChangeAspect="1" noChangeArrowheads="1"/>
          </p:cNvSpPr>
          <p:nvPr/>
        </p:nvSpPr>
        <p:spPr bwMode="auto">
          <a:xfrm>
            <a:off x="8704263" y="1936750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54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2" name="Oval 34" descr="Дуб"/>
          <p:cNvSpPr>
            <a:spLocks noChangeAspect="1" noChangeArrowheads="1"/>
          </p:cNvSpPr>
          <p:nvPr/>
        </p:nvSpPr>
        <p:spPr bwMode="auto">
          <a:xfrm>
            <a:off x="8704263" y="2116138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60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3" name="Oval 35" descr="Дуб"/>
          <p:cNvSpPr>
            <a:spLocks noChangeAspect="1" noChangeArrowheads="1"/>
          </p:cNvSpPr>
          <p:nvPr/>
        </p:nvSpPr>
        <p:spPr bwMode="auto">
          <a:xfrm>
            <a:off x="8704263" y="2300288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Left">
              <a:rot lat="18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4" name="Oval 36" descr="Дуб"/>
          <p:cNvSpPr>
            <a:spLocks noChangeAspect="1" noChangeArrowheads="1"/>
          </p:cNvSpPr>
          <p:nvPr/>
        </p:nvSpPr>
        <p:spPr bwMode="auto">
          <a:xfrm>
            <a:off x="8704263" y="1392238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36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5" name="Oval 37" descr="Дуб"/>
          <p:cNvSpPr>
            <a:spLocks noChangeAspect="1" noChangeArrowheads="1"/>
          </p:cNvSpPr>
          <p:nvPr/>
        </p:nvSpPr>
        <p:spPr bwMode="auto">
          <a:xfrm>
            <a:off x="8704263" y="1571625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42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6" name="Oval 38" descr="Дуб"/>
          <p:cNvSpPr>
            <a:spLocks noChangeAspect="1" noChangeArrowheads="1"/>
          </p:cNvSpPr>
          <p:nvPr/>
        </p:nvSpPr>
        <p:spPr bwMode="auto">
          <a:xfrm>
            <a:off x="8704263" y="1751013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48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7" name="Oval 39" descr="Дуб"/>
          <p:cNvSpPr>
            <a:spLocks noChangeAspect="1" noChangeArrowheads="1"/>
          </p:cNvSpPr>
          <p:nvPr/>
        </p:nvSpPr>
        <p:spPr bwMode="auto">
          <a:xfrm>
            <a:off x="8704263" y="614363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12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8" name="Oval 40" descr="Дуб"/>
          <p:cNvSpPr>
            <a:spLocks noChangeAspect="1" noChangeArrowheads="1"/>
          </p:cNvSpPr>
          <p:nvPr/>
        </p:nvSpPr>
        <p:spPr bwMode="auto">
          <a:xfrm>
            <a:off x="8704263" y="812800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18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69" name="Oval 41" descr="Дуб"/>
          <p:cNvSpPr>
            <a:spLocks noChangeAspect="1" noChangeArrowheads="1"/>
          </p:cNvSpPr>
          <p:nvPr/>
        </p:nvSpPr>
        <p:spPr bwMode="auto">
          <a:xfrm>
            <a:off x="8704263" y="1011238"/>
            <a:ext cx="179387" cy="179387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24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70" name="Oval 42" descr="Дуб"/>
          <p:cNvSpPr>
            <a:spLocks noChangeAspect="1" noChangeArrowheads="1"/>
          </p:cNvSpPr>
          <p:nvPr/>
        </p:nvSpPr>
        <p:spPr bwMode="auto">
          <a:xfrm>
            <a:off x="8704263" y="1203325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BottomLeft">
              <a:rot lat="30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71" name="Oval 43" descr="Дуб"/>
          <p:cNvSpPr>
            <a:spLocks noChangeAspect="1" noChangeArrowheads="1"/>
          </p:cNvSpPr>
          <p:nvPr/>
        </p:nvSpPr>
        <p:spPr bwMode="auto">
          <a:xfrm>
            <a:off x="8704263" y="2879725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Left">
              <a:rot lat="36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72" name="Oval 44" descr="Дуб"/>
          <p:cNvSpPr>
            <a:spLocks noChangeAspect="1" noChangeArrowheads="1"/>
          </p:cNvSpPr>
          <p:nvPr/>
        </p:nvSpPr>
        <p:spPr bwMode="auto">
          <a:xfrm>
            <a:off x="8704263" y="2686050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Left">
              <a:rot lat="30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73" name="Oval 45" descr="Дуб"/>
          <p:cNvSpPr>
            <a:spLocks noChangeAspect="1" noChangeArrowheads="1"/>
          </p:cNvSpPr>
          <p:nvPr/>
        </p:nvSpPr>
        <p:spPr bwMode="auto">
          <a:xfrm>
            <a:off x="8704263" y="2492375"/>
            <a:ext cx="179387" cy="179388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PerspectiveLeft">
              <a:rot lat="240000" lon="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74" name="Rectangle 46" descr="Орех"/>
          <p:cNvSpPr>
            <a:spLocks noChangeArrowheads="1"/>
          </p:cNvSpPr>
          <p:nvPr/>
        </p:nvSpPr>
        <p:spPr bwMode="auto">
          <a:xfrm>
            <a:off x="1692275" y="441325"/>
            <a:ext cx="7265988" cy="179388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647" name="Rectangle 47" descr="Орех"/>
          <p:cNvSpPr>
            <a:spLocks noChangeArrowheads="1"/>
          </p:cNvSpPr>
          <p:nvPr/>
        </p:nvSpPr>
        <p:spPr bwMode="auto">
          <a:xfrm rot="2021404" flipH="1">
            <a:off x="7956550" y="115888"/>
            <a:ext cx="1403350" cy="144462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53648" name="Rectangle 48" descr="Орех"/>
          <p:cNvSpPr>
            <a:spLocks noChangeArrowheads="1"/>
          </p:cNvSpPr>
          <p:nvPr/>
        </p:nvSpPr>
        <p:spPr bwMode="auto">
          <a:xfrm rot="-2021404">
            <a:off x="1143000" y="133350"/>
            <a:ext cx="1403350" cy="144463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1077" name="Group 49"/>
          <p:cNvGrpSpPr>
            <a:grpSpLocks/>
          </p:cNvGrpSpPr>
          <p:nvPr/>
        </p:nvGrpSpPr>
        <p:grpSpPr bwMode="auto">
          <a:xfrm>
            <a:off x="5364163" y="1196975"/>
            <a:ext cx="903287" cy="1223963"/>
            <a:chOff x="1927" y="754"/>
            <a:chExt cx="569" cy="771"/>
          </a:xfrm>
        </p:grpSpPr>
        <p:sp>
          <p:nvSpPr>
            <p:cNvPr id="153650" name="Rectangle 50"/>
            <p:cNvSpPr>
              <a:spLocks noChangeArrowheads="1"/>
            </p:cNvSpPr>
            <p:nvPr/>
          </p:nvSpPr>
          <p:spPr bwMode="auto">
            <a:xfrm>
              <a:off x="1957" y="799"/>
              <a:ext cx="499" cy="63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20006097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1" name="Line 51"/>
            <p:cNvSpPr>
              <a:spLocks noChangeShapeType="1"/>
            </p:cNvSpPr>
            <p:nvPr/>
          </p:nvSpPr>
          <p:spPr bwMode="auto">
            <a:xfrm>
              <a:off x="2093" y="799"/>
              <a:ext cx="0" cy="6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28398" dir="20006097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2" name="Rectangle 52" descr="Дуб"/>
            <p:cNvSpPr>
              <a:spLocks noChangeArrowheads="1"/>
            </p:cNvSpPr>
            <p:nvPr/>
          </p:nvSpPr>
          <p:spPr bwMode="auto">
            <a:xfrm rot="-5400000">
              <a:off x="1609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81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3" name="Rectangle 53" descr="Дуб"/>
            <p:cNvSpPr>
              <a:spLocks noChangeArrowheads="1"/>
            </p:cNvSpPr>
            <p:nvPr/>
          </p:nvSpPr>
          <p:spPr bwMode="auto">
            <a:xfrm rot="-5400000">
              <a:off x="1753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635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4" name="Rectangle 54" descr="Дуб"/>
            <p:cNvSpPr>
              <a:spLocks noChangeArrowheads="1"/>
            </p:cNvSpPr>
            <p:nvPr/>
          </p:nvSpPr>
          <p:spPr bwMode="auto">
            <a:xfrm rot="-5400000">
              <a:off x="1900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54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5" name="Rectangle 55" descr="Дуб"/>
            <p:cNvSpPr>
              <a:spLocks noChangeArrowheads="1"/>
            </p:cNvSpPr>
            <p:nvPr/>
          </p:nvSpPr>
          <p:spPr bwMode="auto">
            <a:xfrm rot="-5400000">
              <a:off x="2042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2700" dir="108000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078" name="Group 56"/>
          <p:cNvGrpSpPr>
            <a:grpSpLocks/>
          </p:cNvGrpSpPr>
          <p:nvPr/>
        </p:nvGrpSpPr>
        <p:grpSpPr bwMode="auto">
          <a:xfrm>
            <a:off x="2700338" y="1196975"/>
            <a:ext cx="903287" cy="1223963"/>
            <a:chOff x="1927" y="754"/>
            <a:chExt cx="569" cy="771"/>
          </a:xfrm>
        </p:grpSpPr>
        <p:sp>
          <p:nvSpPr>
            <p:cNvPr id="153657" name="Rectangle 57"/>
            <p:cNvSpPr>
              <a:spLocks noChangeArrowheads="1"/>
            </p:cNvSpPr>
            <p:nvPr/>
          </p:nvSpPr>
          <p:spPr bwMode="auto">
            <a:xfrm>
              <a:off x="1957" y="799"/>
              <a:ext cx="499" cy="63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8" name="Line 58"/>
            <p:cNvSpPr>
              <a:spLocks noChangeShapeType="1"/>
            </p:cNvSpPr>
            <p:nvPr/>
          </p:nvSpPr>
          <p:spPr bwMode="auto">
            <a:xfrm>
              <a:off x="2093" y="799"/>
              <a:ext cx="0" cy="6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64758" dir="20921404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59" name="Rectangle 59" descr="Дуб"/>
            <p:cNvSpPr>
              <a:spLocks noChangeArrowheads="1"/>
            </p:cNvSpPr>
            <p:nvPr/>
          </p:nvSpPr>
          <p:spPr bwMode="auto">
            <a:xfrm rot="-5400000">
              <a:off x="1609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762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60" name="Rectangle 60" descr="Дуб"/>
            <p:cNvSpPr>
              <a:spLocks noChangeArrowheads="1"/>
            </p:cNvSpPr>
            <p:nvPr/>
          </p:nvSpPr>
          <p:spPr bwMode="auto">
            <a:xfrm rot="-5400000">
              <a:off x="1753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16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61" name="Rectangle 61" descr="Дуб"/>
            <p:cNvSpPr>
              <a:spLocks noChangeArrowheads="1"/>
            </p:cNvSpPr>
            <p:nvPr/>
          </p:nvSpPr>
          <p:spPr bwMode="auto">
            <a:xfrm rot="-5400000">
              <a:off x="1900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635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62" name="Rectangle 62" descr="Дуб"/>
            <p:cNvSpPr>
              <a:spLocks noChangeArrowheads="1"/>
            </p:cNvSpPr>
            <p:nvPr/>
          </p:nvSpPr>
          <p:spPr bwMode="auto">
            <a:xfrm rot="-5400000">
              <a:off x="2042" y="1072"/>
              <a:ext cx="771" cy="136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54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079" name="Group 63"/>
          <p:cNvGrpSpPr>
            <a:grpSpLocks/>
          </p:cNvGrpSpPr>
          <p:nvPr/>
        </p:nvGrpSpPr>
        <p:grpSpPr bwMode="auto">
          <a:xfrm>
            <a:off x="4003675" y="614363"/>
            <a:ext cx="179388" cy="2643187"/>
            <a:chOff x="2722" y="387"/>
            <a:chExt cx="113" cy="1665"/>
          </a:xfrm>
        </p:grpSpPr>
        <p:sp>
          <p:nvSpPr>
            <p:cNvPr id="1238" name="Oval 64" descr="Дуб"/>
            <p:cNvSpPr>
              <a:spLocks noChangeAspect="1" noChangeArrowheads="1"/>
            </p:cNvSpPr>
            <p:nvPr/>
          </p:nvSpPr>
          <p:spPr bwMode="auto">
            <a:xfrm>
              <a:off x="2722" y="1939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60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39" name="Oval 65" descr="Дуб"/>
            <p:cNvSpPr>
              <a:spLocks noChangeAspect="1" noChangeArrowheads="1"/>
            </p:cNvSpPr>
            <p:nvPr/>
          </p:nvSpPr>
          <p:spPr bwMode="auto">
            <a:xfrm>
              <a:off x="2722" y="122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6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0" name="Oval 66" descr="Дуб"/>
            <p:cNvSpPr>
              <a:spLocks noChangeAspect="1" noChangeArrowheads="1"/>
            </p:cNvSpPr>
            <p:nvPr/>
          </p:nvSpPr>
          <p:spPr bwMode="auto">
            <a:xfrm>
              <a:off x="2722" y="133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1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1" name="Oval 67" descr="Дуб"/>
            <p:cNvSpPr>
              <a:spLocks noChangeAspect="1" noChangeArrowheads="1"/>
            </p:cNvSpPr>
            <p:nvPr/>
          </p:nvSpPr>
          <p:spPr bwMode="auto">
            <a:xfrm>
              <a:off x="2722" y="87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30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2" name="Oval 68" descr="Дуб"/>
            <p:cNvSpPr>
              <a:spLocks noChangeAspect="1" noChangeArrowheads="1"/>
            </p:cNvSpPr>
            <p:nvPr/>
          </p:nvSpPr>
          <p:spPr bwMode="auto">
            <a:xfrm>
              <a:off x="2722" y="99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36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3" name="Oval 69" descr="Дуб"/>
            <p:cNvSpPr>
              <a:spLocks noChangeAspect="1" noChangeArrowheads="1"/>
            </p:cNvSpPr>
            <p:nvPr/>
          </p:nvSpPr>
          <p:spPr bwMode="auto">
            <a:xfrm>
              <a:off x="2722" y="110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4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4" name="Oval 70" descr="Дуб"/>
            <p:cNvSpPr>
              <a:spLocks noChangeAspect="1" noChangeArrowheads="1"/>
            </p:cNvSpPr>
            <p:nvPr/>
          </p:nvSpPr>
          <p:spPr bwMode="auto">
            <a:xfrm>
              <a:off x="2722" y="38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2153998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5" name="Oval 71" descr="Дуб"/>
            <p:cNvSpPr>
              <a:spLocks noChangeAspect="1" noChangeArrowheads="1"/>
            </p:cNvSpPr>
            <p:nvPr/>
          </p:nvSpPr>
          <p:spPr bwMode="auto">
            <a:xfrm>
              <a:off x="2722" y="512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6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6" name="Oval 72" descr="Дуб"/>
            <p:cNvSpPr>
              <a:spLocks noChangeAspect="1" noChangeArrowheads="1"/>
            </p:cNvSpPr>
            <p:nvPr/>
          </p:nvSpPr>
          <p:spPr bwMode="auto">
            <a:xfrm>
              <a:off x="2722" y="63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1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7" name="Oval 73" descr="Дуб"/>
            <p:cNvSpPr>
              <a:spLocks noChangeAspect="1" noChangeArrowheads="1"/>
            </p:cNvSpPr>
            <p:nvPr/>
          </p:nvSpPr>
          <p:spPr bwMode="auto">
            <a:xfrm>
              <a:off x="2722" y="758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24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8" name="Oval 74" descr="Дуб"/>
            <p:cNvSpPr>
              <a:spLocks noChangeAspect="1" noChangeArrowheads="1"/>
            </p:cNvSpPr>
            <p:nvPr/>
          </p:nvSpPr>
          <p:spPr bwMode="auto">
            <a:xfrm>
              <a:off x="2722" y="1814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54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49" name="Oval 75" descr="Дуб"/>
            <p:cNvSpPr>
              <a:spLocks noChangeAspect="1" noChangeArrowheads="1"/>
            </p:cNvSpPr>
            <p:nvPr/>
          </p:nvSpPr>
          <p:spPr bwMode="auto">
            <a:xfrm>
              <a:off x="2722" y="1692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4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50" name="Oval 76" descr="Дуб"/>
            <p:cNvSpPr>
              <a:spLocks noChangeAspect="1" noChangeArrowheads="1"/>
            </p:cNvSpPr>
            <p:nvPr/>
          </p:nvSpPr>
          <p:spPr bwMode="auto">
            <a:xfrm>
              <a:off x="2722" y="157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42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51" name="Oval 77" descr="Дуб"/>
            <p:cNvSpPr>
              <a:spLocks noChangeAspect="1" noChangeArrowheads="1"/>
            </p:cNvSpPr>
            <p:nvPr/>
          </p:nvSpPr>
          <p:spPr bwMode="auto">
            <a:xfrm>
              <a:off x="2722" y="1449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24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5" name="Group 78"/>
          <p:cNvGrpSpPr>
            <a:grpSpLocks/>
          </p:cNvGrpSpPr>
          <p:nvPr/>
        </p:nvGrpSpPr>
        <p:grpSpPr bwMode="auto">
          <a:xfrm>
            <a:off x="7885113" y="693738"/>
            <a:ext cx="790575" cy="2447925"/>
            <a:chOff x="4967" y="437"/>
            <a:chExt cx="498" cy="1542"/>
          </a:xfrm>
        </p:grpSpPr>
        <p:sp>
          <p:nvSpPr>
            <p:cNvPr id="153679" name="Rectangle 79" descr="Дуб"/>
            <p:cNvSpPr>
              <a:spLocks noChangeArrowheads="1"/>
            </p:cNvSpPr>
            <p:nvPr/>
          </p:nvSpPr>
          <p:spPr bwMode="auto">
            <a:xfrm rot="5400000">
              <a:off x="4400" y="1185"/>
              <a:ext cx="1179" cy="45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5400" dir="108000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234" name="Rectangle 80" descr="Дуб"/>
            <p:cNvSpPr>
              <a:spLocks noChangeArrowheads="1"/>
            </p:cNvSpPr>
            <p:nvPr/>
          </p:nvSpPr>
          <p:spPr bwMode="auto">
            <a:xfrm>
              <a:off x="5124" y="935"/>
              <a:ext cx="317" cy="45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>
                <a:rot lat="21059991" lon="6000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35" name="Rectangle 81" descr="Дуб"/>
            <p:cNvSpPr>
              <a:spLocks noChangeArrowheads="1"/>
            </p:cNvSpPr>
            <p:nvPr/>
          </p:nvSpPr>
          <p:spPr bwMode="auto">
            <a:xfrm>
              <a:off x="5124" y="1525"/>
              <a:ext cx="317" cy="45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>
                <a:rot lat="21299978" lon="6000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53682" name="AutoShape 82"/>
            <p:cNvSpPr>
              <a:spLocks noChangeArrowheads="1"/>
            </p:cNvSpPr>
            <p:nvPr/>
          </p:nvSpPr>
          <p:spPr bwMode="auto">
            <a:xfrm>
              <a:off x="5103" y="1389"/>
              <a:ext cx="362" cy="91"/>
            </a:xfrm>
            <a:prstGeom prst="octagon">
              <a:avLst>
                <a:gd name="adj" fmla="val 29287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miter lim="800000"/>
              <a:headEnd/>
              <a:tailEnd/>
            </a:ln>
            <a:effectLst/>
            <a:scene3d>
              <a:camera prst="legacyPerspectiveTopLeft">
                <a:rot lat="21359999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683" name="Rectangle 83" descr="Дуб"/>
            <p:cNvSpPr>
              <a:spLocks noChangeArrowheads="1"/>
            </p:cNvSpPr>
            <p:nvPr/>
          </p:nvSpPr>
          <p:spPr bwMode="auto">
            <a:xfrm rot="5400000">
              <a:off x="4342" y="1186"/>
              <a:ext cx="1542" cy="45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25400" dir="10800000" algn="ctr" rotWithShape="0">
                <a:srgbClr val="FFFF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081" name="Group 84"/>
          <p:cNvGrpSpPr>
            <a:grpSpLocks/>
          </p:cNvGrpSpPr>
          <p:nvPr/>
        </p:nvGrpSpPr>
        <p:grpSpPr bwMode="auto">
          <a:xfrm>
            <a:off x="7308850" y="614363"/>
            <a:ext cx="179388" cy="2643187"/>
            <a:chOff x="4717" y="387"/>
            <a:chExt cx="113" cy="1665"/>
          </a:xfrm>
        </p:grpSpPr>
        <p:sp>
          <p:nvSpPr>
            <p:cNvPr id="1219" name="Oval 85" descr="Дуб"/>
            <p:cNvSpPr>
              <a:spLocks noChangeAspect="1" noChangeArrowheads="1"/>
            </p:cNvSpPr>
            <p:nvPr/>
          </p:nvSpPr>
          <p:spPr bwMode="auto">
            <a:xfrm>
              <a:off x="4717" y="1939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66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0" name="Oval 86" descr="Дуб"/>
            <p:cNvSpPr>
              <a:spLocks noChangeAspect="1" noChangeArrowheads="1"/>
            </p:cNvSpPr>
            <p:nvPr/>
          </p:nvSpPr>
          <p:spPr bwMode="auto">
            <a:xfrm>
              <a:off x="4717" y="122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12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1" name="Oval 87" descr="Дуб"/>
            <p:cNvSpPr>
              <a:spLocks noChangeAspect="1" noChangeArrowheads="1"/>
            </p:cNvSpPr>
            <p:nvPr/>
          </p:nvSpPr>
          <p:spPr bwMode="auto">
            <a:xfrm>
              <a:off x="4717" y="133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4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2" name="Oval 88" descr="Дуб"/>
            <p:cNvSpPr>
              <a:spLocks noChangeAspect="1" noChangeArrowheads="1"/>
            </p:cNvSpPr>
            <p:nvPr/>
          </p:nvSpPr>
          <p:spPr bwMode="auto">
            <a:xfrm>
              <a:off x="4717" y="87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1359977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3" name="Oval 89" descr="Дуб"/>
            <p:cNvSpPr>
              <a:spLocks noChangeAspect="1" noChangeArrowheads="1"/>
            </p:cNvSpPr>
            <p:nvPr/>
          </p:nvSpPr>
          <p:spPr bwMode="auto">
            <a:xfrm>
              <a:off x="4717" y="99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14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4" name="Oval 90" descr="Дуб"/>
            <p:cNvSpPr>
              <a:spLocks noChangeAspect="1" noChangeArrowheads="1"/>
            </p:cNvSpPr>
            <p:nvPr/>
          </p:nvSpPr>
          <p:spPr bwMode="auto">
            <a:xfrm>
              <a:off x="4717" y="110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/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5" name="Oval 91" descr="Дуб"/>
            <p:cNvSpPr>
              <a:spLocks noChangeAspect="1" noChangeArrowheads="1"/>
            </p:cNvSpPr>
            <p:nvPr/>
          </p:nvSpPr>
          <p:spPr bwMode="auto">
            <a:xfrm>
              <a:off x="4717" y="38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0819977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6" name="Oval 92" descr="Дуб"/>
            <p:cNvSpPr>
              <a:spLocks noChangeAspect="1" noChangeArrowheads="1"/>
            </p:cNvSpPr>
            <p:nvPr/>
          </p:nvSpPr>
          <p:spPr bwMode="auto">
            <a:xfrm>
              <a:off x="4717" y="512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1119979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7" name="Oval 93" descr="Дуб"/>
            <p:cNvSpPr>
              <a:spLocks noChangeAspect="1" noChangeArrowheads="1"/>
            </p:cNvSpPr>
            <p:nvPr/>
          </p:nvSpPr>
          <p:spPr bwMode="auto">
            <a:xfrm>
              <a:off x="4717" y="637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123999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8" name="Oval 94" descr="Дуб"/>
            <p:cNvSpPr>
              <a:spLocks noChangeAspect="1" noChangeArrowheads="1"/>
            </p:cNvSpPr>
            <p:nvPr/>
          </p:nvSpPr>
          <p:spPr bwMode="auto">
            <a:xfrm>
              <a:off x="4717" y="758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21299978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29" name="Oval 95" descr="Дуб"/>
            <p:cNvSpPr>
              <a:spLocks noChangeAspect="1" noChangeArrowheads="1"/>
            </p:cNvSpPr>
            <p:nvPr/>
          </p:nvSpPr>
          <p:spPr bwMode="auto">
            <a:xfrm>
              <a:off x="4717" y="1814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60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30" name="Oval 96" descr="Дуб"/>
            <p:cNvSpPr>
              <a:spLocks noChangeAspect="1" noChangeArrowheads="1"/>
            </p:cNvSpPr>
            <p:nvPr/>
          </p:nvSpPr>
          <p:spPr bwMode="auto">
            <a:xfrm>
              <a:off x="4717" y="1692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54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31" name="Oval 97" descr="Дуб"/>
            <p:cNvSpPr>
              <a:spLocks noChangeAspect="1" noChangeArrowheads="1"/>
            </p:cNvSpPr>
            <p:nvPr/>
          </p:nvSpPr>
          <p:spPr bwMode="auto">
            <a:xfrm>
              <a:off x="4717" y="157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48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32" name="Oval 98" descr="Дуб"/>
            <p:cNvSpPr>
              <a:spLocks noChangeAspect="1" noChangeArrowheads="1"/>
            </p:cNvSpPr>
            <p:nvPr/>
          </p:nvSpPr>
          <p:spPr bwMode="auto">
            <a:xfrm>
              <a:off x="4717" y="1449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Left">
                <a:rot lat="300000" lon="0" rev="0"/>
              </a:camera>
              <a:lightRig rig="legacyFlat3" dir="b"/>
            </a:scene3d>
            <a:sp3d extrusionH="18018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" name="Group 99"/>
          <p:cNvGrpSpPr>
            <a:grpSpLocks/>
          </p:cNvGrpSpPr>
          <p:nvPr/>
        </p:nvGrpSpPr>
        <p:grpSpPr bwMode="auto">
          <a:xfrm>
            <a:off x="4211638" y="2584450"/>
            <a:ext cx="3097212" cy="623888"/>
            <a:chOff x="2517" y="3567"/>
            <a:chExt cx="1951" cy="393"/>
          </a:xfrm>
        </p:grpSpPr>
        <p:sp>
          <p:nvSpPr>
            <p:cNvPr id="1217" name="Freeform 100"/>
            <p:cNvSpPr>
              <a:spLocks/>
            </p:cNvSpPr>
            <p:nvPr/>
          </p:nvSpPr>
          <p:spPr bwMode="auto">
            <a:xfrm>
              <a:off x="2517" y="3567"/>
              <a:ext cx="1951" cy="257"/>
            </a:xfrm>
            <a:custGeom>
              <a:avLst/>
              <a:gdLst>
                <a:gd name="T0" fmla="*/ 0 w 1951"/>
                <a:gd name="T1" fmla="*/ 257 h 257"/>
                <a:gd name="T2" fmla="*/ 1951 w 1951"/>
                <a:gd name="T3" fmla="*/ 257 h 257"/>
                <a:gd name="T4" fmla="*/ 1951 w 1951"/>
                <a:gd name="T5" fmla="*/ 211 h 257"/>
                <a:gd name="T6" fmla="*/ 1815 w 1951"/>
                <a:gd name="T7" fmla="*/ 75 h 257"/>
                <a:gd name="T8" fmla="*/ 1769 w 1951"/>
                <a:gd name="T9" fmla="*/ 75 h 257"/>
                <a:gd name="T10" fmla="*/ 1588 w 1951"/>
                <a:gd name="T11" fmla="*/ 30 h 257"/>
                <a:gd name="T12" fmla="*/ 1592 w 1951"/>
                <a:gd name="T13" fmla="*/ 43 h 257"/>
                <a:gd name="T14" fmla="*/ 1535 w 1951"/>
                <a:gd name="T15" fmla="*/ 34 h 257"/>
                <a:gd name="T16" fmla="*/ 1448 w 1951"/>
                <a:gd name="T17" fmla="*/ 31 h 257"/>
                <a:gd name="T18" fmla="*/ 1070 w 1951"/>
                <a:gd name="T19" fmla="*/ 25 h 257"/>
                <a:gd name="T20" fmla="*/ 230 w 1951"/>
                <a:gd name="T21" fmla="*/ 31 h 257"/>
                <a:gd name="T22" fmla="*/ 188 w 1951"/>
                <a:gd name="T23" fmla="*/ 40 h 257"/>
                <a:gd name="T24" fmla="*/ 146 w 1951"/>
                <a:gd name="T25" fmla="*/ 55 h 257"/>
                <a:gd name="T26" fmla="*/ 136 w 1951"/>
                <a:gd name="T27" fmla="*/ 75 h 257"/>
                <a:gd name="T28" fmla="*/ 0 w 1951"/>
                <a:gd name="T29" fmla="*/ 211 h 257"/>
                <a:gd name="T30" fmla="*/ 0 w 1951"/>
                <a:gd name="T31" fmla="*/ 257 h 2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51"/>
                <a:gd name="T49" fmla="*/ 0 h 257"/>
                <a:gd name="T50" fmla="*/ 1951 w 1951"/>
                <a:gd name="T51" fmla="*/ 257 h 25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51" h="257">
                  <a:moveTo>
                    <a:pt x="0" y="257"/>
                  </a:moveTo>
                  <a:lnTo>
                    <a:pt x="1951" y="257"/>
                  </a:lnTo>
                  <a:lnTo>
                    <a:pt x="1951" y="211"/>
                  </a:lnTo>
                  <a:lnTo>
                    <a:pt x="1815" y="75"/>
                  </a:lnTo>
                  <a:lnTo>
                    <a:pt x="1769" y="75"/>
                  </a:lnTo>
                  <a:cubicBezTo>
                    <a:pt x="1709" y="60"/>
                    <a:pt x="1649" y="41"/>
                    <a:pt x="1588" y="30"/>
                  </a:cubicBezTo>
                  <a:cubicBezTo>
                    <a:pt x="1584" y="29"/>
                    <a:pt x="1594" y="39"/>
                    <a:pt x="1592" y="43"/>
                  </a:cubicBezTo>
                  <a:cubicBezTo>
                    <a:pt x="1583" y="60"/>
                    <a:pt x="1554" y="35"/>
                    <a:pt x="1535" y="34"/>
                  </a:cubicBezTo>
                  <a:cubicBezTo>
                    <a:pt x="1506" y="33"/>
                    <a:pt x="1477" y="32"/>
                    <a:pt x="1448" y="31"/>
                  </a:cubicBezTo>
                  <a:cubicBezTo>
                    <a:pt x="1294" y="27"/>
                    <a:pt x="1251" y="27"/>
                    <a:pt x="1070" y="25"/>
                  </a:cubicBezTo>
                  <a:cubicBezTo>
                    <a:pt x="792" y="0"/>
                    <a:pt x="509" y="17"/>
                    <a:pt x="230" y="31"/>
                  </a:cubicBezTo>
                  <a:cubicBezTo>
                    <a:pt x="215" y="33"/>
                    <a:pt x="203" y="36"/>
                    <a:pt x="188" y="40"/>
                  </a:cubicBezTo>
                  <a:cubicBezTo>
                    <a:pt x="176" y="48"/>
                    <a:pt x="161" y="55"/>
                    <a:pt x="146" y="55"/>
                  </a:cubicBezTo>
                  <a:lnTo>
                    <a:pt x="136" y="75"/>
                  </a:lnTo>
                  <a:lnTo>
                    <a:pt x="0" y="211"/>
                  </a:lnTo>
                  <a:lnTo>
                    <a:pt x="0" y="257"/>
                  </a:lnTo>
                  <a:close/>
                </a:path>
              </a:pathLst>
            </a:custGeom>
            <a:gradFill rotWithShape="1">
              <a:gsLst>
                <a:gs pos="0">
                  <a:srgbClr val="CC9900"/>
                </a:gs>
                <a:gs pos="100000">
                  <a:srgbClr val="FFFF66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8" name="Freeform 101" descr="40%"/>
            <p:cNvSpPr>
              <a:spLocks/>
            </p:cNvSpPr>
            <p:nvPr/>
          </p:nvSpPr>
          <p:spPr bwMode="auto">
            <a:xfrm>
              <a:off x="2517" y="3748"/>
              <a:ext cx="1951" cy="212"/>
            </a:xfrm>
            <a:custGeom>
              <a:avLst/>
              <a:gdLst>
                <a:gd name="T0" fmla="*/ 0 w 1951"/>
                <a:gd name="T1" fmla="*/ 75 h 212"/>
                <a:gd name="T2" fmla="*/ 0 w 1951"/>
                <a:gd name="T3" fmla="*/ 212 h 212"/>
                <a:gd name="T4" fmla="*/ 1951 w 1951"/>
                <a:gd name="T5" fmla="*/ 212 h 212"/>
                <a:gd name="T6" fmla="*/ 1951 w 1951"/>
                <a:gd name="T7" fmla="*/ 75 h 212"/>
                <a:gd name="T8" fmla="*/ 1905 w 1951"/>
                <a:gd name="T9" fmla="*/ 75 h 212"/>
                <a:gd name="T10" fmla="*/ 1757 w 1951"/>
                <a:gd name="T11" fmla="*/ 42 h 212"/>
                <a:gd name="T12" fmla="*/ 1688 w 1951"/>
                <a:gd name="T13" fmla="*/ 33 h 212"/>
                <a:gd name="T14" fmla="*/ 1475 w 1951"/>
                <a:gd name="T15" fmla="*/ 21 h 212"/>
                <a:gd name="T16" fmla="*/ 1187 w 1951"/>
                <a:gd name="T17" fmla="*/ 9 h 212"/>
                <a:gd name="T18" fmla="*/ 899 w 1951"/>
                <a:gd name="T19" fmla="*/ 0 h 212"/>
                <a:gd name="T20" fmla="*/ 218 w 1951"/>
                <a:gd name="T21" fmla="*/ 24 h 212"/>
                <a:gd name="T22" fmla="*/ 50 w 1951"/>
                <a:gd name="T23" fmla="*/ 45 h 212"/>
                <a:gd name="T24" fmla="*/ 35 w 1951"/>
                <a:gd name="T25" fmla="*/ 48 h 212"/>
                <a:gd name="T26" fmla="*/ 0 w 1951"/>
                <a:gd name="T27" fmla="*/ 75 h 2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51"/>
                <a:gd name="T43" fmla="*/ 0 h 212"/>
                <a:gd name="T44" fmla="*/ 1951 w 1951"/>
                <a:gd name="T45" fmla="*/ 212 h 2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51" h="212">
                  <a:moveTo>
                    <a:pt x="0" y="75"/>
                  </a:moveTo>
                  <a:lnTo>
                    <a:pt x="0" y="212"/>
                  </a:lnTo>
                  <a:lnTo>
                    <a:pt x="1951" y="212"/>
                  </a:lnTo>
                  <a:lnTo>
                    <a:pt x="1951" y="75"/>
                  </a:lnTo>
                  <a:lnTo>
                    <a:pt x="1905" y="75"/>
                  </a:lnTo>
                  <a:cubicBezTo>
                    <a:pt x="1859" y="53"/>
                    <a:pt x="1807" y="52"/>
                    <a:pt x="1757" y="42"/>
                  </a:cubicBezTo>
                  <a:cubicBezTo>
                    <a:pt x="1734" y="37"/>
                    <a:pt x="1688" y="33"/>
                    <a:pt x="1688" y="33"/>
                  </a:cubicBezTo>
                  <a:cubicBezTo>
                    <a:pt x="1627" y="13"/>
                    <a:pt x="1521" y="22"/>
                    <a:pt x="1475" y="21"/>
                  </a:cubicBezTo>
                  <a:cubicBezTo>
                    <a:pt x="1379" y="13"/>
                    <a:pt x="1283" y="11"/>
                    <a:pt x="1187" y="9"/>
                  </a:cubicBezTo>
                  <a:cubicBezTo>
                    <a:pt x="1007" y="0"/>
                    <a:pt x="1103" y="4"/>
                    <a:pt x="899" y="0"/>
                  </a:cubicBezTo>
                  <a:cubicBezTo>
                    <a:pt x="666" y="2"/>
                    <a:pt x="447" y="5"/>
                    <a:pt x="218" y="24"/>
                  </a:cubicBezTo>
                  <a:cubicBezTo>
                    <a:pt x="161" y="38"/>
                    <a:pt x="110" y="42"/>
                    <a:pt x="50" y="45"/>
                  </a:cubicBezTo>
                  <a:cubicBezTo>
                    <a:pt x="45" y="46"/>
                    <a:pt x="35" y="48"/>
                    <a:pt x="35" y="48"/>
                  </a:cubicBezTo>
                  <a:lnTo>
                    <a:pt x="0" y="75"/>
                  </a:lnTo>
                  <a:close/>
                </a:path>
              </a:pathLst>
            </a:custGeom>
            <a:pattFill prst="pct40">
              <a:fgClr>
                <a:srgbClr val="808000"/>
              </a:fgClr>
              <a:bgClr>
                <a:srgbClr val="FFFF99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83" name="Group 102"/>
          <p:cNvGrpSpPr>
            <a:grpSpLocks/>
          </p:cNvGrpSpPr>
          <p:nvPr/>
        </p:nvGrpSpPr>
        <p:grpSpPr bwMode="auto">
          <a:xfrm>
            <a:off x="1719263" y="614363"/>
            <a:ext cx="179387" cy="2643187"/>
            <a:chOff x="1338" y="708"/>
            <a:chExt cx="113" cy="1665"/>
          </a:xfrm>
        </p:grpSpPr>
        <p:sp>
          <p:nvSpPr>
            <p:cNvPr id="1203" name="Oval 103" descr="Дуб"/>
            <p:cNvSpPr>
              <a:spLocks noChangeAspect="1" noChangeArrowheads="1"/>
            </p:cNvSpPr>
            <p:nvPr/>
          </p:nvSpPr>
          <p:spPr bwMode="auto">
            <a:xfrm>
              <a:off x="1338" y="226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4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4" name="Oval 104" descr="Дуб"/>
            <p:cNvSpPr>
              <a:spLocks noChangeAspect="1" noChangeArrowheads="1"/>
            </p:cNvSpPr>
            <p:nvPr/>
          </p:nvSpPr>
          <p:spPr bwMode="auto">
            <a:xfrm>
              <a:off x="1338" y="1541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6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5" name="Oval 105" descr="Дуб"/>
            <p:cNvSpPr>
              <a:spLocks noChangeAspect="1" noChangeArrowheads="1"/>
            </p:cNvSpPr>
            <p:nvPr/>
          </p:nvSpPr>
          <p:spPr bwMode="auto">
            <a:xfrm>
              <a:off x="1338" y="1654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1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6" name="Oval 106" descr="Дуб"/>
            <p:cNvSpPr>
              <a:spLocks noChangeAspect="1" noChangeArrowheads="1"/>
            </p:cNvSpPr>
            <p:nvPr/>
          </p:nvSpPr>
          <p:spPr bwMode="auto">
            <a:xfrm>
              <a:off x="1338" y="1770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1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7" name="Oval 107" descr="Дуб"/>
            <p:cNvSpPr>
              <a:spLocks noChangeAspect="1" noChangeArrowheads="1"/>
            </p:cNvSpPr>
            <p:nvPr/>
          </p:nvSpPr>
          <p:spPr bwMode="auto">
            <a:xfrm>
              <a:off x="1338" y="1198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36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8" name="Oval 108" descr="Дуб"/>
            <p:cNvSpPr>
              <a:spLocks noChangeAspect="1" noChangeArrowheads="1"/>
            </p:cNvSpPr>
            <p:nvPr/>
          </p:nvSpPr>
          <p:spPr bwMode="auto">
            <a:xfrm>
              <a:off x="1338" y="1311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4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9" name="Oval 109" descr="Дуб"/>
            <p:cNvSpPr>
              <a:spLocks noChangeAspect="1" noChangeArrowheads="1"/>
            </p:cNvSpPr>
            <p:nvPr/>
          </p:nvSpPr>
          <p:spPr bwMode="auto">
            <a:xfrm>
              <a:off x="1338" y="1424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4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0" name="Oval 110" descr="Дуб"/>
            <p:cNvSpPr>
              <a:spLocks noChangeAspect="1" noChangeArrowheads="1"/>
            </p:cNvSpPr>
            <p:nvPr/>
          </p:nvSpPr>
          <p:spPr bwMode="auto">
            <a:xfrm>
              <a:off x="1338" y="708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12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1" name="Oval 111" descr="Дуб"/>
            <p:cNvSpPr>
              <a:spLocks noChangeAspect="1" noChangeArrowheads="1"/>
            </p:cNvSpPr>
            <p:nvPr/>
          </p:nvSpPr>
          <p:spPr bwMode="auto">
            <a:xfrm>
              <a:off x="1338" y="83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18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2" name="Oval 112" descr="Дуб"/>
            <p:cNvSpPr>
              <a:spLocks noChangeAspect="1" noChangeArrowheads="1"/>
            </p:cNvSpPr>
            <p:nvPr/>
          </p:nvSpPr>
          <p:spPr bwMode="auto">
            <a:xfrm>
              <a:off x="1338" y="958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24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3" name="Oval 113" descr="Дуб"/>
            <p:cNvSpPr>
              <a:spLocks noChangeAspect="1" noChangeArrowheads="1"/>
            </p:cNvSpPr>
            <p:nvPr/>
          </p:nvSpPr>
          <p:spPr bwMode="auto">
            <a:xfrm>
              <a:off x="1338" y="1079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BottomRight">
                <a:rot lat="30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4" name="Oval 114" descr="Дуб"/>
            <p:cNvSpPr>
              <a:spLocks noChangeAspect="1" noChangeArrowheads="1"/>
            </p:cNvSpPr>
            <p:nvPr/>
          </p:nvSpPr>
          <p:spPr bwMode="auto">
            <a:xfrm>
              <a:off x="1338" y="2135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36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5" name="Oval 115" descr="Дуб"/>
            <p:cNvSpPr>
              <a:spLocks noChangeAspect="1" noChangeArrowheads="1"/>
            </p:cNvSpPr>
            <p:nvPr/>
          </p:nvSpPr>
          <p:spPr bwMode="auto">
            <a:xfrm>
              <a:off x="1338" y="2013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30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16" name="Oval 116" descr="Дуб"/>
            <p:cNvSpPr>
              <a:spLocks noChangeAspect="1" noChangeArrowheads="1"/>
            </p:cNvSpPr>
            <p:nvPr/>
          </p:nvSpPr>
          <p:spPr bwMode="auto">
            <a:xfrm>
              <a:off x="1338" y="1891"/>
              <a:ext cx="113" cy="113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PerspectiveRight">
                <a:rot lat="240000" lon="0" rev="0"/>
              </a:camera>
              <a:lightRig rig="legacyFlat3" dir="b"/>
            </a:scene3d>
            <a:sp3d extrusionH="36306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1084" name="Rectangle 117" descr="Песок"/>
          <p:cNvSpPr>
            <a:spLocks noChangeArrowheads="1"/>
          </p:cNvSpPr>
          <p:nvPr/>
        </p:nvSpPr>
        <p:spPr bwMode="auto">
          <a:xfrm rot="-5400000">
            <a:off x="5222081" y="2985294"/>
            <a:ext cx="130175" cy="6923088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18" name="Freeform 118"/>
          <p:cNvSpPr>
            <a:spLocks/>
          </p:cNvSpPr>
          <p:nvPr/>
        </p:nvSpPr>
        <p:spPr bwMode="auto">
          <a:xfrm>
            <a:off x="1187450" y="2233613"/>
            <a:ext cx="320675" cy="3457575"/>
          </a:xfrm>
          <a:custGeom>
            <a:avLst/>
            <a:gdLst/>
            <a:ahLst/>
            <a:cxnLst>
              <a:cxn ang="0">
                <a:pos x="136" y="1996"/>
              </a:cxn>
              <a:cxn ang="0">
                <a:pos x="0" y="2178"/>
              </a:cxn>
              <a:cxn ang="0">
                <a:pos x="0" y="0"/>
              </a:cxn>
              <a:cxn ang="0">
                <a:pos x="182" y="0"/>
              </a:cxn>
              <a:cxn ang="0">
                <a:pos x="182" y="1996"/>
              </a:cxn>
            </a:cxnLst>
            <a:rect l="0" t="0" r="r" b="b"/>
            <a:pathLst>
              <a:path w="182" h="2178">
                <a:moveTo>
                  <a:pt x="136" y="1996"/>
                </a:moveTo>
                <a:lnTo>
                  <a:pt x="0" y="2178"/>
                </a:lnTo>
                <a:lnTo>
                  <a:pt x="0" y="0"/>
                </a:lnTo>
                <a:lnTo>
                  <a:pt x="182" y="0"/>
                </a:lnTo>
                <a:lnTo>
                  <a:pt x="182" y="1996"/>
                </a:lnTo>
              </a:path>
            </a:pathLst>
          </a:cu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9" name="Group 119"/>
          <p:cNvGrpSpPr>
            <a:grpSpLocks/>
          </p:cNvGrpSpPr>
          <p:nvPr/>
        </p:nvGrpSpPr>
        <p:grpSpPr bwMode="auto">
          <a:xfrm>
            <a:off x="2136775" y="3357563"/>
            <a:ext cx="3168650" cy="2159000"/>
            <a:chOff x="1338" y="2115"/>
            <a:chExt cx="1996" cy="1360"/>
          </a:xfrm>
        </p:grpSpPr>
        <p:sp>
          <p:nvSpPr>
            <p:cNvPr id="1193" name="AutoShape 120"/>
            <p:cNvSpPr>
              <a:spLocks noChangeArrowheads="1"/>
            </p:cNvSpPr>
            <p:nvPr/>
          </p:nvSpPr>
          <p:spPr bwMode="auto">
            <a:xfrm flipV="1">
              <a:off x="1389" y="3339"/>
              <a:ext cx="1905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43 w 21600"/>
                <a:gd name="T13" fmla="*/ 2065 h 21600"/>
                <a:gd name="T14" fmla="*/ 19457 w 21600"/>
                <a:gd name="T15" fmla="*/ 195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86" y="21600"/>
                  </a:lnTo>
                  <a:lnTo>
                    <a:pt x="2091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242424">
                    <a:alpha val="89000"/>
                  </a:srgbClr>
                </a:gs>
                <a:gs pos="100000">
                  <a:srgbClr val="4D4D4D">
                    <a:alpha val="78998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4" name="AutoShape 121"/>
            <p:cNvSpPr>
              <a:spLocks noChangeArrowheads="1"/>
            </p:cNvSpPr>
            <p:nvPr/>
          </p:nvSpPr>
          <p:spPr bwMode="auto">
            <a:xfrm>
              <a:off x="1338" y="2659"/>
              <a:ext cx="1996" cy="45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59 w 21600"/>
                <a:gd name="T13" fmla="*/ 2379 h 21600"/>
                <a:gd name="T14" fmla="*/ 19241 w 21600"/>
                <a:gd name="T15" fmla="*/ 192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111" y="21600"/>
                  </a:lnTo>
                  <a:lnTo>
                    <a:pt x="2048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>
                    <a:alpha val="6000"/>
                  </a:srgbClr>
                </a:gs>
                <a:gs pos="100000">
                  <a:srgbClr val="242424">
                    <a:alpha val="53000"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5" name="AutoShape 122"/>
            <p:cNvSpPr>
              <a:spLocks noChangeArrowheads="1"/>
            </p:cNvSpPr>
            <p:nvPr/>
          </p:nvSpPr>
          <p:spPr bwMode="auto">
            <a:xfrm>
              <a:off x="1338" y="3249"/>
              <a:ext cx="1996" cy="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59 w 21600"/>
                <a:gd name="T13" fmla="*/ 2400 h 21600"/>
                <a:gd name="T14" fmla="*/ 19241 w 21600"/>
                <a:gd name="T15" fmla="*/ 19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115" y="21600"/>
                  </a:lnTo>
                  <a:lnTo>
                    <a:pt x="20485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>
                    <a:alpha val="29999"/>
                  </a:srgbClr>
                </a:gs>
                <a:gs pos="100000">
                  <a:srgbClr val="242424">
                    <a:alpha val="73000"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6" name="Rectangle 123" descr="Орех"/>
            <p:cNvSpPr>
              <a:spLocks noChangeArrowheads="1"/>
            </p:cNvSpPr>
            <p:nvPr/>
          </p:nvSpPr>
          <p:spPr bwMode="auto">
            <a:xfrm rot="-5400000">
              <a:off x="2585" y="2727"/>
              <a:ext cx="1179" cy="46"/>
            </a:xfrm>
            <a:prstGeom prst="rect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97" name="AutoShape 124"/>
            <p:cNvSpPr>
              <a:spLocks noChangeArrowheads="1"/>
            </p:cNvSpPr>
            <p:nvPr/>
          </p:nvSpPr>
          <p:spPr bwMode="auto">
            <a:xfrm>
              <a:off x="1429" y="2115"/>
              <a:ext cx="1723" cy="45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943 w 21600"/>
                <a:gd name="T13" fmla="*/ 1955 h 21600"/>
                <a:gd name="T14" fmla="*/ 19657 w 21600"/>
                <a:gd name="T15" fmla="*/ 196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88" y="21600"/>
                  </a:lnTo>
                  <a:lnTo>
                    <a:pt x="2131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>
                    <a:alpha val="24001"/>
                  </a:srgbClr>
                </a:gs>
                <a:gs pos="100000">
                  <a:srgbClr val="242424">
                    <a:alpha val="56000"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8" name="Rectangle 125" descr="Орех"/>
            <p:cNvSpPr>
              <a:spLocks noChangeArrowheads="1"/>
            </p:cNvSpPr>
            <p:nvPr/>
          </p:nvSpPr>
          <p:spPr bwMode="auto">
            <a:xfrm rot="5400000" flipH="1">
              <a:off x="849" y="2730"/>
              <a:ext cx="1215" cy="45"/>
            </a:xfrm>
            <a:prstGeom prst="rect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99" name="AutoShape 126" descr="Дуб"/>
            <p:cNvSpPr>
              <a:spLocks noChangeArrowheads="1"/>
            </p:cNvSpPr>
            <p:nvPr/>
          </p:nvSpPr>
          <p:spPr bwMode="auto">
            <a:xfrm flipV="1">
              <a:off x="1338" y="2569"/>
              <a:ext cx="1995" cy="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41 w 21600"/>
                <a:gd name="T13" fmla="*/ 2160 h 21600"/>
                <a:gd name="T14" fmla="*/ 19359 w 21600"/>
                <a:gd name="T15" fmla="*/ 1944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7" y="21600"/>
                  </a:lnTo>
                  <a:lnTo>
                    <a:pt x="20713" y="21600"/>
                  </a:lnTo>
                  <a:lnTo>
                    <a:pt x="21600" y="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0" name="AutoShape 127" descr="Дуб"/>
            <p:cNvSpPr>
              <a:spLocks noChangeArrowheads="1"/>
            </p:cNvSpPr>
            <p:nvPr/>
          </p:nvSpPr>
          <p:spPr bwMode="auto">
            <a:xfrm flipV="1">
              <a:off x="1339" y="3065"/>
              <a:ext cx="1995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41 w 21600"/>
                <a:gd name="T13" fmla="*/ 2224 h 21600"/>
                <a:gd name="T14" fmla="*/ 19359 w 21600"/>
                <a:gd name="T15" fmla="*/ 193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87" y="21600"/>
                  </a:lnTo>
                  <a:lnTo>
                    <a:pt x="20713" y="21600"/>
                  </a:lnTo>
                  <a:lnTo>
                    <a:pt x="21600" y="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1" name="Rectangle 128" descr="Дуб"/>
            <p:cNvSpPr>
              <a:spLocks noChangeArrowheads="1"/>
            </p:cNvSpPr>
            <p:nvPr/>
          </p:nvSpPr>
          <p:spPr bwMode="auto">
            <a:xfrm rot="-5400000">
              <a:off x="726" y="2772"/>
              <a:ext cx="1270" cy="45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202" name="Rectangle 129" descr="Дуб"/>
            <p:cNvSpPr>
              <a:spLocks noChangeArrowheads="1"/>
            </p:cNvSpPr>
            <p:nvPr/>
          </p:nvSpPr>
          <p:spPr bwMode="auto">
            <a:xfrm rot="-5400000">
              <a:off x="2608" y="2795"/>
              <a:ext cx="1315" cy="45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10" name="Group 130"/>
          <p:cNvGrpSpPr>
            <a:grpSpLocks/>
          </p:cNvGrpSpPr>
          <p:nvPr/>
        </p:nvGrpSpPr>
        <p:grpSpPr bwMode="auto">
          <a:xfrm>
            <a:off x="2032000" y="936625"/>
            <a:ext cx="1138238" cy="2808288"/>
            <a:chOff x="1280" y="572"/>
            <a:chExt cx="717" cy="1769"/>
          </a:xfrm>
        </p:grpSpPr>
        <p:sp>
          <p:nvSpPr>
            <p:cNvPr id="1183" name="Rectangle 131"/>
            <p:cNvSpPr>
              <a:spLocks noChangeArrowheads="1"/>
            </p:cNvSpPr>
            <p:nvPr/>
          </p:nvSpPr>
          <p:spPr bwMode="auto">
            <a:xfrm>
              <a:off x="1292" y="572"/>
              <a:ext cx="182" cy="208"/>
            </a:xfrm>
            <a:prstGeom prst="rect">
              <a:avLst/>
            </a:prstGeom>
            <a:solidFill>
              <a:schemeClr val="tx1"/>
            </a:solidFill>
            <a:ln w="9525">
              <a:miter lim="800000"/>
              <a:headEnd/>
              <a:tailEnd/>
            </a:ln>
            <a:scene3d>
              <a:camera prst="legacyPerspectiveBottomRight"/>
              <a:lightRig rig="legacyFlat4" dir="b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99FF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84" name="Freeform 132"/>
            <p:cNvSpPr>
              <a:spLocks/>
            </p:cNvSpPr>
            <p:nvPr/>
          </p:nvSpPr>
          <p:spPr bwMode="auto">
            <a:xfrm>
              <a:off x="1338" y="575"/>
              <a:ext cx="136" cy="950"/>
            </a:xfrm>
            <a:custGeom>
              <a:avLst/>
              <a:gdLst>
                <a:gd name="T0" fmla="*/ 0 w 136"/>
                <a:gd name="T1" fmla="*/ 17087 h 635"/>
                <a:gd name="T2" fmla="*/ 136 w 136"/>
                <a:gd name="T3" fmla="*/ 0 h 635"/>
                <a:gd name="T4" fmla="*/ 136 w 136"/>
                <a:gd name="T5" fmla="*/ 79833 h 635"/>
                <a:gd name="T6" fmla="*/ 0 w 136"/>
                <a:gd name="T7" fmla="*/ 79833 h 635"/>
                <a:gd name="T8" fmla="*/ 0 w 136"/>
                <a:gd name="T9" fmla="*/ 17087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635"/>
                <a:gd name="T17" fmla="*/ 136 w 136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635">
                  <a:moveTo>
                    <a:pt x="0" y="136"/>
                  </a:moveTo>
                  <a:lnTo>
                    <a:pt x="136" y="0"/>
                  </a:lnTo>
                  <a:lnTo>
                    <a:pt x="136" y="635"/>
                  </a:lnTo>
                  <a:lnTo>
                    <a:pt x="0" y="635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/>
              <a:lightRig rig="legacyFlat4" dir="b"/>
            </a:scene3d>
            <a:sp3d extrusionH="430200" prstMaterial="legacyPlastic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185" name="Rectangle 133"/>
            <p:cNvSpPr>
              <a:spLocks noChangeArrowheads="1"/>
            </p:cNvSpPr>
            <p:nvPr/>
          </p:nvSpPr>
          <p:spPr bwMode="auto">
            <a:xfrm>
              <a:off x="1317" y="1797"/>
              <a:ext cx="680" cy="70"/>
            </a:xfrm>
            <a:prstGeom prst="rect">
              <a:avLst/>
            </a:prstGeom>
            <a:solidFill>
              <a:srgbClr val="8080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8080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86" name="Oval 134"/>
            <p:cNvSpPr>
              <a:spLocks noChangeArrowheads="1"/>
            </p:cNvSpPr>
            <p:nvPr/>
          </p:nvSpPr>
          <p:spPr bwMode="auto">
            <a:xfrm>
              <a:off x="1338" y="1207"/>
              <a:ext cx="589" cy="590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87" name="Oval 135" descr="Мелкая клетка"/>
            <p:cNvSpPr>
              <a:spLocks noChangeArrowheads="1"/>
            </p:cNvSpPr>
            <p:nvPr/>
          </p:nvSpPr>
          <p:spPr bwMode="auto">
            <a:xfrm>
              <a:off x="1468" y="1344"/>
              <a:ext cx="317" cy="317"/>
            </a:xfrm>
            <a:prstGeom prst="ellipse">
              <a:avLst/>
            </a:prstGeom>
            <a:pattFill prst="smCheck">
              <a:fgClr>
                <a:srgbClr val="99CC00"/>
              </a:fgClr>
              <a:bgClr>
                <a:srgbClr val="4D4D4D"/>
              </a:bgClr>
            </a:pattFill>
            <a:ln w="9525">
              <a:round/>
              <a:headEnd/>
              <a:tailEnd/>
            </a:ln>
            <a:scene3d>
              <a:camera prst="legacyPerspective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val="3333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88" name="Rectangle 136"/>
            <p:cNvSpPr>
              <a:spLocks noChangeArrowheads="1"/>
            </p:cNvSpPr>
            <p:nvPr/>
          </p:nvSpPr>
          <p:spPr bwMode="auto">
            <a:xfrm>
              <a:off x="1280" y="1830"/>
              <a:ext cx="680" cy="70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1189" name="Group 137"/>
            <p:cNvGrpSpPr>
              <a:grpSpLocks/>
            </p:cNvGrpSpPr>
            <p:nvPr/>
          </p:nvGrpSpPr>
          <p:grpSpPr bwMode="auto">
            <a:xfrm>
              <a:off x="1531" y="1428"/>
              <a:ext cx="182" cy="544"/>
              <a:chOff x="1519" y="1440"/>
              <a:chExt cx="182" cy="544"/>
            </a:xfrm>
          </p:grpSpPr>
          <p:sp>
            <p:nvSpPr>
              <p:cNvPr id="153738" name="Oval 138"/>
              <p:cNvSpPr>
                <a:spLocks noChangeArrowheads="1"/>
              </p:cNvSpPr>
              <p:nvPr/>
            </p:nvSpPr>
            <p:spPr bwMode="auto">
              <a:xfrm>
                <a:off x="1519" y="144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gamma/>
                      <a:shade val="46275"/>
                      <a:invGamma/>
                    </a:schemeClr>
                  </a:gs>
                  <a:gs pos="5000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Right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153739" name="Rectangle 139"/>
              <p:cNvSpPr>
                <a:spLocks noChangeArrowheads="1"/>
              </p:cNvSpPr>
              <p:nvPr/>
            </p:nvSpPr>
            <p:spPr bwMode="auto">
              <a:xfrm>
                <a:off x="1519" y="1530"/>
                <a:ext cx="182" cy="454"/>
              </a:xfrm>
              <a:prstGeom prst="rect">
                <a:avLst/>
              </a:prstGeom>
              <a:gradFill rotWithShape="1">
                <a:gsLst>
                  <a:gs pos="0">
                    <a:schemeClr val="tx1">
                      <a:gamma/>
                      <a:shade val="46275"/>
                      <a:invGamma/>
                    </a:schemeClr>
                  </a:gs>
                  <a:gs pos="5000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1190" name="AutoShape 140"/>
            <p:cNvSpPr>
              <a:spLocks noChangeArrowheads="1"/>
            </p:cNvSpPr>
            <p:nvPr/>
          </p:nvSpPr>
          <p:spPr bwMode="auto">
            <a:xfrm>
              <a:off x="1532" y="2092"/>
              <a:ext cx="181" cy="249"/>
            </a:xfrm>
            <a:prstGeom prst="can">
              <a:avLst>
                <a:gd name="adj" fmla="val 11050"/>
              </a:avLst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8" name="Rectangle 141" descr="Орех"/>
          <p:cNvSpPr>
            <a:spLocks noChangeArrowheads="1"/>
          </p:cNvSpPr>
          <p:nvPr/>
        </p:nvSpPr>
        <p:spPr bwMode="auto">
          <a:xfrm>
            <a:off x="1711325" y="3213100"/>
            <a:ext cx="7200900" cy="185738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742" name="AutoShape 142"/>
          <p:cNvSpPr>
            <a:spLocks noChangeArrowheads="1"/>
          </p:cNvSpPr>
          <p:nvPr/>
        </p:nvSpPr>
        <p:spPr bwMode="auto">
          <a:xfrm rot="5400000" flipH="1">
            <a:off x="2081213" y="5314950"/>
            <a:ext cx="323850" cy="479425"/>
          </a:xfrm>
          <a:prstGeom prst="can">
            <a:avLst>
              <a:gd name="adj" fmla="val 15236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090" name="Freeform 143" descr="Гранит"/>
          <p:cNvSpPr>
            <a:spLocks/>
          </p:cNvSpPr>
          <p:nvPr/>
        </p:nvSpPr>
        <p:spPr bwMode="auto">
          <a:xfrm>
            <a:off x="5870575" y="3068638"/>
            <a:ext cx="936625" cy="431800"/>
          </a:xfrm>
          <a:custGeom>
            <a:avLst/>
            <a:gdLst>
              <a:gd name="T0" fmla="*/ 2147483647 w 499"/>
              <a:gd name="T1" fmla="*/ 2147483647 h 272"/>
              <a:gd name="T2" fmla="*/ 2147483647 w 499"/>
              <a:gd name="T3" fmla="*/ 2147483647 h 272"/>
              <a:gd name="T4" fmla="*/ 2147483647 w 499"/>
              <a:gd name="T5" fmla="*/ 0 h 272"/>
              <a:gd name="T6" fmla="*/ 0 w 499"/>
              <a:gd name="T7" fmla="*/ 0 h 272"/>
              <a:gd name="T8" fmla="*/ 0 w 499"/>
              <a:gd name="T9" fmla="*/ 2147483647 h 272"/>
              <a:gd name="T10" fmla="*/ 2147483647 w 499"/>
              <a:gd name="T11" fmla="*/ 2147483647 h 272"/>
              <a:gd name="T12" fmla="*/ 2147483647 w 499"/>
              <a:gd name="T13" fmla="*/ 2147483647 h 2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9"/>
              <a:gd name="T22" fmla="*/ 0 h 272"/>
              <a:gd name="T23" fmla="*/ 499 w 499"/>
              <a:gd name="T24" fmla="*/ 272 h 2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9" h="272">
                <a:moveTo>
                  <a:pt x="499" y="227"/>
                </a:moveTo>
                <a:lnTo>
                  <a:pt x="499" y="91"/>
                </a:lnTo>
                <a:lnTo>
                  <a:pt x="363" y="0"/>
                </a:lnTo>
                <a:lnTo>
                  <a:pt x="0" y="0"/>
                </a:lnTo>
                <a:lnTo>
                  <a:pt x="0" y="227"/>
                </a:lnTo>
                <a:lnTo>
                  <a:pt x="499" y="272"/>
                </a:lnTo>
                <a:lnTo>
                  <a:pt x="499" y="227"/>
                </a:lnTo>
                <a:close/>
              </a:path>
            </a:pathLst>
          </a:cu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1" name="AutoShape 144" descr="Дуб"/>
          <p:cNvSpPr>
            <a:spLocks noChangeArrowheads="1"/>
          </p:cNvSpPr>
          <p:nvPr/>
        </p:nvSpPr>
        <p:spPr bwMode="auto">
          <a:xfrm rot="-5400000">
            <a:off x="6541294" y="3144044"/>
            <a:ext cx="312737" cy="212725"/>
          </a:xfrm>
          <a:prstGeom prst="parallelogram">
            <a:avLst>
              <a:gd name="adj" fmla="val 51884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" name="Group 145"/>
          <p:cNvGrpSpPr>
            <a:grpSpLocks/>
          </p:cNvGrpSpPr>
          <p:nvPr/>
        </p:nvGrpSpPr>
        <p:grpSpPr bwMode="auto">
          <a:xfrm>
            <a:off x="5867400" y="2705100"/>
            <a:ext cx="742950" cy="654050"/>
            <a:chOff x="4786" y="3433"/>
            <a:chExt cx="468" cy="412"/>
          </a:xfrm>
        </p:grpSpPr>
        <p:sp>
          <p:nvSpPr>
            <p:cNvPr id="153746" name="Rectangle 146" descr="Орех"/>
            <p:cNvSpPr>
              <a:spLocks noChangeArrowheads="1"/>
            </p:cNvSpPr>
            <p:nvPr/>
          </p:nvSpPr>
          <p:spPr bwMode="auto">
            <a:xfrm>
              <a:off x="4786" y="3717"/>
              <a:ext cx="408" cy="91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27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747" name="Rectangle 147" descr="Орех"/>
            <p:cNvSpPr>
              <a:spLocks noChangeArrowheads="1"/>
            </p:cNvSpPr>
            <p:nvPr/>
          </p:nvSpPr>
          <p:spPr bwMode="auto">
            <a:xfrm>
              <a:off x="4786" y="3623"/>
              <a:ext cx="408" cy="91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27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748" name="Rectangle 148" descr="Орех"/>
            <p:cNvSpPr>
              <a:spLocks noChangeArrowheads="1"/>
            </p:cNvSpPr>
            <p:nvPr/>
          </p:nvSpPr>
          <p:spPr bwMode="auto">
            <a:xfrm>
              <a:off x="4786" y="3529"/>
              <a:ext cx="408" cy="91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81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53749" name="Rectangle 149" descr="Орех"/>
            <p:cNvSpPr>
              <a:spLocks noChangeArrowheads="1"/>
            </p:cNvSpPr>
            <p:nvPr/>
          </p:nvSpPr>
          <p:spPr bwMode="auto">
            <a:xfrm>
              <a:off x="4786" y="3433"/>
              <a:ext cx="408" cy="91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27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1178" name="Group 150"/>
            <p:cNvGrpSpPr>
              <a:grpSpLocks/>
            </p:cNvGrpSpPr>
            <p:nvPr/>
          </p:nvGrpSpPr>
          <p:grpSpPr bwMode="auto">
            <a:xfrm>
              <a:off x="5231" y="3456"/>
              <a:ext cx="23" cy="389"/>
              <a:chOff x="612" y="2719"/>
              <a:chExt cx="23" cy="389"/>
            </a:xfrm>
          </p:grpSpPr>
          <p:sp>
            <p:nvSpPr>
              <p:cNvPr id="1179" name="Rectangle 151" descr="Орех"/>
              <p:cNvSpPr>
                <a:spLocks noChangeArrowheads="1"/>
              </p:cNvSpPr>
              <p:nvPr/>
            </p:nvSpPr>
            <p:spPr bwMode="auto">
              <a:xfrm>
                <a:off x="612" y="3017"/>
                <a:ext cx="23" cy="9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53998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180" name="Rectangle 152" descr="Орех"/>
              <p:cNvSpPr>
                <a:spLocks noChangeArrowheads="1"/>
              </p:cNvSpPr>
              <p:nvPr/>
            </p:nvSpPr>
            <p:spPr bwMode="auto">
              <a:xfrm>
                <a:off x="612" y="2917"/>
                <a:ext cx="23" cy="9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53998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181" name="Rectangle 153" descr="Орех"/>
              <p:cNvSpPr>
                <a:spLocks noChangeArrowheads="1"/>
              </p:cNvSpPr>
              <p:nvPr/>
            </p:nvSpPr>
            <p:spPr bwMode="auto">
              <a:xfrm>
                <a:off x="612" y="2818"/>
                <a:ext cx="23" cy="9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53998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182" name="Rectangle 154" descr="Орех"/>
              <p:cNvSpPr>
                <a:spLocks noChangeArrowheads="1"/>
              </p:cNvSpPr>
              <p:nvPr/>
            </p:nvSpPr>
            <p:spPr bwMode="auto">
              <a:xfrm>
                <a:off x="612" y="2719"/>
                <a:ext cx="23" cy="9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Left">
                  <a:rot lat="2153998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4" name="Group 155"/>
          <p:cNvGrpSpPr>
            <a:grpSpLocks/>
          </p:cNvGrpSpPr>
          <p:nvPr/>
        </p:nvGrpSpPr>
        <p:grpSpPr bwMode="auto">
          <a:xfrm>
            <a:off x="5922963" y="3103563"/>
            <a:ext cx="555625" cy="2260600"/>
            <a:chOff x="3800" y="2744"/>
            <a:chExt cx="350" cy="1424"/>
          </a:xfrm>
        </p:grpSpPr>
        <p:sp>
          <p:nvSpPr>
            <p:cNvPr id="153756" name="Rectangle 156" descr="Орех"/>
            <p:cNvSpPr>
              <a:spLocks noChangeArrowheads="1"/>
            </p:cNvSpPr>
            <p:nvPr/>
          </p:nvSpPr>
          <p:spPr bwMode="auto">
            <a:xfrm rot="-5400000">
              <a:off x="3406" y="3437"/>
              <a:ext cx="1418" cy="45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63500" dir="13012194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1158" name="Group 157"/>
            <p:cNvGrpSpPr>
              <a:grpSpLocks/>
            </p:cNvGrpSpPr>
            <p:nvPr/>
          </p:nvGrpSpPr>
          <p:grpSpPr bwMode="auto">
            <a:xfrm>
              <a:off x="3818" y="2976"/>
              <a:ext cx="317" cy="1057"/>
              <a:chOff x="3818" y="2115"/>
              <a:chExt cx="317" cy="1057"/>
            </a:xfrm>
          </p:grpSpPr>
          <p:grpSp>
            <p:nvGrpSpPr>
              <p:cNvPr id="1160" name="Group 158"/>
              <p:cNvGrpSpPr>
                <a:grpSpLocks/>
              </p:cNvGrpSpPr>
              <p:nvPr/>
            </p:nvGrpSpPr>
            <p:grpSpPr bwMode="auto">
              <a:xfrm>
                <a:off x="3818" y="2712"/>
                <a:ext cx="317" cy="460"/>
                <a:chOff x="3488" y="3022"/>
                <a:chExt cx="317" cy="590"/>
              </a:xfrm>
            </p:grpSpPr>
            <p:grpSp>
              <p:nvGrpSpPr>
                <p:cNvPr id="1168" name="Group 159"/>
                <p:cNvGrpSpPr>
                  <a:grpSpLocks/>
                </p:cNvGrpSpPr>
                <p:nvPr/>
              </p:nvGrpSpPr>
              <p:grpSpPr bwMode="auto">
                <a:xfrm>
                  <a:off x="3488" y="3022"/>
                  <a:ext cx="317" cy="227"/>
                  <a:chOff x="3488" y="3385"/>
                  <a:chExt cx="317" cy="227"/>
                </a:xfrm>
              </p:grpSpPr>
              <p:sp>
                <p:nvSpPr>
                  <p:cNvPr id="153760" name="Rectangle 160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385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  <p:sp>
                <p:nvSpPr>
                  <p:cNvPr id="153761" name="Rectangle 161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567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1169" name="Group 162"/>
                <p:cNvGrpSpPr>
                  <a:grpSpLocks/>
                </p:cNvGrpSpPr>
                <p:nvPr/>
              </p:nvGrpSpPr>
              <p:grpSpPr bwMode="auto">
                <a:xfrm>
                  <a:off x="3488" y="3385"/>
                  <a:ext cx="317" cy="227"/>
                  <a:chOff x="3488" y="3385"/>
                  <a:chExt cx="317" cy="227"/>
                </a:xfrm>
              </p:grpSpPr>
              <p:sp>
                <p:nvSpPr>
                  <p:cNvPr id="153763" name="Rectangle 163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385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  <p:sp>
                <p:nvSpPr>
                  <p:cNvPr id="153764" name="Rectangle 164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567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1161" name="Group 165"/>
              <p:cNvGrpSpPr>
                <a:grpSpLocks/>
              </p:cNvGrpSpPr>
              <p:nvPr/>
            </p:nvGrpSpPr>
            <p:grpSpPr bwMode="auto">
              <a:xfrm>
                <a:off x="3818" y="2115"/>
                <a:ext cx="317" cy="461"/>
                <a:chOff x="3488" y="3022"/>
                <a:chExt cx="317" cy="590"/>
              </a:xfrm>
            </p:grpSpPr>
            <p:grpSp>
              <p:nvGrpSpPr>
                <p:cNvPr id="1162" name="Group 166"/>
                <p:cNvGrpSpPr>
                  <a:grpSpLocks/>
                </p:cNvGrpSpPr>
                <p:nvPr/>
              </p:nvGrpSpPr>
              <p:grpSpPr bwMode="auto">
                <a:xfrm>
                  <a:off x="3488" y="3022"/>
                  <a:ext cx="317" cy="227"/>
                  <a:chOff x="3488" y="3385"/>
                  <a:chExt cx="317" cy="227"/>
                </a:xfrm>
              </p:grpSpPr>
              <p:sp>
                <p:nvSpPr>
                  <p:cNvPr id="153767" name="Rectangle 167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385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  <p:sp>
                <p:nvSpPr>
                  <p:cNvPr id="153768" name="Rectangle 168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567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1163" name="Group 169"/>
                <p:cNvGrpSpPr>
                  <a:grpSpLocks/>
                </p:cNvGrpSpPr>
                <p:nvPr/>
              </p:nvGrpSpPr>
              <p:grpSpPr bwMode="auto">
                <a:xfrm>
                  <a:off x="3488" y="3385"/>
                  <a:ext cx="317" cy="227"/>
                  <a:chOff x="3488" y="3385"/>
                  <a:chExt cx="317" cy="227"/>
                </a:xfrm>
              </p:grpSpPr>
              <p:sp>
                <p:nvSpPr>
                  <p:cNvPr id="153770" name="Rectangle 170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385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  <p:sp>
                <p:nvSpPr>
                  <p:cNvPr id="153771" name="Rectangle 171" descr="Орех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3567"/>
                    <a:ext cx="317" cy="45"/>
                  </a:xfrm>
                  <a:prstGeom prst="rect">
                    <a:avLst/>
                  </a:prstGeom>
                  <a:blipFill dpi="0" rotWithShape="1">
                    <a:blip r:embed="rId9" cstate="print"/>
                    <a:srcRect/>
                    <a:tile tx="0" ty="0" sx="100000" sy="100000" flip="none" algn="tl"/>
                  </a:blipFill>
                  <a:ln w="9525">
                    <a:noFill/>
                    <a:miter lim="800000"/>
                    <a:headEnd/>
                    <a:tailEnd/>
                  </a:ln>
                  <a:effectLst>
                    <a:outerShdw dist="63500" dir="13012194" algn="ctr" rotWithShape="0">
                      <a:srgbClr val="4D4D4D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pitchFamily="34" charset="0"/>
                    </a:endParaRPr>
                  </a:p>
                </p:txBody>
              </p:sp>
            </p:grpSp>
          </p:grpSp>
        </p:grpSp>
        <p:sp>
          <p:nvSpPr>
            <p:cNvPr id="153772" name="Rectangle 172" descr="Орех"/>
            <p:cNvSpPr>
              <a:spLocks noChangeArrowheads="1"/>
            </p:cNvSpPr>
            <p:nvPr/>
          </p:nvSpPr>
          <p:spPr bwMode="auto">
            <a:xfrm rot="-5400000">
              <a:off x="3101" y="3431"/>
              <a:ext cx="1418" cy="45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63500" dir="13012194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53774" name="AutoShape 174" descr="Орех"/>
          <p:cNvSpPr>
            <a:spLocks noChangeArrowheads="1"/>
          </p:cNvSpPr>
          <p:nvPr/>
        </p:nvSpPr>
        <p:spPr bwMode="auto">
          <a:xfrm rot="5400000">
            <a:off x="5759451" y="4689475"/>
            <a:ext cx="2449512" cy="503237"/>
          </a:xfrm>
          <a:prstGeom prst="parallelogram">
            <a:avLst>
              <a:gd name="adj" fmla="val 47255"/>
            </a:avLst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1299978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22" name="Group 175"/>
          <p:cNvGrpSpPr>
            <a:grpSpLocks/>
          </p:cNvGrpSpPr>
          <p:nvPr/>
        </p:nvGrpSpPr>
        <p:grpSpPr bwMode="auto">
          <a:xfrm>
            <a:off x="7596188" y="3738563"/>
            <a:ext cx="655637" cy="1597025"/>
            <a:chOff x="3756" y="4469"/>
            <a:chExt cx="413" cy="1006"/>
          </a:xfrm>
        </p:grpSpPr>
        <p:sp>
          <p:nvSpPr>
            <p:cNvPr id="153776" name="AutoShape 176"/>
            <p:cNvSpPr>
              <a:spLocks noChangeArrowheads="1"/>
            </p:cNvSpPr>
            <p:nvPr/>
          </p:nvSpPr>
          <p:spPr bwMode="auto">
            <a:xfrm>
              <a:off x="3756" y="5066"/>
              <a:ext cx="413" cy="409"/>
            </a:xfrm>
            <a:prstGeom prst="can">
              <a:avLst>
                <a:gd name="adj" fmla="val 1418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50" name="Oval 177"/>
            <p:cNvSpPr>
              <a:spLocks noChangeArrowheads="1"/>
            </p:cNvSpPr>
            <p:nvPr/>
          </p:nvSpPr>
          <p:spPr bwMode="auto">
            <a:xfrm>
              <a:off x="3765" y="5086"/>
              <a:ext cx="389" cy="47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73737"/>
                </a:gs>
              </a:gsLst>
              <a:path path="rect">
                <a:fillToRect l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78" name="Rectangle 178"/>
            <p:cNvSpPr>
              <a:spLocks noChangeArrowheads="1"/>
            </p:cNvSpPr>
            <p:nvPr/>
          </p:nvSpPr>
          <p:spPr bwMode="auto">
            <a:xfrm>
              <a:off x="3774" y="4469"/>
              <a:ext cx="385" cy="635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66275"/>
                    <a:invGamma/>
                  </a:schemeClr>
                </a:gs>
                <a:gs pos="100000">
                  <a:schemeClr val="tx1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>
              <a:outerShdw dist="12700" dir="108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52" name="Line 179"/>
            <p:cNvSpPr>
              <a:spLocks noChangeShapeType="1"/>
            </p:cNvSpPr>
            <p:nvPr/>
          </p:nvSpPr>
          <p:spPr bwMode="auto">
            <a:xfrm>
              <a:off x="3971" y="4817"/>
              <a:ext cx="0" cy="140"/>
            </a:xfrm>
            <a:prstGeom prst="line">
              <a:avLst/>
            </a:prstGeom>
            <a:noFill/>
            <a:ln w="19050">
              <a:solidFill>
                <a:srgbClr val="5F5F5F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53" name="Group 180"/>
            <p:cNvGrpSpPr>
              <a:grpSpLocks noChangeAspect="1"/>
            </p:cNvGrpSpPr>
            <p:nvPr/>
          </p:nvGrpSpPr>
          <p:grpSpPr bwMode="auto">
            <a:xfrm>
              <a:off x="3873" y="4609"/>
              <a:ext cx="184" cy="300"/>
              <a:chOff x="2835" y="4679"/>
              <a:chExt cx="272" cy="429"/>
            </a:xfrm>
          </p:grpSpPr>
          <p:sp>
            <p:nvSpPr>
              <p:cNvPr id="153781" name="AutoShape 181"/>
              <p:cNvSpPr>
                <a:spLocks noChangeAspect="1" noChangeArrowheads="1"/>
              </p:cNvSpPr>
              <p:nvPr/>
            </p:nvSpPr>
            <p:spPr bwMode="auto">
              <a:xfrm flipV="1">
                <a:off x="2835" y="4679"/>
                <a:ext cx="272" cy="44"/>
              </a:xfrm>
              <a:custGeom>
                <a:avLst/>
                <a:gdLst>
                  <a:gd name="G0" fmla="+- 2382 0 0"/>
                  <a:gd name="G1" fmla="+- 21600 0 2382"/>
                  <a:gd name="G2" fmla="*/ 2382 1 2"/>
                  <a:gd name="G3" fmla="+- 21600 0 G2"/>
                  <a:gd name="G4" fmla="+/ 2382 21600 2"/>
                  <a:gd name="G5" fmla="+/ G1 0 2"/>
                  <a:gd name="G6" fmla="*/ 21600 21600 2382"/>
                  <a:gd name="G7" fmla="*/ G6 1 2"/>
                  <a:gd name="G8" fmla="+- 21600 0 G7"/>
                  <a:gd name="G9" fmla="*/ 21600 1 2"/>
                  <a:gd name="G10" fmla="+- 2382 0 G9"/>
                  <a:gd name="G11" fmla="?: G10 G8 0"/>
                  <a:gd name="G12" fmla="?: G10 G7 21600"/>
                  <a:gd name="T0" fmla="*/ 20409 w 21600"/>
                  <a:gd name="T1" fmla="*/ 10800 h 21600"/>
                  <a:gd name="T2" fmla="*/ 10800 w 21600"/>
                  <a:gd name="T3" fmla="*/ 21600 h 21600"/>
                  <a:gd name="T4" fmla="*/ 1191 w 21600"/>
                  <a:gd name="T5" fmla="*/ 10800 h 21600"/>
                  <a:gd name="T6" fmla="*/ 10800 w 21600"/>
                  <a:gd name="T7" fmla="*/ 0 h 21600"/>
                  <a:gd name="T8" fmla="*/ 2991 w 21600"/>
                  <a:gd name="T9" fmla="*/ 2991 h 21600"/>
                  <a:gd name="T10" fmla="*/ 18609 w 21600"/>
                  <a:gd name="T11" fmla="*/ 1860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2382" y="21600"/>
                    </a:lnTo>
                    <a:lnTo>
                      <a:pt x="1921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24314"/>
                      <a:invGamma/>
                    </a:schemeClr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1155" name="Line 182"/>
              <p:cNvSpPr>
                <a:spLocks noChangeAspect="1" noChangeShapeType="1"/>
              </p:cNvSpPr>
              <p:nvPr/>
            </p:nvSpPr>
            <p:spPr bwMode="auto">
              <a:xfrm>
                <a:off x="2971" y="4972"/>
                <a:ext cx="0" cy="13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oval" w="med" len="med"/>
                    <a:tailEnd type="oval" w="med" len="med"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83" name="AutoShape 183"/>
              <p:cNvSpPr>
                <a:spLocks noChangeAspect="1" noChangeArrowheads="1"/>
              </p:cNvSpPr>
              <p:nvPr/>
            </p:nvSpPr>
            <p:spPr bwMode="auto">
              <a:xfrm>
                <a:off x="2835" y="4728"/>
                <a:ext cx="272" cy="272"/>
              </a:xfrm>
              <a:custGeom>
                <a:avLst/>
                <a:gdLst>
                  <a:gd name="G0" fmla="+- 2382 0 0"/>
                  <a:gd name="G1" fmla="+- 21600 0 2382"/>
                  <a:gd name="G2" fmla="*/ 2382 1 2"/>
                  <a:gd name="G3" fmla="+- 21600 0 G2"/>
                  <a:gd name="G4" fmla="+/ 2382 21600 2"/>
                  <a:gd name="G5" fmla="+/ G1 0 2"/>
                  <a:gd name="G6" fmla="*/ 21600 21600 2382"/>
                  <a:gd name="G7" fmla="*/ G6 1 2"/>
                  <a:gd name="G8" fmla="+- 21600 0 G7"/>
                  <a:gd name="G9" fmla="*/ 21600 1 2"/>
                  <a:gd name="G10" fmla="+- 2382 0 G9"/>
                  <a:gd name="G11" fmla="?: G10 G8 0"/>
                  <a:gd name="G12" fmla="?: G10 G7 21600"/>
                  <a:gd name="T0" fmla="*/ 20409 w 21600"/>
                  <a:gd name="T1" fmla="*/ 10800 h 21600"/>
                  <a:gd name="T2" fmla="*/ 10800 w 21600"/>
                  <a:gd name="T3" fmla="*/ 21600 h 21600"/>
                  <a:gd name="T4" fmla="*/ 1191 w 21600"/>
                  <a:gd name="T5" fmla="*/ 10800 h 21600"/>
                  <a:gd name="T6" fmla="*/ 10800 w 21600"/>
                  <a:gd name="T7" fmla="*/ 0 h 21600"/>
                  <a:gd name="T8" fmla="*/ 2991 w 21600"/>
                  <a:gd name="T9" fmla="*/ 2991 h 21600"/>
                  <a:gd name="T10" fmla="*/ 18609 w 21600"/>
                  <a:gd name="T11" fmla="*/ 1860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2382" y="21600"/>
                    </a:lnTo>
                    <a:lnTo>
                      <a:pt x="1921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24314"/>
                      <a:invGamma/>
                    </a:schemeClr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</p:grpSp>
      <p:grpSp>
        <p:nvGrpSpPr>
          <p:cNvPr id="24" name="Group 185"/>
          <p:cNvGrpSpPr>
            <a:grpSpLocks/>
          </p:cNvGrpSpPr>
          <p:nvPr/>
        </p:nvGrpSpPr>
        <p:grpSpPr bwMode="auto">
          <a:xfrm>
            <a:off x="1749425" y="2994025"/>
            <a:ext cx="7129463" cy="219075"/>
            <a:chOff x="431" y="-335"/>
            <a:chExt cx="4491" cy="138"/>
          </a:xfrm>
        </p:grpSpPr>
        <p:sp>
          <p:nvSpPr>
            <p:cNvPr id="1147" name="Rectangle 186" descr="Гранит"/>
            <p:cNvSpPr>
              <a:spLocks noChangeArrowheads="1"/>
            </p:cNvSpPr>
            <p:nvPr/>
          </p:nvSpPr>
          <p:spPr bwMode="auto">
            <a:xfrm>
              <a:off x="431" y="-335"/>
              <a:ext cx="4491" cy="136"/>
            </a:xfrm>
            <a:prstGeom prst="rect">
              <a:avLst/>
            </a:prstGeom>
            <a:blipFill dpi="0" rotWithShape="1">
              <a:blip r:embed="rId8">
                <a:alphaModFix amt="5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8" name="Rectangle 187" descr="Гранит"/>
            <p:cNvSpPr>
              <a:spLocks noChangeArrowheads="1"/>
            </p:cNvSpPr>
            <p:nvPr/>
          </p:nvSpPr>
          <p:spPr bwMode="auto">
            <a:xfrm>
              <a:off x="431" y="-333"/>
              <a:ext cx="4491" cy="136"/>
            </a:xfrm>
            <a:prstGeom prst="rect">
              <a:avLst/>
            </a:prstGeom>
            <a:blipFill dpi="0" rotWithShape="1">
              <a:blip r:embed="rId8">
                <a:alphaModFix amt="5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240"/>
          <p:cNvGrpSpPr>
            <a:grpSpLocks/>
          </p:cNvGrpSpPr>
          <p:nvPr/>
        </p:nvGrpSpPr>
        <p:grpSpPr bwMode="auto">
          <a:xfrm>
            <a:off x="1720850" y="612775"/>
            <a:ext cx="7145338" cy="2387600"/>
            <a:chOff x="5864" y="386"/>
            <a:chExt cx="4501" cy="1504"/>
          </a:xfrm>
        </p:grpSpPr>
        <p:grpSp>
          <p:nvGrpSpPr>
            <p:cNvPr id="1114" name="Group 188"/>
            <p:cNvGrpSpPr>
              <a:grpSpLocks/>
            </p:cNvGrpSpPr>
            <p:nvPr/>
          </p:nvGrpSpPr>
          <p:grpSpPr bwMode="auto">
            <a:xfrm>
              <a:off x="5874" y="1752"/>
              <a:ext cx="4491" cy="138"/>
              <a:chOff x="431" y="-335"/>
              <a:chExt cx="4491" cy="138"/>
            </a:xfrm>
          </p:grpSpPr>
          <p:sp>
            <p:nvSpPr>
              <p:cNvPr id="1145" name="Rectangle 189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6" name="Rectangle 190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15" name="Group 191"/>
            <p:cNvGrpSpPr>
              <a:grpSpLocks/>
            </p:cNvGrpSpPr>
            <p:nvPr/>
          </p:nvGrpSpPr>
          <p:grpSpPr bwMode="auto">
            <a:xfrm>
              <a:off x="5874" y="1616"/>
              <a:ext cx="4491" cy="138"/>
              <a:chOff x="431" y="-335"/>
              <a:chExt cx="4491" cy="138"/>
            </a:xfrm>
          </p:grpSpPr>
          <p:sp>
            <p:nvSpPr>
              <p:cNvPr id="1143" name="Rectangle 192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4" name="Rectangle 193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16" name="Group 194"/>
            <p:cNvGrpSpPr>
              <a:grpSpLocks/>
            </p:cNvGrpSpPr>
            <p:nvPr/>
          </p:nvGrpSpPr>
          <p:grpSpPr bwMode="auto">
            <a:xfrm>
              <a:off x="5874" y="1480"/>
              <a:ext cx="4491" cy="138"/>
              <a:chOff x="431" y="-335"/>
              <a:chExt cx="4491" cy="138"/>
            </a:xfrm>
          </p:grpSpPr>
          <p:sp>
            <p:nvSpPr>
              <p:cNvPr id="1141" name="Rectangle 195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2" name="Rectangle 196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17" name="Group 197"/>
            <p:cNvGrpSpPr>
              <a:grpSpLocks/>
            </p:cNvGrpSpPr>
            <p:nvPr/>
          </p:nvGrpSpPr>
          <p:grpSpPr bwMode="auto">
            <a:xfrm>
              <a:off x="5873" y="1344"/>
              <a:ext cx="4491" cy="138"/>
              <a:chOff x="431" y="-335"/>
              <a:chExt cx="4491" cy="138"/>
            </a:xfrm>
          </p:grpSpPr>
          <p:sp>
            <p:nvSpPr>
              <p:cNvPr id="1139" name="Rectangle 198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" name="Rectangle 199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18" name="Group 200"/>
            <p:cNvGrpSpPr>
              <a:grpSpLocks/>
            </p:cNvGrpSpPr>
            <p:nvPr/>
          </p:nvGrpSpPr>
          <p:grpSpPr bwMode="auto">
            <a:xfrm>
              <a:off x="5873" y="1207"/>
              <a:ext cx="4491" cy="138"/>
              <a:chOff x="431" y="-335"/>
              <a:chExt cx="4491" cy="138"/>
            </a:xfrm>
          </p:grpSpPr>
          <p:sp>
            <p:nvSpPr>
              <p:cNvPr id="1137" name="Rectangle 201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" name="Rectangle 202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19" name="Group 203"/>
            <p:cNvGrpSpPr>
              <a:grpSpLocks/>
            </p:cNvGrpSpPr>
            <p:nvPr/>
          </p:nvGrpSpPr>
          <p:grpSpPr bwMode="auto">
            <a:xfrm>
              <a:off x="5864" y="1069"/>
              <a:ext cx="4491" cy="138"/>
              <a:chOff x="431" y="-335"/>
              <a:chExt cx="4491" cy="138"/>
            </a:xfrm>
          </p:grpSpPr>
          <p:sp>
            <p:nvSpPr>
              <p:cNvPr id="1135" name="Rectangle 204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6" name="Rectangle 205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0" name="Group 206"/>
            <p:cNvGrpSpPr>
              <a:grpSpLocks/>
            </p:cNvGrpSpPr>
            <p:nvPr/>
          </p:nvGrpSpPr>
          <p:grpSpPr bwMode="auto">
            <a:xfrm>
              <a:off x="5864" y="935"/>
              <a:ext cx="4491" cy="138"/>
              <a:chOff x="431" y="-335"/>
              <a:chExt cx="4491" cy="138"/>
            </a:xfrm>
          </p:grpSpPr>
          <p:sp>
            <p:nvSpPr>
              <p:cNvPr id="1133" name="Rectangle 207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4" name="Rectangle 208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1" name="Group 209"/>
            <p:cNvGrpSpPr>
              <a:grpSpLocks/>
            </p:cNvGrpSpPr>
            <p:nvPr/>
          </p:nvGrpSpPr>
          <p:grpSpPr bwMode="auto">
            <a:xfrm>
              <a:off x="5873" y="797"/>
              <a:ext cx="4491" cy="138"/>
              <a:chOff x="431" y="-335"/>
              <a:chExt cx="4491" cy="138"/>
            </a:xfrm>
          </p:grpSpPr>
          <p:sp>
            <p:nvSpPr>
              <p:cNvPr id="1131" name="Rectangle 210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" name="Rectangle 211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2" name="Group 212"/>
            <p:cNvGrpSpPr>
              <a:grpSpLocks/>
            </p:cNvGrpSpPr>
            <p:nvPr/>
          </p:nvGrpSpPr>
          <p:grpSpPr bwMode="auto">
            <a:xfrm>
              <a:off x="5873" y="663"/>
              <a:ext cx="4491" cy="138"/>
              <a:chOff x="431" y="-335"/>
              <a:chExt cx="4491" cy="138"/>
            </a:xfrm>
          </p:grpSpPr>
          <p:sp>
            <p:nvSpPr>
              <p:cNvPr id="1129" name="Rectangle 213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0" name="Rectangle 214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3" name="Group 215"/>
            <p:cNvGrpSpPr>
              <a:grpSpLocks/>
            </p:cNvGrpSpPr>
            <p:nvPr/>
          </p:nvGrpSpPr>
          <p:grpSpPr bwMode="auto">
            <a:xfrm>
              <a:off x="5874" y="525"/>
              <a:ext cx="4491" cy="138"/>
              <a:chOff x="431" y="-335"/>
              <a:chExt cx="4491" cy="138"/>
            </a:xfrm>
          </p:grpSpPr>
          <p:sp>
            <p:nvSpPr>
              <p:cNvPr id="1127" name="Rectangle 216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8" name="Rectangle 217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4" name="Group 218"/>
            <p:cNvGrpSpPr>
              <a:grpSpLocks/>
            </p:cNvGrpSpPr>
            <p:nvPr/>
          </p:nvGrpSpPr>
          <p:grpSpPr bwMode="auto">
            <a:xfrm>
              <a:off x="5865" y="386"/>
              <a:ext cx="4491" cy="138"/>
              <a:chOff x="431" y="-335"/>
              <a:chExt cx="4491" cy="138"/>
            </a:xfrm>
          </p:grpSpPr>
          <p:sp>
            <p:nvSpPr>
              <p:cNvPr id="1125" name="Rectangle 219" descr="Орех"/>
              <p:cNvSpPr>
                <a:spLocks noChangeArrowheads="1"/>
              </p:cNvSpPr>
              <p:nvPr/>
            </p:nvSpPr>
            <p:spPr bwMode="auto">
              <a:xfrm>
                <a:off x="431" y="-335"/>
                <a:ext cx="4491" cy="136"/>
              </a:xfrm>
              <a:prstGeom prst="rect">
                <a:avLst/>
              </a:prstGeom>
              <a:blipFill dpi="0" rotWithShape="1">
                <a:blip r:embed="rId9">
                  <a:alphaModFix amt="56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" name="Rectangle 220"/>
              <p:cNvSpPr>
                <a:spLocks noChangeArrowheads="1"/>
              </p:cNvSpPr>
              <p:nvPr/>
            </p:nvSpPr>
            <p:spPr bwMode="auto">
              <a:xfrm>
                <a:off x="431" y="-333"/>
                <a:ext cx="4491" cy="136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996633">
                      <a:alpha val="5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27313" y="-1827213"/>
          <a:ext cx="44005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" name="Документ Image" r:id="rId10" imgW="3482283" imgH="2028180" progId="">
                  <p:embed/>
                </p:oleObj>
              </mc:Choice>
              <mc:Fallback>
                <p:oleObj name="Документ Image" r:id="rId10" imgW="3482283" imgH="2028180" progId="">
                  <p:embed/>
                  <p:pic>
                    <p:nvPicPr>
                      <p:cNvPr id="0" name="Picture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-1827213"/>
                        <a:ext cx="44005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22" name="Rectangle 222"/>
          <p:cNvSpPr>
            <a:spLocks noChangeArrowheads="1"/>
          </p:cNvSpPr>
          <p:nvPr/>
        </p:nvSpPr>
        <p:spPr bwMode="auto">
          <a:xfrm>
            <a:off x="2771775" y="620713"/>
            <a:ext cx="1944688" cy="431800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100000">
                <a:srgbClr val="FFFF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824" name="Rectangle 224" descr="Орех"/>
          <p:cNvSpPr>
            <a:spLocks noChangeArrowheads="1"/>
          </p:cNvSpPr>
          <p:nvPr/>
        </p:nvSpPr>
        <p:spPr bwMode="auto">
          <a:xfrm>
            <a:off x="3535363" y="2852738"/>
            <a:ext cx="1514475" cy="215900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825" name="Rectangle 225" descr="Дуб"/>
          <p:cNvSpPr>
            <a:spLocks noChangeArrowheads="1"/>
          </p:cNvSpPr>
          <p:nvPr/>
        </p:nvSpPr>
        <p:spPr bwMode="auto">
          <a:xfrm>
            <a:off x="2843213" y="2347913"/>
            <a:ext cx="1728787" cy="144462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28" name="Rectangle 228" descr="Орех"/>
          <p:cNvSpPr>
            <a:spLocks noChangeArrowheads="1"/>
          </p:cNvSpPr>
          <p:nvPr/>
        </p:nvSpPr>
        <p:spPr bwMode="auto">
          <a:xfrm>
            <a:off x="3201988" y="2636838"/>
            <a:ext cx="1514475" cy="215900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829" name="Rectangle 229" descr="Дуб"/>
          <p:cNvSpPr>
            <a:spLocks noChangeArrowheads="1"/>
          </p:cNvSpPr>
          <p:nvPr/>
        </p:nvSpPr>
        <p:spPr bwMode="auto">
          <a:xfrm>
            <a:off x="2843213" y="2636838"/>
            <a:ext cx="1728787" cy="144462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0" name="Rectangle 230" descr="Дуб"/>
          <p:cNvSpPr>
            <a:spLocks noChangeArrowheads="1"/>
          </p:cNvSpPr>
          <p:nvPr/>
        </p:nvSpPr>
        <p:spPr bwMode="auto">
          <a:xfrm>
            <a:off x="2843213" y="2781300"/>
            <a:ext cx="1728787" cy="144463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1" name="Rectangle 231" descr="Дуб"/>
          <p:cNvSpPr>
            <a:spLocks noChangeArrowheads="1"/>
          </p:cNvSpPr>
          <p:nvPr/>
        </p:nvSpPr>
        <p:spPr bwMode="auto">
          <a:xfrm>
            <a:off x="2843213" y="2492375"/>
            <a:ext cx="1728787" cy="144463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4" name="Rectangle 234" descr="Дуб"/>
          <p:cNvSpPr>
            <a:spLocks noChangeArrowheads="1"/>
          </p:cNvSpPr>
          <p:nvPr/>
        </p:nvSpPr>
        <p:spPr bwMode="auto">
          <a:xfrm rot="-5400000">
            <a:off x="3168650" y="1304925"/>
            <a:ext cx="1152525" cy="93662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5" name="Rectangle 235" descr="Орех"/>
          <p:cNvSpPr>
            <a:spLocks noChangeArrowheads="1"/>
          </p:cNvSpPr>
          <p:nvPr/>
        </p:nvSpPr>
        <p:spPr bwMode="auto">
          <a:xfrm rot="5400000">
            <a:off x="3212306" y="1404144"/>
            <a:ext cx="1057275" cy="814388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6" name="Text Box 236"/>
          <p:cNvSpPr txBox="1">
            <a:spLocks noChangeArrowheads="1"/>
          </p:cNvSpPr>
          <p:nvPr/>
        </p:nvSpPr>
        <p:spPr bwMode="auto">
          <a:xfrm>
            <a:off x="1619250" y="4005263"/>
            <a:ext cx="64087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chemeClr val="bg2"/>
                </a:solidFill>
                <a:latin typeface="Bookman Old Style" pitchFamily="18" charset="0"/>
              </a:rPr>
              <a:t>Помещения, оборудуемые в ПРУ</a:t>
            </a:r>
          </a:p>
        </p:txBody>
      </p:sp>
      <p:sp>
        <p:nvSpPr>
          <p:cNvPr id="153839" name="AutoShape 239"/>
          <p:cNvSpPr>
            <a:spLocks noChangeArrowheads="1"/>
          </p:cNvSpPr>
          <p:nvPr/>
        </p:nvSpPr>
        <p:spPr bwMode="auto">
          <a:xfrm flipH="1">
            <a:off x="1763713" y="3213100"/>
            <a:ext cx="7993062" cy="936625"/>
          </a:xfrm>
          <a:prstGeom prst="parallelogram">
            <a:avLst>
              <a:gd name="adj" fmla="val 73960"/>
            </a:avLst>
          </a:prstGeom>
          <a:gradFill rotWithShape="1">
            <a:gsLst>
              <a:gs pos="0">
                <a:srgbClr val="131313">
                  <a:alpha val="92998"/>
                </a:srgbClr>
              </a:gs>
              <a:gs pos="100000">
                <a:srgbClr val="777777">
                  <a:alpha val="1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23" name="Rectangle 223" descr="Орех"/>
          <p:cNvSpPr>
            <a:spLocks noChangeArrowheads="1"/>
          </p:cNvSpPr>
          <p:nvPr/>
        </p:nvSpPr>
        <p:spPr bwMode="auto">
          <a:xfrm>
            <a:off x="3778250" y="3068638"/>
            <a:ext cx="1514475" cy="144462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3827" name="Rectangle 227" descr="Дуб"/>
          <p:cNvSpPr>
            <a:spLocks noChangeArrowheads="1"/>
          </p:cNvSpPr>
          <p:nvPr/>
        </p:nvSpPr>
        <p:spPr bwMode="auto">
          <a:xfrm>
            <a:off x="2857500" y="2924175"/>
            <a:ext cx="1728788" cy="144463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26" name="Rectangle 226" descr="Дуб"/>
          <p:cNvSpPr>
            <a:spLocks noChangeArrowheads="1"/>
          </p:cNvSpPr>
          <p:nvPr/>
        </p:nvSpPr>
        <p:spPr bwMode="auto">
          <a:xfrm>
            <a:off x="2857500" y="3068638"/>
            <a:ext cx="1728788" cy="144462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32" name="Rectangle 232" descr="Орех"/>
          <p:cNvSpPr>
            <a:spLocks noChangeArrowheads="1"/>
          </p:cNvSpPr>
          <p:nvPr/>
        </p:nvSpPr>
        <p:spPr bwMode="auto">
          <a:xfrm rot="5400000">
            <a:off x="3440907" y="2082006"/>
            <a:ext cx="2217738" cy="187325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33" name="Rectangle 233" descr="Орех"/>
          <p:cNvSpPr>
            <a:spLocks noChangeArrowheads="1"/>
          </p:cNvSpPr>
          <p:nvPr/>
        </p:nvSpPr>
        <p:spPr bwMode="auto">
          <a:xfrm rot="5400000">
            <a:off x="1828007" y="2067719"/>
            <a:ext cx="2217737" cy="187325"/>
          </a:xfrm>
          <a:prstGeom prst="rect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4" dur="500"/>
                                        <p:tgtEl>
                                          <p:spTgt spid="153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5378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5378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153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153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5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15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5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3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3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3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37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37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37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53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4" grpId="0" build="p" animBg="1"/>
      <p:bldP spid="153602" grpId="0" animBg="1"/>
      <p:bldP spid="153608" grpId="0" animBg="1"/>
      <p:bldP spid="153609" grpId="0" animBg="1"/>
      <p:bldP spid="153610" grpId="0" animBg="1"/>
      <p:bldP spid="153613" grpId="0" animBg="1"/>
      <p:bldP spid="153742" grpId="0" animBg="1"/>
      <p:bldP spid="153774" grpId="0" animBg="1"/>
      <p:bldP spid="153822" grpId="0" animBg="1"/>
      <p:bldP spid="153824" grpId="0" animBg="1"/>
      <p:bldP spid="153825" grpId="0" animBg="1"/>
      <p:bldP spid="153828" grpId="0" animBg="1"/>
      <p:bldP spid="153829" grpId="0" animBg="1"/>
      <p:bldP spid="153830" grpId="0" animBg="1"/>
      <p:bldP spid="153831" grpId="0" animBg="1"/>
      <p:bldP spid="153834" grpId="0" animBg="1"/>
      <p:bldP spid="153835" grpId="0" animBg="1"/>
      <p:bldP spid="153836" grpId="0"/>
      <p:bldP spid="153839" grpId="0" animBg="1"/>
      <p:bldP spid="153823" grpId="0" animBg="1"/>
      <p:bldP spid="153827" grpId="0" animBg="1"/>
      <p:bldP spid="153826" grpId="0" animBg="1"/>
      <p:bldP spid="153832" grpId="0" animBg="1"/>
      <p:bldP spid="1538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980420A5-0523-415E-97C2-EF331E570816}" type="slidenum">
              <a:rPr lang="ru-RU" smtClean="0">
                <a:solidFill>
                  <a:schemeClr val="tx2"/>
                </a:solidFill>
              </a:rPr>
              <a:pPr algn="l" eaLnBrk="1" hangingPunct="1"/>
              <a:t>47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57347" name="Rectangle 102" descr="12"/>
          <p:cNvSpPr>
            <a:spLocks noChangeArrowheads="1"/>
          </p:cNvSpPr>
          <p:nvPr/>
        </p:nvSpPr>
        <p:spPr bwMode="auto">
          <a:xfrm>
            <a:off x="0" y="0"/>
            <a:ext cx="9144000" cy="32131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1930" name="AutoShape 138"/>
          <p:cNvSpPr>
            <a:spLocks noChangeArrowheads="1"/>
          </p:cNvSpPr>
          <p:nvPr/>
        </p:nvSpPr>
        <p:spPr bwMode="auto">
          <a:xfrm>
            <a:off x="1042988" y="0"/>
            <a:ext cx="7416800" cy="908050"/>
          </a:xfrm>
          <a:custGeom>
            <a:avLst/>
            <a:gdLst>
              <a:gd name="G0" fmla="+- 1036 0 0"/>
              <a:gd name="G1" fmla="+- 21600 0 1036"/>
              <a:gd name="G2" fmla="*/ 1036 1 2"/>
              <a:gd name="G3" fmla="+- 21600 0 G2"/>
              <a:gd name="G4" fmla="+/ 1036 21600 2"/>
              <a:gd name="G5" fmla="+/ G1 0 2"/>
              <a:gd name="G6" fmla="*/ 21600 21600 1036"/>
              <a:gd name="G7" fmla="*/ G6 1 2"/>
              <a:gd name="G8" fmla="+- 21600 0 G7"/>
              <a:gd name="G9" fmla="*/ 21600 1 2"/>
              <a:gd name="G10" fmla="+- 1036 0 G9"/>
              <a:gd name="G11" fmla="?: G10 G8 0"/>
              <a:gd name="G12" fmla="?: G10 G7 21600"/>
              <a:gd name="T0" fmla="*/ 21082 w 21600"/>
              <a:gd name="T1" fmla="*/ 10800 h 21600"/>
              <a:gd name="T2" fmla="*/ 10800 w 21600"/>
              <a:gd name="T3" fmla="*/ 21600 h 21600"/>
              <a:gd name="T4" fmla="*/ 518 w 21600"/>
              <a:gd name="T5" fmla="*/ 10800 h 21600"/>
              <a:gd name="T6" fmla="*/ 10800 w 21600"/>
              <a:gd name="T7" fmla="*/ 0 h 21600"/>
              <a:gd name="T8" fmla="*/ 2318 w 21600"/>
              <a:gd name="T9" fmla="*/ 2318 h 21600"/>
              <a:gd name="T10" fmla="*/ 19282 w 21600"/>
              <a:gd name="T11" fmla="*/ 1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36" y="21600"/>
                </a:lnTo>
                <a:lnTo>
                  <a:pt x="20564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7607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7349" name="Rectangle 91" descr="Коричневый мрамор"/>
          <p:cNvSpPr>
            <a:spLocks noChangeArrowheads="1"/>
          </p:cNvSpPr>
          <p:nvPr/>
        </p:nvSpPr>
        <p:spPr bwMode="auto">
          <a:xfrm>
            <a:off x="0" y="3200400"/>
            <a:ext cx="9144000" cy="36449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50" name="Rectangle 19"/>
          <p:cNvSpPr>
            <a:spLocks noChangeArrowheads="1"/>
          </p:cNvSpPr>
          <p:nvPr/>
        </p:nvSpPr>
        <p:spPr bwMode="auto">
          <a:xfrm>
            <a:off x="900113" y="5876925"/>
            <a:ext cx="7488237" cy="981075"/>
          </a:xfrm>
          <a:prstGeom prst="rect">
            <a:avLst/>
          </a:prstGeom>
          <a:gradFill rotWithShape="1">
            <a:gsLst>
              <a:gs pos="0">
                <a:srgbClr val="110E07"/>
              </a:gs>
              <a:gs pos="100000">
                <a:srgbClr val="FFCC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7351" name="Group 10"/>
          <p:cNvGrpSpPr>
            <a:grpSpLocks/>
          </p:cNvGrpSpPr>
          <p:nvPr/>
        </p:nvGrpSpPr>
        <p:grpSpPr bwMode="auto">
          <a:xfrm>
            <a:off x="1476375" y="908050"/>
            <a:ext cx="6767513" cy="4968875"/>
            <a:chOff x="793" y="436"/>
            <a:chExt cx="4174" cy="3448"/>
          </a:xfrm>
        </p:grpSpPr>
        <p:grpSp>
          <p:nvGrpSpPr>
            <p:cNvPr id="57464" name="Group 9"/>
            <p:cNvGrpSpPr>
              <a:grpSpLocks/>
            </p:cNvGrpSpPr>
            <p:nvPr/>
          </p:nvGrpSpPr>
          <p:grpSpPr bwMode="auto">
            <a:xfrm>
              <a:off x="793" y="436"/>
              <a:ext cx="4174" cy="1769"/>
              <a:chOff x="793" y="436"/>
              <a:chExt cx="4174" cy="1769"/>
            </a:xfrm>
          </p:grpSpPr>
          <p:sp>
            <p:nvSpPr>
              <p:cNvPr id="57468" name="Rectangle 7" descr="Почтовая бумага"/>
              <p:cNvSpPr>
                <a:spLocks noChangeArrowheads="1"/>
              </p:cNvSpPr>
              <p:nvPr/>
            </p:nvSpPr>
            <p:spPr bwMode="auto">
              <a:xfrm>
                <a:off x="793" y="436"/>
                <a:ext cx="4174" cy="1769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69" name="Rectangle 8"/>
              <p:cNvSpPr>
                <a:spLocks noChangeArrowheads="1"/>
              </p:cNvSpPr>
              <p:nvPr/>
            </p:nvSpPr>
            <p:spPr bwMode="auto">
              <a:xfrm>
                <a:off x="793" y="436"/>
                <a:ext cx="4174" cy="1769"/>
              </a:xfrm>
              <a:prstGeom prst="rect">
                <a:avLst/>
              </a:prstGeom>
              <a:gradFill rotWithShape="1">
                <a:gsLst>
                  <a:gs pos="0">
                    <a:srgbClr val="76765E">
                      <a:alpha val="57001"/>
                    </a:srgbClr>
                  </a:gs>
                  <a:gs pos="100000">
                    <a:srgbClr val="FFFFCC">
                      <a:alpha val="46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7465" name="Group 6"/>
            <p:cNvGrpSpPr>
              <a:grpSpLocks/>
            </p:cNvGrpSpPr>
            <p:nvPr/>
          </p:nvGrpSpPr>
          <p:grpSpPr bwMode="auto">
            <a:xfrm>
              <a:off x="793" y="1979"/>
              <a:ext cx="4174" cy="1905"/>
              <a:chOff x="793" y="2106"/>
              <a:chExt cx="4174" cy="1597"/>
            </a:xfrm>
          </p:grpSpPr>
          <p:sp>
            <p:nvSpPr>
              <p:cNvPr id="57466" name="Rectangle 4" descr="Песок"/>
              <p:cNvSpPr>
                <a:spLocks noChangeArrowheads="1"/>
              </p:cNvSpPr>
              <p:nvPr/>
            </p:nvSpPr>
            <p:spPr bwMode="auto">
              <a:xfrm>
                <a:off x="793" y="2115"/>
                <a:ext cx="4174" cy="1588"/>
              </a:xfrm>
              <a:prstGeom prst="rect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67" name="Rectangle 5"/>
              <p:cNvSpPr>
                <a:spLocks noChangeArrowheads="1"/>
              </p:cNvSpPr>
              <p:nvPr/>
            </p:nvSpPr>
            <p:spPr bwMode="auto">
              <a:xfrm>
                <a:off x="793" y="2106"/>
                <a:ext cx="4174" cy="158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90999"/>
                    </a:srgbClr>
                  </a:gs>
                  <a:gs pos="100000">
                    <a:srgbClr val="C0C0C0">
                      <a:alpha val="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7352" name="Rectangle 12" descr="Гранит"/>
          <p:cNvSpPr>
            <a:spLocks noChangeArrowheads="1"/>
          </p:cNvSpPr>
          <p:nvPr/>
        </p:nvSpPr>
        <p:spPr bwMode="auto">
          <a:xfrm flipH="1">
            <a:off x="8243888" y="-85725"/>
            <a:ext cx="215900" cy="69580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Left">
              <a:rot lat="0" lon="30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7353" name="Rectangle 13" descr="Гранит"/>
          <p:cNvSpPr>
            <a:spLocks noChangeArrowheads="1"/>
          </p:cNvSpPr>
          <p:nvPr/>
        </p:nvSpPr>
        <p:spPr bwMode="auto">
          <a:xfrm>
            <a:off x="798513" y="-85725"/>
            <a:ext cx="215900" cy="69580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Right">
              <a:rot lat="0" lon="30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7354" name="Rectangle 15"/>
          <p:cNvSpPr>
            <a:spLocks noChangeArrowheads="1"/>
          </p:cNvSpPr>
          <p:nvPr/>
        </p:nvSpPr>
        <p:spPr bwMode="auto">
          <a:xfrm>
            <a:off x="2051050" y="1196975"/>
            <a:ext cx="1728788" cy="11525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5" name="Rectangle 16" descr="12"/>
          <p:cNvSpPr>
            <a:spLocks noChangeArrowheads="1"/>
          </p:cNvSpPr>
          <p:nvPr/>
        </p:nvSpPr>
        <p:spPr bwMode="auto">
          <a:xfrm>
            <a:off x="2124075" y="1254125"/>
            <a:ext cx="1584325" cy="10080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6" name="Line 17"/>
          <p:cNvSpPr>
            <a:spLocks noChangeShapeType="1"/>
          </p:cNvSpPr>
          <p:nvPr/>
        </p:nvSpPr>
        <p:spPr bwMode="auto">
          <a:xfrm>
            <a:off x="3348038" y="1268413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7" name="Line 18"/>
          <p:cNvSpPr>
            <a:spLocks noChangeShapeType="1"/>
          </p:cNvSpPr>
          <p:nvPr/>
        </p:nvSpPr>
        <p:spPr bwMode="auto">
          <a:xfrm>
            <a:off x="2484438" y="1268413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8" name="Rectangle 53"/>
          <p:cNvSpPr>
            <a:spLocks noChangeArrowheads="1"/>
          </p:cNvSpPr>
          <p:nvPr/>
        </p:nvSpPr>
        <p:spPr bwMode="auto">
          <a:xfrm>
            <a:off x="1692275" y="2909888"/>
            <a:ext cx="431800" cy="71437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1692275" y="5243513"/>
            <a:ext cx="2065338" cy="647700"/>
            <a:chOff x="1066" y="3303"/>
            <a:chExt cx="1301" cy="408"/>
          </a:xfrm>
        </p:grpSpPr>
        <p:grpSp>
          <p:nvGrpSpPr>
            <p:cNvPr id="57430" name="Group 51"/>
            <p:cNvGrpSpPr>
              <a:grpSpLocks/>
            </p:cNvGrpSpPr>
            <p:nvPr/>
          </p:nvGrpSpPr>
          <p:grpSpPr bwMode="auto">
            <a:xfrm>
              <a:off x="1301" y="3303"/>
              <a:ext cx="1066" cy="408"/>
              <a:chOff x="-268" y="1117"/>
              <a:chExt cx="1334" cy="1043"/>
            </a:xfrm>
          </p:grpSpPr>
          <p:sp>
            <p:nvSpPr>
              <p:cNvPr id="57433" name="Rectangle 22"/>
              <p:cNvSpPr>
                <a:spLocks noChangeArrowheads="1"/>
              </p:cNvSpPr>
              <p:nvPr/>
            </p:nvSpPr>
            <p:spPr bwMode="auto">
              <a:xfrm>
                <a:off x="-268" y="1978"/>
                <a:ext cx="1334" cy="91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100000">
                    <a:srgbClr val="5E2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34" name="Rectangle 23"/>
              <p:cNvSpPr>
                <a:spLocks noChangeArrowheads="1"/>
              </p:cNvSpPr>
              <p:nvPr/>
            </p:nvSpPr>
            <p:spPr bwMode="auto">
              <a:xfrm>
                <a:off x="-268" y="1207"/>
                <a:ext cx="1334" cy="91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100000">
                    <a:srgbClr val="5E2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7435" name="Group 50"/>
              <p:cNvGrpSpPr>
                <a:grpSpLocks/>
              </p:cNvGrpSpPr>
              <p:nvPr/>
            </p:nvGrpSpPr>
            <p:grpSpPr bwMode="auto">
              <a:xfrm>
                <a:off x="-225" y="1117"/>
                <a:ext cx="1245" cy="1043"/>
                <a:chOff x="-225" y="1117"/>
                <a:chExt cx="1245" cy="1043"/>
              </a:xfrm>
            </p:grpSpPr>
            <p:grpSp>
              <p:nvGrpSpPr>
                <p:cNvPr id="57436" name="Group 35"/>
                <p:cNvGrpSpPr>
                  <a:grpSpLocks/>
                </p:cNvGrpSpPr>
                <p:nvPr/>
              </p:nvGrpSpPr>
              <p:grpSpPr bwMode="auto">
                <a:xfrm>
                  <a:off x="410" y="1117"/>
                  <a:ext cx="610" cy="1043"/>
                  <a:chOff x="-225" y="1117"/>
                  <a:chExt cx="610" cy="1043"/>
                </a:xfrm>
              </p:grpSpPr>
              <p:grpSp>
                <p:nvGrpSpPr>
                  <p:cNvPr id="57451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89" y="1117"/>
                    <a:ext cx="296" cy="1043"/>
                    <a:chOff x="-204" y="1117"/>
                    <a:chExt cx="296" cy="1043"/>
                  </a:xfrm>
                </p:grpSpPr>
                <p:grpSp>
                  <p:nvGrpSpPr>
                    <p:cNvPr id="57458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204" y="1117"/>
                      <a:ext cx="136" cy="1043"/>
                      <a:chOff x="-68" y="1117"/>
                      <a:chExt cx="136" cy="1043"/>
                    </a:xfrm>
                  </p:grpSpPr>
                  <p:sp>
                    <p:nvSpPr>
                      <p:cNvPr id="57462" name="AutoShap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68" y="1117"/>
                        <a:ext cx="136" cy="1043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CC6600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7463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-2" y="1117"/>
                        <a:ext cx="0" cy="1043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57459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44" y="1117"/>
                      <a:ext cx="136" cy="1043"/>
                      <a:chOff x="-68" y="1117"/>
                      <a:chExt cx="136" cy="1043"/>
                    </a:xfrm>
                  </p:grpSpPr>
                  <p:sp>
                    <p:nvSpPr>
                      <p:cNvPr id="57460" name="AutoShap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68" y="1117"/>
                        <a:ext cx="136" cy="1043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CC6600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7461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-2" y="1117"/>
                        <a:ext cx="0" cy="1043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57452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-225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56" name="AutoShape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57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453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-68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54" name="AutoShape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55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437" name="Group 36"/>
                <p:cNvGrpSpPr>
                  <a:grpSpLocks/>
                </p:cNvGrpSpPr>
                <p:nvPr/>
              </p:nvGrpSpPr>
              <p:grpSpPr bwMode="auto">
                <a:xfrm>
                  <a:off x="-225" y="1117"/>
                  <a:ext cx="610" cy="1043"/>
                  <a:chOff x="-225" y="1117"/>
                  <a:chExt cx="610" cy="1043"/>
                </a:xfrm>
              </p:grpSpPr>
              <p:grpSp>
                <p:nvGrpSpPr>
                  <p:cNvPr id="57438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89" y="1117"/>
                    <a:ext cx="296" cy="1043"/>
                    <a:chOff x="-204" y="1117"/>
                    <a:chExt cx="296" cy="1043"/>
                  </a:xfrm>
                </p:grpSpPr>
                <p:grpSp>
                  <p:nvGrpSpPr>
                    <p:cNvPr id="57445" name="Group 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204" y="1117"/>
                      <a:ext cx="136" cy="1043"/>
                      <a:chOff x="-68" y="1117"/>
                      <a:chExt cx="136" cy="1043"/>
                    </a:xfrm>
                  </p:grpSpPr>
                  <p:sp>
                    <p:nvSpPr>
                      <p:cNvPr id="57449" name="AutoShap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68" y="1117"/>
                        <a:ext cx="136" cy="1043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CC6600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7450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-2" y="1117"/>
                        <a:ext cx="0" cy="1043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57446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44" y="1117"/>
                      <a:ext cx="136" cy="1043"/>
                      <a:chOff x="-68" y="1117"/>
                      <a:chExt cx="136" cy="1043"/>
                    </a:xfrm>
                  </p:grpSpPr>
                  <p:sp>
                    <p:nvSpPr>
                      <p:cNvPr id="57447" name="AutoShap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68" y="1117"/>
                        <a:ext cx="136" cy="1043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CC6600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7448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-2" y="1117"/>
                        <a:ext cx="0" cy="1043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57439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-225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43" name="AutoShap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44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440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-68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41" name="AutoShape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42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sp>
          <p:nvSpPr>
            <p:cNvPr id="57431" name="Rectangle 54"/>
            <p:cNvSpPr>
              <a:spLocks noChangeArrowheads="1"/>
            </p:cNvSpPr>
            <p:nvPr/>
          </p:nvSpPr>
          <p:spPr bwMode="auto">
            <a:xfrm>
              <a:off x="1066" y="3621"/>
              <a:ext cx="272" cy="45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432" name="Rectangle 55"/>
            <p:cNvSpPr>
              <a:spLocks noChangeArrowheads="1"/>
            </p:cNvSpPr>
            <p:nvPr/>
          </p:nvSpPr>
          <p:spPr bwMode="auto">
            <a:xfrm>
              <a:off x="1066" y="3339"/>
              <a:ext cx="272" cy="45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7360" name="Rectangle 56"/>
          <p:cNvSpPr>
            <a:spLocks noChangeArrowheads="1"/>
          </p:cNvSpPr>
          <p:nvPr/>
        </p:nvSpPr>
        <p:spPr bwMode="auto">
          <a:xfrm>
            <a:off x="1692275" y="2420938"/>
            <a:ext cx="431800" cy="71437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7361" name="Group 57"/>
          <p:cNvGrpSpPr>
            <a:grpSpLocks/>
          </p:cNvGrpSpPr>
          <p:nvPr/>
        </p:nvGrpSpPr>
        <p:grpSpPr bwMode="auto">
          <a:xfrm>
            <a:off x="2065338" y="2378075"/>
            <a:ext cx="1692275" cy="647700"/>
            <a:chOff x="-268" y="1117"/>
            <a:chExt cx="1334" cy="1043"/>
          </a:xfrm>
        </p:grpSpPr>
        <p:sp>
          <p:nvSpPr>
            <p:cNvPr id="57399" name="Rectangle 58"/>
            <p:cNvSpPr>
              <a:spLocks noChangeArrowheads="1"/>
            </p:cNvSpPr>
            <p:nvPr/>
          </p:nvSpPr>
          <p:spPr bwMode="auto">
            <a:xfrm>
              <a:off x="-268" y="1978"/>
              <a:ext cx="1334" cy="91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5E2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400" name="Rectangle 59"/>
            <p:cNvSpPr>
              <a:spLocks noChangeArrowheads="1"/>
            </p:cNvSpPr>
            <p:nvPr/>
          </p:nvSpPr>
          <p:spPr bwMode="auto">
            <a:xfrm>
              <a:off x="-268" y="1207"/>
              <a:ext cx="1334" cy="91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5E2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7401" name="Group 60"/>
            <p:cNvGrpSpPr>
              <a:grpSpLocks/>
            </p:cNvGrpSpPr>
            <p:nvPr/>
          </p:nvGrpSpPr>
          <p:grpSpPr bwMode="auto">
            <a:xfrm>
              <a:off x="-225" y="1117"/>
              <a:ext cx="1245" cy="1043"/>
              <a:chOff x="-225" y="1117"/>
              <a:chExt cx="1245" cy="1043"/>
            </a:xfrm>
          </p:grpSpPr>
          <p:grpSp>
            <p:nvGrpSpPr>
              <p:cNvPr id="57402" name="Group 61"/>
              <p:cNvGrpSpPr>
                <a:grpSpLocks/>
              </p:cNvGrpSpPr>
              <p:nvPr/>
            </p:nvGrpSpPr>
            <p:grpSpPr bwMode="auto">
              <a:xfrm>
                <a:off x="410" y="1117"/>
                <a:ext cx="610" cy="1043"/>
                <a:chOff x="-225" y="1117"/>
                <a:chExt cx="610" cy="1043"/>
              </a:xfrm>
            </p:grpSpPr>
            <p:grpSp>
              <p:nvGrpSpPr>
                <p:cNvPr id="57417" name="Group 62"/>
                <p:cNvGrpSpPr>
                  <a:grpSpLocks/>
                </p:cNvGrpSpPr>
                <p:nvPr/>
              </p:nvGrpSpPr>
              <p:grpSpPr bwMode="auto">
                <a:xfrm>
                  <a:off x="89" y="1117"/>
                  <a:ext cx="296" cy="1043"/>
                  <a:chOff x="-204" y="1117"/>
                  <a:chExt cx="296" cy="1043"/>
                </a:xfrm>
              </p:grpSpPr>
              <p:grpSp>
                <p:nvGrpSpPr>
                  <p:cNvPr id="57424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-20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28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29" name="Line 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425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-4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26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27" name="Line 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418" name="Group 69"/>
                <p:cNvGrpSpPr>
                  <a:grpSpLocks/>
                </p:cNvGrpSpPr>
                <p:nvPr/>
              </p:nvGrpSpPr>
              <p:grpSpPr bwMode="auto">
                <a:xfrm>
                  <a:off x="-225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7422" name="AutoShape 70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423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7419" name="Group 72"/>
                <p:cNvGrpSpPr>
                  <a:grpSpLocks/>
                </p:cNvGrpSpPr>
                <p:nvPr/>
              </p:nvGrpSpPr>
              <p:grpSpPr bwMode="auto">
                <a:xfrm>
                  <a:off x="-68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7420" name="AutoShape 73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421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7403" name="Group 75"/>
              <p:cNvGrpSpPr>
                <a:grpSpLocks/>
              </p:cNvGrpSpPr>
              <p:nvPr/>
            </p:nvGrpSpPr>
            <p:grpSpPr bwMode="auto">
              <a:xfrm>
                <a:off x="-225" y="1117"/>
                <a:ext cx="610" cy="1043"/>
                <a:chOff x="-225" y="1117"/>
                <a:chExt cx="610" cy="1043"/>
              </a:xfrm>
            </p:grpSpPr>
            <p:grpSp>
              <p:nvGrpSpPr>
                <p:cNvPr id="57404" name="Group 76"/>
                <p:cNvGrpSpPr>
                  <a:grpSpLocks/>
                </p:cNvGrpSpPr>
                <p:nvPr/>
              </p:nvGrpSpPr>
              <p:grpSpPr bwMode="auto">
                <a:xfrm>
                  <a:off x="89" y="1117"/>
                  <a:ext cx="296" cy="1043"/>
                  <a:chOff x="-204" y="1117"/>
                  <a:chExt cx="296" cy="1043"/>
                </a:xfrm>
              </p:grpSpPr>
              <p:grpSp>
                <p:nvGrpSpPr>
                  <p:cNvPr id="57411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-20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15" name="AutoShap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16" name="Line 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412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-4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7413" name="AutoShap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414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405" name="Group 83"/>
                <p:cNvGrpSpPr>
                  <a:grpSpLocks/>
                </p:cNvGrpSpPr>
                <p:nvPr/>
              </p:nvGrpSpPr>
              <p:grpSpPr bwMode="auto">
                <a:xfrm>
                  <a:off x="-225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7409" name="AutoShape 84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410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7406" name="Group 86"/>
                <p:cNvGrpSpPr>
                  <a:grpSpLocks/>
                </p:cNvGrpSpPr>
                <p:nvPr/>
              </p:nvGrpSpPr>
              <p:grpSpPr bwMode="auto">
                <a:xfrm>
                  <a:off x="-68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7407" name="AutoShape 87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408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161844" name="Rectangle 52"/>
          <p:cNvSpPr>
            <a:spLocks noChangeArrowheads="1"/>
          </p:cNvSpPr>
          <p:nvPr/>
        </p:nvSpPr>
        <p:spPr bwMode="auto">
          <a:xfrm>
            <a:off x="1692275" y="3284538"/>
            <a:ext cx="71438" cy="252095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CC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3" name="Rectangle 90"/>
          <p:cNvSpPr>
            <a:spLocks noChangeArrowheads="1"/>
          </p:cNvSpPr>
          <p:nvPr/>
        </p:nvSpPr>
        <p:spPr bwMode="auto">
          <a:xfrm>
            <a:off x="1692275" y="908050"/>
            <a:ext cx="71438" cy="2376488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CC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7364" name="Group 95"/>
          <p:cNvGrpSpPr>
            <a:grpSpLocks/>
          </p:cNvGrpSpPr>
          <p:nvPr/>
        </p:nvGrpSpPr>
        <p:grpSpPr bwMode="auto">
          <a:xfrm>
            <a:off x="4597400" y="3357563"/>
            <a:ext cx="144463" cy="219075"/>
            <a:chOff x="2880" y="2158"/>
            <a:chExt cx="91" cy="138"/>
          </a:xfrm>
        </p:grpSpPr>
        <p:sp>
          <p:nvSpPr>
            <p:cNvPr id="57397" name="Oval 93"/>
            <p:cNvSpPr>
              <a:spLocks noChangeArrowheads="1"/>
            </p:cNvSpPr>
            <p:nvPr/>
          </p:nvSpPr>
          <p:spPr bwMode="auto">
            <a:xfrm>
              <a:off x="2880" y="2205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1886" name="Rectangle 94"/>
            <p:cNvSpPr>
              <a:spLocks noChangeArrowheads="1"/>
            </p:cNvSpPr>
            <p:nvPr/>
          </p:nvSpPr>
          <p:spPr bwMode="auto">
            <a:xfrm>
              <a:off x="2902" y="2158"/>
              <a:ext cx="45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57365" name="Group 101"/>
          <p:cNvGrpSpPr>
            <a:grpSpLocks/>
          </p:cNvGrpSpPr>
          <p:nvPr/>
        </p:nvGrpSpPr>
        <p:grpSpPr bwMode="auto">
          <a:xfrm>
            <a:off x="577850" y="314325"/>
            <a:ext cx="223838" cy="293688"/>
            <a:chOff x="364" y="198"/>
            <a:chExt cx="141" cy="185"/>
          </a:xfrm>
        </p:grpSpPr>
        <p:grpSp>
          <p:nvGrpSpPr>
            <p:cNvPr id="57393" name="Group 98"/>
            <p:cNvGrpSpPr>
              <a:grpSpLocks noChangeAspect="1"/>
            </p:cNvGrpSpPr>
            <p:nvPr/>
          </p:nvGrpSpPr>
          <p:grpSpPr bwMode="auto">
            <a:xfrm>
              <a:off x="364" y="198"/>
              <a:ext cx="104" cy="151"/>
              <a:chOff x="295" y="194"/>
              <a:chExt cx="136" cy="197"/>
            </a:xfrm>
          </p:grpSpPr>
          <p:sp>
            <p:nvSpPr>
              <p:cNvPr id="161889" name="AutoShape 97"/>
              <p:cNvSpPr>
                <a:spLocks noChangeAspect="1" noChangeArrowheads="1"/>
              </p:cNvSpPr>
              <p:nvPr/>
            </p:nvSpPr>
            <p:spPr bwMode="auto">
              <a:xfrm flipV="1">
                <a:off x="319" y="194"/>
                <a:ext cx="90" cy="91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161888" name="AutoShape 96"/>
              <p:cNvSpPr>
                <a:spLocks noChangeAspect="1" noChangeArrowheads="1"/>
              </p:cNvSpPr>
              <p:nvPr/>
            </p:nvSpPr>
            <p:spPr bwMode="auto">
              <a:xfrm flipV="1">
                <a:off x="295" y="255"/>
                <a:ext cx="136" cy="136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57394" name="Freeform 100"/>
            <p:cNvSpPr>
              <a:spLocks/>
            </p:cNvSpPr>
            <p:nvPr/>
          </p:nvSpPr>
          <p:spPr bwMode="auto">
            <a:xfrm>
              <a:off x="415" y="338"/>
              <a:ext cx="90" cy="45"/>
            </a:xfrm>
            <a:custGeom>
              <a:avLst/>
              <a:gdLst>
                <a:gd name="T0" fmla="*/ 0 w 90"/>
                <a:gd name="T1" fmla="*/ 0 h 45"/>
                <a:gd name="T2" fmla="*/ 0 w 90"/>
                <a:gd name="T3" fmla="*/ 45 h 45"/>
                <a:gd name="T4" fmla="*/ 90 w 90"/>
                <a:gd name="T5" fmla="*/ 45 h 45"/>
                <a:gd name="T6" fmla="*/ 0 60000 65536"/>
                <a:gd name="T7" fmla="*/ 0 60000 65536"/>
                <a:gd name="T8" fmla="*/ 0 60000 65536"/>
                <a:gd name="T9" fmla="*/ 0 w 90"/>
                <a:gd name="T10" fmla="*/ 0 h 45"/>
                <a:gd name="T11" fmla="*/ 90 w 90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45">
                  <a:moveTo>
                    <a:pt x="0" y="0"/>
                  </a:moveTo>
                  <a:lnTo>
                    <a:pt x="0" y="45"/>
                  </a:lnTo>
                  <a:lnTo>
                    <a:pt x="90" y="45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7366" name="Line 103"/>
          <p:cNvSpPr>
            <a:spLocks noChangeShapeType="1"/>
          </p:cNvSpPr>
          <p:nvPr/>
        </p:nvSpPr>
        <p:spPr bwMode="auto">
          <a:xfrm>
            <a:off x="0" y="358775"/>
            <a:ext cx="611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1899" name="AutoShape 107"/>
          <p:cNvSpPr>
            <a:spLocks noChangeArrowheads="1"/>
          </p:cNvSpPr>
          <p:nvPr/>
        </p:nvSpPr>
        <p:spPr bwMode="auto">
          <a:xfrm>
            <a:off x="2255838" y="3398838"/>
            <a:ext cx="4824412" cy="298291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CC">
                  <a:gamma/>
                  <a:tint val="0"/>
                  <a:invGamma/>
                  <a:alpha val="30000"/>
                </a:srgbClr>
              </a:gs>
              <a:gs pos="50000">
                <a:srgbClr val="FFFFCC">
                  <a:alpha val="0"/>
                </a:srgbClr>
              </a:gs>
              <a:gs pos="100000">
                <a:srgbClr val="FFFFCC">
                  <a:gamma/>
                  <a:tint val="0"/>
                  <a:invGamma/>
                  <a:alpha val="3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61900" name="Oval 108"/>
          <p:cNvSpPr>
            <a:spLocks noChangeArrowheads="1"/>
          </p:cNvSpPr>
          <p:nvPr/>
        </p:nvSpPr>
        <p:spPr bwMode="auto">
          <a:xfrm>
            <a:off x="2243138" y="6237288"/>
            <a:ext cx="4895850" cy="287337"/>
          </a:xfrm>
          <a:prstGeom prst="ellipse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71" name="Line 111"/>
          <p:cNvSpPr>
            <a:spLocks noChangeShapeType="1"/>
          </p:cNvSpPr>
          <p:nvPr/>
        </p:nvSpPr>
        <p:spPr bwMode="auto">
          <a:xfrm>
            <a:off x="4662488" y="3160713"/>
            <a:ext cx="0" cy="1428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8166" name="Group 124"/>
          <p:cNvGrpSpPr>
            <a:grpSpLocks/>
          </p:cNvGrpSpPr>
          <p:nvPr/>
        </p:nvGrpSpPr>
        <p:grpSpPr bwMode="auto">
          <a:xfrm>
            <a:off x="411163" y="2427288"/>
            <a:ext cx="360362" cy="3881437"/>
            <a:chOff x="259" y="1529"/>
            <a:chExt cx="227" cy="2445"/>
          </a:xfrm>
        </p:grpSpPr>
        <p:sp>
          <p:nvSpPr>
            <p:cNvPr id="57391" name="Freeform 116"/>
            <p:cNvSpPr>
              <a:spLocks/>
            </p:cNvSpPr>
            <p:nvPr/>
          </p:nvSpPr>
          <p:spPr bwMode="auto">
            <a:xfrm>
              <a:off x="286" y="1640"/>
              <a:ext cx="167" cy="2334"/>
            </a:xfrm>
            <a:custGeom>
              <a:avLst/>
              <a:gdLst>
                <a:gd name="T0" fmla="*/ 0 w 167"/>
                <a:gd name="T1" fmla="*/ 0 h 2334"/>
                <a:gd name="T2" fmla="*/ 152 w 167"/>
                <a:gd name="T3" fmla="*/ 0 h 2334"/>
                <a:gd name="T4" fmla="*/ 167 w 167"/>
                <a:gd name="T5" fmla="*/ 2198 h 2334"/>
                <a:gd name="T6" fmla="*/ 31 w 167"/>
                <a:gd name="T7" fmla="*/ 2334 h 2334"/>
                <a:gd name="T8" fmla="*/ 31 w 167"/>
                <a:gd name="T9" fmla="*/ 112 h 23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"/>
                <a:gd name="T16" fmla="*/ 0 h 2334"/>
                <a:gd name="T17" fmla="*/ 167 w 167"/>
                <a:gd name="T18" fmla="*/ 2334 h 23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" h="2334">
                  <a:moveTo>
                    <a:pt x="0" y="0"/>
                  </a:moveTo>
                  <a:cubicBezTo>
                    <a:pt x="51" y="0"/>
                    <a:pt x="101" y="0"/>
                    <a:pt x="152" y="0"/>
                  </a:cubicBezTo>
                  <a:lnTo>
                    <a:pt x="167" y="2198"/>
                  </a:lnTo>
                  <a:lnTo>
                    <a:pt x="31" y="2334"/>
                  </a:lnTo>
                  <a:lnTo>
                    <a:pt x="31" y="112"/>
                  </a:lnTo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392" name="AutoShape 118"/>
            <p:cNvSpPr>
              <a:spLocks noChangeArrowheads="1"/>
            </p:cNvSpPr>
            <p:nvPr/>
          </p:nvSpPr>
          <p:spPr bwMode="auto">
            <a:xfrm>
              <a:off x="259" y="1529"/>
              <a:ext cx="227" cy="181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0000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1912" name="Freeform 120"/>
          <p:cNvSpPr>
            <a:spLocks/>
          </p:cNvSpPr>
          <p:nvPr/>
        </p:nvSpPr>
        <p:spPr bwMode="auto">
          <a:xfrm>
            <a:off x="506413" y="6092825"/>
            <a:ext cx="354012" cy="215900"/>
          </a:xfrm>
          <a:custGeom>
            <a:avLst/>
            <a:gdLst>
              <a:gd name="T0" fmla="*/ 0 w 226"/>
              <a:gd name="T1" fmla="*/ 2147483647 h 136"/>
              <a:gd name="T2" fmla="*/ 2147483647 w 226"/>
              <a:gd name="T3" fmla="*/ 0 h 136"/>
              <a:gd name="T4" fmla="*/ 2147483647 w 226"/>
              <a:gd name="T5" fmla="*/ 0 h 136"/>
              <a:gd name="T6" fmla="*/ 2147483647 w 226"/>
              <a:gd name="T7" fmla="*/ 0 h 136"/>
              <a:gd name="T8" fmla="*/ 2147483647 w 226"/>
              <a:gd name="T9" fmla="*/ 2147483647 h 136"/>
              <a:gd name="T10" fmla="*/ 0 w 226"/>
              <a:gd name="T11" fmla="*/ 2147483647 h 1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6"/>
              <a:gd name="T19" fmla="*/ 0 h 136"/>
              <a:gd name="T20" fmla="*/ 226 w 226"/>
              <a:gd name="T21" fmla="*/ 136 h 1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6" h="136">
                <a:moveTo>
                  <a:pt x="0" y="136"/>
                </a:moveTo>
                <a:lnTo>
                  <a:pt x="136" y="0"/>
                </a:lnTo>
                <a:lnTo>
                  <a:pt x="226" y="0"/>
                </a:lnTo>
                <a:lnTo>
                  <a:pt x="181" y="0"/>
                </a:lnTo>
                <a:lnTo>
                  <a:pt x="181" y="136"/>
                </a:lnTo>
                <a:lnTo>
                  <a:pt x="0" y="13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1913" name="AutoShape 121"/>
          <p:cNvSpPr>
            <a:spLocks noChangeArrowheads="1"/>
          </p:cNvSpPr>
          <p:nvPr/>
        </p:nvSpPr>
        <p:spPr bwMode="auto">
          <a:xfrm rot="5400000">
            <a:off x="1039813" y="6164262"/>
            <a:ext cx="215900" cy="730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1915" name="AutoShape 123"/>
          <p:cNvSpPr>
            <a:spLocks noChangeArrowheads="1"/>
          </p:cNvSpPr>
          <p:nvPr/>
        </p:nvSpPr>
        <p:spPr bwMode="auto">
          <a:xfrm rot="-5400000">
            <a:off x="7850982" y="605631"/>
            <a:ext cx="215900" cy="433387"/>
          </a:xfrm>
          <a:prstGeom prst="can">
            <a:avLst>
              <a:gd name="adj" fmla="val 15436"/>
            </a:avLst>
          </a:prstGeom>
          <a:gradFill rotWithShape="1">
            <a:gsLst>
              <a:gs pos="0">
                <a:srgbClr val="0000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1914" name="AutoShape 122"/>
          <p:cNvSpPr>
            <a:spLocks noChangeArrowheads="1"/>
          </p:cNvSpPr>
          <p:nvPr/>
        </p:nvSpPr>
        <p:spPr bwMode="auto">
          <a:xfrm rot="-5400000">
            <a:off x="6444456" y="2061369"/>
            <a:ext cx="2808288" cy="215900"/>
          </a:xfrm>
          <a:prstGeom prst="parallelogram">
            <a:avLst>
              <a:gd name="adj" fmla="val 70155"/>
            </a:avLst>
          </a:pr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1919" name="Rectangle 127"/>
          <p:cNvSpPr>
            <a:spLocks noChangeArrowheads="1"/>
          </p:cNvSpPr>
          <p:nvPr/>
        </p:nvSpPr>
        <p:spPr bwMode="auto">
          <a:xfrm>
            <a:off x="7308850" y="1827213"/>
            <a:ext cx="863600" cy="288925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100000">
                <a:srgbClr val="99CC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920" name="Rectangle 128"/>
          <p:cNvSpPr>
            <a:spLocks noChangeArrowheads="1"/>
          </p:cNvSpPr>
          <p:nvPr/>
        </p:nvSpPr>
        <p:spPr bwMode="auto">
          <a:xfrm>
            <a:off x="6804025" y="2492375"/>
            <a:ext cx="215900" cy="1081088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917" name="Oval 125"/>
          <p:cNvSpPr>
            <a:spLocks noChangeArrowheads="1"/>
          </p:cNvSpPr>
          <p:nvPr/>
        </p:nvSpPr>
        <p:spPr bwMode="auto">
          <a:xfrm>
            <a:off x="6804025" y="1781175"/>
            <a:ext cx="1150938" cy="1152525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2700000" scaled="1"/>
          </a:gradFill>
          <a:ln w="9525">
            <a:round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925" name="Rectangle 133"/>
          <p:cNvSpPr>
            <a:spLocks noChangeArrowheads="1"/>
          </p:cNvSpPr>
          <p:nvPr/>
        </p:nvSpPr>
        <p:spPr bwMode="auto">
          <a:xfrm>
            <a:off x="7019925" y="2924175"/>
            <a:ext cx="720725" cy="144463"/>
          </a:xfrm>
          <a:prstGeom prst="rect">
            <a:avLst/>
          </a:prstGeom>
          <a:solidFill>
            <a:srgbClr val="5F5F5F"/>
          </a:soli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7381" name="Rectangle 14" descr="Гранит"/>
          <p:cNvSpPr>
            <a:spLocks noChangeArrowheads="1"/>
          </p:cNvSpPr>
          <p:nvPr/>
        </p:nvSpPr>
        <p:spPr bwMode="auto">
          <a:xfrm>
            <a:off x="900113" y="3068638"/>
            <a:ext cx="7488237" cy="2159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1902" name="Line 110"/>
          <p:cNvSpPr>
            <a:spLocks noChangeShapeType="1"/>
          </p:cNvSpPr>
          <p:nvPr/>
        </p:nvSpPr>
        <p:spPr bwMode="auto">
          <a:xfrm>
            <a:off x="1187450" y="3205163"/>
            <a:ext cx="3455988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1922" name="Freeform 130"/>
          <p:cNvSpPr>
            <a:spLocks/>
          </p:cNvSpPr>
          <p:nvPr/>
        </p:nvSpPr>
        <p:spPr bwMode="auto">
          <a:xfrm>
            <a:off x="4643438" y="2636838"/>
            <a:ext cx="3665537" cy="576262"/>
          </a:xfrm>
          <a:custGeom>
            <a:avLst/>
            <a:gdLst>
              <a:gd name="T0" fmla="*/ 0 w 2359"/>
              <a:gd name="T1" fmla="*/ 2147483647 h 272"/>
              <a:gd name="T2" fmla="*/ 2147483647 w 2359"/>
              <a:gd name="T3" fmla="*/ 2147483647 h 272"/>
              <a:gd name="T4" fmla="*/ 2147483647 w 2359"/>
              <a:gd name="T5" fmla="*/ 0 h 272"/>
              <a:gd name="T6" fmla="*/ 2147483647 w 2359"/>
              <a:gd name="T7" fmla="*/ 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359"/>
              <a:gd name="T13" fmla="*/ 0 h 272"/>
              <a:gd name="T14" fmla="*/ 2359 w 2359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59" h="272">
                <a:moveTo>
                  <a:pt x="0" y="272"/>
                </a:moveTo>
                <a:lnTo>
                  <a:pt x="2359" y="272"/>
                </a:lnTo>
                <a:lnTo>
                  <a:pt x="2359" y="0"/>
                </a:lnTo>
                <a:lnTo>
                  <a:pt x="1860" y="0"/>
                </a:lnTo>
              </a:path>
            </a:pathLst>
          </a:cu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1918" name="Oval 126"/>
          <p:cNvSpPr>
            <a:spLocks noChangeArrowheads="1"/>
          </p:cNvSpPr>
          <p:nvPr/>
        </p:nvSpPr>
        <p:spPr bwMode="auto">
          <a:xfrm>
            <a:off x="7051675" y="2032000"/>
            <a:ext cx="647700" cy="6477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749B00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Righ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923" name="Oval 131" descr="60%"/>
          <p:cNvSpPr>
            <a:spLocks noChangeAspect="1" noChangeArrowheads="1"/>
          </p:cNvSpPr>
          <p:nvPr/>
        </p:nvSpPr>
        <p:spPr bwMode="auto">
          <a:xfrm>
            <a:off x="7161213" y="2146300"/>
            <a:ext cx="431800" cy="431800"/>
          </a:xfrm>
          <a:prstGeom prst="ellipse">
            <a:avLst/>
          </a:prstGeom>
          <a:pattFill prst="pct60">
            <a:fgClr>
              <a:srgbClr val="000000"/>
            </a:fgClr>
            <a:bgClr>
              <a:srgbClr val="749B00"/>
            </a:bgClr>
          </a:pattFill>
          <a:ln w="9525">
            <a:round/>
            <a:headEnd/>
            <a:tailEnd/>
          </a:ln>
          <a:scene3d>
            <a:camera prst="legacyPerspectiveLeft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884" name="Rectangle 92"/>
          <p:cNvSpPr>
            <a:spLocks noChangeArrowheads="1"/>
          </p:cNvSpPr>
          <p:nvPr/>
        </p:nvSpPr>
        <p:spPr bwMode="auto">
          <a:xfrm>
            <a:off x="4211638" y="3933825"/>
            <a:ext cx="4248150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16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Электроснабжение  </a:t>
            </a:r>
            <a:r>
              <a:rPr lang="ru-RU" sz="1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                     от внешних сетей </a:t>
            </a: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1600" b="1" i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Вентиляция </a:t>
            </a: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в ПРУ вместимостью  от 50 до 90 укрываемых -естественная.</a:t>
            </a: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в остальных случаях с механическим побуждением.</a:t>
            </a: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16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Система отопления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                                общая с системой отопления здания.</a:t>
            </a:r>
          </a:p>
          <a:p>
            <a:pPr marL="266700" indent="-266700">
              <a:defRPr/>
            </a:pPr>
            <a:r>
              <a:rPr lang="ru-RU" sz="160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</a:t>
            </a:r>
          </a:p>
        </p:txBody>
      </p:sp>
      <p:sp>
        <p:nvSpPr>
          <p:cNvPr id="57387" name="Freeform 139"/>
          <p:cNvSpPr>
            <a:spLocks/>
          </p:cNvSpPr>
          <p:nvPr/>
        </p:nvSpPr>
        <p:spPr bwMode="auto">
          <a:xfrm>
            <a:off x="1042988" y="-26988"/>
            <a:ext cx="576262" cy="3095626"/>
          </a:xfrm>
          <a:custGeom>
            <a:avLst/>
            <a:gdLst>
              <a:gd name="T0" fmla="*/ 2147483647 w 363"/>
              <a:gd name="T1" fmla="*/ 2147483647 h 1950"/>
              <a:gd name="T2" fmla="*/ 0 w 363"/>
              <a:gd name="T3" fmla="*/ 2147483647 h 1950"/>
              <a:gd name="T4" fmla="*/ 0 w 363"/>
              <a:gd name="T5" fmla="*/ 0 h 1950"/>
              <a:gd name="T6" fmla="*/ 2147483647 w 363"/>
              <a:gd name="T7" fmla="*/ 2147483647 h 1950"/>
              <a:gd name="T8" fmla="*/ 2147483647 w 363"/>
              <a:gd name="T9" fmla="*/ 2147483647 h 1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1950"/>
              <a:gd name="T17" fmla="*/ 363 w 363"/>
              <a:gd name="T18" fmla="*/ 1950 h 1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1950">
                <a:moveTo>
                  <a:pt x="363" y="1950"/>
                </a:moveTo>
                <a:lnTo>
                  <a:pt x="0" y="1950"/>
                </a:lnTo>
                <a:lnTo>
                  <a:pt x="0" y="0"/>
                </a:lnTo>
                <a:lnTo>
                  <a:pt x="363" y="589"/>
                </a:lnTo>
                <a:lnTo>
                  <a:pt x="363" y="1950"/>
                </a:lnTo>
                <a:close/>
              </a:path>
            </a:pathLst>
          </a:custGeom>
          <a:gradFill rotWithShape="1">
            <a:gsLst>
              <a:gs pos="0">
                <a:srgbClr val="FFCC66">
                  <a:alpha val="35001"/>
                </a:srgbClr>
              </a:gs>
              <a:gs pos="100000">
                <a:srgbClr val="1C160B">
                  <a:alpha val="53998"/>
                </a:srgb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88" name="Rectangle 104"/>
          <p:cNvSpPr>
            <a:spLocks noChangeArrowheads="1"/>
          </p:cNvSpPr>
          <p:nvPr/>
        </p:nvSpPr>
        <p:spPr bwMode="auto">
          <a:xfrm>
            <a:off x="1116013" y="404813"/>
            <a:ext cx="142875" cy="647700"/>
          </a:xfrm>
          <a:prstGeom prst="rect">
            <a:avLst/>
          </a:prstGeom>
          <a:solidFill>
            <a:srgbClr val="000000"/>
          </a:solidFill>
          <a:ln w="9525">
            <a:miter lim="800000"/>
            <a:headEnd/>
            <a:tailEnd/>
          </a:ln>
          <a:scene3d>
            <a:camera prst="legacyPerspectiveBottom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1901" name="Line 109"/>
          <p:cNvSpPr>
            <a:spLocks noChangeShapeType="1"/>
          </p:cNvSpPr>
          <p:nvPr/>
        </p:nvSpPr>
        <p:spPr bwMode="auto">
          <a:xfrm>
            <a:off x="1187450" y="1082675"/>
            <a:ext cx="0" cy="213042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90" name="Text Box 140"/>
          <p:cNvSpPr txBox="1">
            <a:spLocks noChangeArrowheads="1"/>
          </p:cNvSpPr>
          <p:nvPr/>
        </p:nvSpPr>
        <p:spPr bwMode="auto">
          <a:xfrm>
            <a:off x="1908175" y="188913"/>
            <a:ext cx="55451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400" b="1">
                <a:solidFill>
                  <a:schemeClr val="bg2"/>
                </a:solidFill>
                <a:latin typeface="Times New Roman" pitchFamily="18" charset="0"/>
              </a:rPr>
              <a:t>Техническое обеспечение ПРУ</a:t>
            </a:r>
          </a:p>
          <a:p>
            <a:pPr eaLnBrk="1" hangingPunct="1">
              <a:spcBef>
                <a:spcPct val="50000"/>
              </a:spcBef>
            </a:pPr>
            <a:endParaRPr lang="ru-RU" sz="2400" b="1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1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"/>
                                        <p:tgtEl>
                                          <p:spTgt spid="16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61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1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1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16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1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1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8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1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3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1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5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6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500"/>
                                        <p:tgtEl>
                                          <p:spTgt spid="161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6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161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500"/>
                                        <p:tgtEl>
                                          <p:spTgt spid="16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1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1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1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46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44" grpId="0" animBg="1"/>
      <p:bldP spid="161900" grpId="0" animBg="1"/>
      <p:bldP spid="161912" grpId="0" animBg="1"/>
      <p:bldP spid="161913" grpId="0" animBg="1"/>
      <p:bldP spid="161915" grpId="0" animBg="1"/>
      <p:bldP spid="161914" grpId="0" animBg="1"/>
      <p:bldP spid="161919" grpId="0" animBg="1"/>
      <p:bldP spid="161920" grpId="0" animBg="1"/>
      <p:bldP spid="161917" grpId="0" animBg="1"/>
      <p:bldP spid="161925" grpId="0" animBg="1"/>
      <p:bldP spid="161902" grpId="0" animBg="1"/>
      <p:bldP spid="161922" grpId="0" animBg="1"/>
      <p:bldP spid="161922" grpId="1" animBg="1"/>
      <p:bldP spid="161918" grpId="0" animBg="1"/>
      <p:bldP spid="161923" grpId="0" animBg="1"/>
      <p:bldP spid="161884" grpId="0" build="allAtOnce"/>
      <p:bldP spid="16190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39" name="Rectangle 123"/>
          <p:cNvSpPr>
            <a:spLocks noGrp="1" noChangeArrowheads="1"/>
          </p:cNvSpPr>
          <p:nvPr>
            <p:ph idx="1"/>
          </p:nvPr>
        </p:nvSpPr>
        <p:spPr>
          <a:xfrm>
            <a:off x="820738" y="3124200"/>
            <a:ext cx="3889375" cy="3048000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err="1">
                <a:solidFill>
                  <a:srgbClr val="990000"/>
                </a:solidFill>
                <a:latin typeface="Bookman Old Style" pitchFamily="18" charset="0"/>
              </a:rPr>
              <a:t>Канализование</a:t>
            </a:r>
            <a:endParaRPr lang="ru-RU" sz="2800" b="1" i="1" dirty="0">
              <a:solidFill>
                <a:srgbClr val="990000"/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</a:rPr>
              <a:t>со сбросом сточных вод в канализационную систему.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rgbClr val="666633"/>
                </a:solidFill>
                <a:latin typeface="Bookman Old Style" pitchFamily="18" charset="0"/>
              </a:rPr>
              <a:t>при отсутствии сетей канализации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устройство </a:t>
            </a: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</a:rPr>
              <a:t>выгребов с возможностью очистки ассенизационным транспортом, емкость резервуара из расчета  2л/сутки на 1 укрываемого.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latin typeface="Bookman Old Style" pitchFamily="18" charset="0"/>
            </a:endParaRPr>
          </a:p>
        </p:txBody>
      </p:sp>
      <p:sp>
        <p:nvSpPr>
          <p:cNvPr id="58371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98730775-63F0-4C26-A633-12B8C1C29D86}" type="slidenum">
              <a:rPr lang="ru-RU" smtClean="0">
                <a:solidFill>
                  <a:schemeClr val="tx2"/>
                </a:solidFill>
              </a:rPr>
              <a:pPr algn="l" eaLnBrk="1" hangingPunct="1"/>
              <a:t>48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58372" name="Rectangle 4" descr="Коричневый мрамор"/>
          <p:cNvSpPr>
            <a:spLocks noChangeArrowheads="1"/>
          </p:cNvSpPr>
          <p:nvPr/>
        </p:nvSpPr>
        <p:spPr bwMode="auto">
          <a:xfrm>
            <a:off x="0" y="2492375"/>
            <a:ext cx="9144000" cy="4365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68300" y="5359400"/>
            <a:ext cx="7372350" cy="981075"/>
          </a:xfrm>
          <a:prstGeom prst="rect">
            <a:avLst/>
          </a:prstGeom>
          <a:gradFill rotWithShape="1">
            <a:gsLst>
              <a:gs pos="0">
                <a:srgbClr val="110E07"/>
              </a:gs>
              <a:gs pos="100000">
                <a:srgbClr val="FFCC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Rectangle 2" descr="12"/>
          <p:cNvSpPr>
            <a:spLocks noChangeArrowheads="1"/>
          </p:cNvSpPr>
          <p:nvPr/>
        </p:nvSpPr>
        <p:spPr bwMode="auto">
          <a:xfrm>
            <a:off x="0" y="215900"/>
            <a:ext cx="9144000" cy="3213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819" name="AutoShape 3"/>
          <p:cNvSpPr>
            <a:spLocks noChangeArrowheads="1"/>
          </p:cNvSpPr>
          <p:nvPr/>
        </p:nvSpPr>
        <p:spPr bwMode="auto">
          <a:xfrm>
            <a:off x="511175" y="-517525"/>
            <a:ext cx="7416800" cy="908050"/>
          </a:xfrm>
          <a:custGeom>
            <a:avLst/>
            <a:gdLst>
              <a:gd name="G0" fmla="+- 1036 0 0"/>
              <a:gd name="G1" fmla="+- 21600 0 1036"/>
              <a:gd name="G2" fmla="*/ 1036 1 2"/>
              <a:gd name="G3" fmla="+- 21600 0 G2"/>
              <a:gd name="G4" fmla="+/ 1036 21600 2"/>
              <a:gd name="G5" fmla="+/ G1 0 2"/>
              <a:gd name="G6" fmla="*/ 21600 21600 1036"/>
              <a:gd name="G7" fmla="*/ G6 1 2"/>
              <a:gd name="G8" fmla="+- 21600 0 G7"/>
              <a:gd name="G9" fmla="*/ 21600 1 2"/>
              <a:gd name="G10" fmla="+- 1036 0 G9"/>
              <a:gd name="G11" fmla="?: G10 G8 0"/>
              <a:gd name="G12" fmla="?: G10 G7 21600"/>
              <a:gd name="T0" fmla="*/ 21082 w 21600"/>
              <a:gd name="T1" fmla="*/ 10800 h 21600"/>
              <a:gd name="T2" fmla="*/ 10800 w 21600"/>
              <a:gd name="T3" fmla="*/ 21600 h 21600"/>
              <a:gd name="T4" fmla="*/ 518 w 21600"/>
              <a:gd name="T5" fmla="*/ 10800 h 21600"/>
              <a:gd name="T6" fmla="*/ 10800 w 21600"/>
              <a:gd name="T7" fmla="*/ 0 h 21600"/>
              <a:gd name="T8" fmla="*/ 2318 w 21600"/>
              <a:gd name="T9" fmla="*/ 2318 h 21600"/>
              <a:gd name="T10" fmla="*/ 19282 w 21600"/>
              <a:gd name="T11" fmla="*/ 1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36" y="21600"/>
                </a:lnTo>
                <a:lnTo>
                  <a:pt x="20564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7607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58376" name="Group 6"/>
          <p:cNvGrpSpPr>
            <a:grpSpLocks/>
          </p:cNvGrpSpPr>
          <p:nvPr/>
        </p:nvGrpSpPr>
        <p:grpSpPr bwMode="auto">
          <a:xfrm>
            <a:off x="944563" y="404813"/>
            <a:ext cx="6767512" cy="4968875"/>
            <a:chOff x="793" y="436"/>
            <a:chExt cx="4174" cy="3448"/>
          </a:xfrm>
        </p:grpSpPr>
        <p:grpSp>
          <p:nvGrpSpPr>
            <p:cNvPr id="58475" name="Group 7"/>
            <p:cNvGrpSpPr>
              <a:grpSpLocks/>
            </p:cNvGrpSpPr>
            <p:nvPr/>
          </p:nvGrpSpPr>
          <p:grpSpPr bwMode="auto">
            <a:xfrm>
              <a:off x="793" y="436"/>
              <a:ext cx="4174" cy="1769"/>
              <a:chOff x="793" y="436"/>
              <a:chExt cx="4174" cy="1769"/>
            </a:xfrm>
          </p:grpSpPr>
          <p:sp>
            <p:nvSpPr>
              <p:cNvPr id="58479" name="Rectangle 8" descr="Почтовая бумага"/>
              <p:cNvSpPr>
                <a:spLocks noChangeArrowheads="1"/>
              </p:cNvSpPr>
              <p:nvPr/>
            </p:nvSpPr>
            <p:spPr bwMode="auto">
              <a:xfrm>
                <a:off x="793" y="436"/>
                <a:ext cx="4174" cy="1769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80" name="Rectangle 9"/>
              <p:cNvSpPr>
                <a:spLocks noChangeArrowheads="1"/>
              </p:cNvSpPr>
              <p:nvPr/>
            </p:nvSpPr>
            <p:spPr bwMode="auto">
              <a:xfrm>
                <a:off x="793" y="436"/>
                <a:ext cx="4174" cy="1769"/>
              </a:xfrm>
              <a:prstGeom prst="rect">
                <a:avLst/>
              </a:prstGeom>
              <a:gradFill rotWithShape="1">
                <a:gsLst>
                  <a:gs pos="0">
                    <a:srgbClr val="76765E">
                      <a:alpha val="57001"/>
                    </a:srgbClr>
                  </a:gs>
                  <a:gs pos="100000">
                    <a:srgbClr val="FFFFCC">
                      <a:alpha val="46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8476" name="Group 10"/>
            <p:cNvGrpSpPr>
              <a:grpSpLocks/>
            </p:cNvGrpSpPr>
            <p:nvPr/>
          </p:nvGrpSpPr>
          <p:grpSpPr bwMode="auto">
            <a:xfrm>
              <a:off x="793" y="1979"/>
              <a:ext cx="4174" cy="1905"/>
              <a:chOff x="793" y="2106"/>
              <a:chExt cx="4174" cy="1597"/>
            </a:xfrm>
          </p:grpSpPr>
          <p:sp>
            <p:nvSpPr>
              <p:cNvPr id="58477" name="Rectangle 11" descr="Песок"/>
              <p:cNvSpPr>
                <a:spLocks noChangeArrowheads="1"/>
              </p:cNvSpPr>
              <p:nvPr/>
            </p:nvSpPr>
            <p:spPr bwMode="auto">
              <a:xfrm>
                <a:off x="793" y="2115"/>
                <a:ext cx="4174" cy="1588"/>
              </a:xfrm>
              <a:prstGeom prst="rect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78" name="Rectangle 12"/>
              <p:cNvSpPr>
                <a:spLocks noChangeArrowheads="1"/>
              </p:cNvSpPr>
              <p:nvPr/>
            </p:nvSpPr>
            <p:spPr bwMode="auto">
              <a:xfrm>
                <a:off x="793" y="2106"/>
                <a:ext cx="4174" cy="1588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90999"/>
                    </a:srgbClr>
                  </a:gs>
                  <a:gs pos="100000">
                    <a:srgbClr val="C0C0C0">
                      <a:alpha val="6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8377" name="Rectangle 13" descr="Гранит"/>
          <p:cNvSpPr>
            <a:spLocks noChangeArrowheads="1"/>
          </p:cNvSpPr>
          <p:nvPr/>
        </p:nvSpPr>
        <p:spPr bwMode="auto">
          <a:xfrm flipH="1">
            <a:off x="7726363" y="-603250"/>
            <a:ext cx="215900" cy="69580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Left">
              <a:rot lat="0" lon="30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378" name="Rectangle 14" descr="Гранит"/>
          <p:cNvSpPr>
            <a:spLocks noChangeArrowheads="1"/>
          </p:cNvSpPr>
          <p:nvPr/>
        </p:nvSpPr>
        <p:spPr bwMode="auto">
          <a:xfrm>
            <a:off x="266700" y="-603250"/>
            <a:ext cx="215900" cy="69580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Right">
              <a:rot lat="0" lon="30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379" name="Rectangle 15"/>
          <p:cNvSpPr>
            <a:spLocks noChangeArrowheads="1"/>
          </p:cNvSpPr>
          <p:nvPr/>
        </p:nvSpPr>
        <p:spPr bwMode="auto">
          <a:xfrm>
            <a:off x="1519238" y="679450"/>
            <a:ext cx="1728787" cy="11525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Rectangle 16" descr="12"/>
          <p:cNvSpPr>
            <a:spLocks noChangeArrowheads="1"/>
          </p:cNvSpPr>
          <p:nvPr/>
        </p:nvSpPr>
        <p:spPr bwMode="auto">
          <a:xfrm>
            <a:off x="1592263" y="736600"/>
            <a:ext cx="1584325" cy="10080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81" name="Line 17"/>
          <p:cNvSpPr>
            <a:spLocks noChangeShapeType="1"/>
          </p:cNvSpPr>
          <p:nvPr/>
        </p:nvSpPr>
        <p:spPr bwMode="auto">
          <a:xfrm>
            <a:off x="2816225" y="750888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382" name="Line 18"/>
          <p:cNvSpPr>
            <a:spLocks noChangeShapeType="1"/>
          </p:cNvSpPr>
          <p:nvPr/>
        </p:nvSpPr>
        <p:spPr bwMode="auto">
          <a:xfrm>
            <a:off x="1952625" y="750888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383" name="Rectangle 19"/>
          <p:cNvSpPr>
            <a:spLocks noChangeArrowheads="1"/>
          </p:cNvSpPr>
          <p:nvPr/>
        </p:nvSpPr>
        <p:spPr bwMode="auto">
          <a:xfrm>
            <a:off x="1160463" y="2392363"/>
            <a:ext cx="431800" cy="71437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4" name="Rectangle 55"/>
          <p:cNvSpPr>
            <a:spLocks noChangeArrowheads="1"/>
          </p:cNvSpPr>
          <p:nvPr/>
        </p:nvSpPr>
        <p:spPr bwMode="auto">
          <a:xfrm>
            <a:off x="1160463" y="1903413"/>
            <a:ext cx="431800" cy="71437"/>
          </a:xfrm>
          <a:prstGeom prst="rect">
            <a:avLst/>
          </a:prstGeom>
          <a:gradFill rotWithShape="1">
            <a:gsLst>
              <a:gs pos="0">
                <a:srgbClr val="CC66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8385" name="Group 56"/>
          <p:cNvGrpSpPr>
            <a:grpSpLocks/>
          </p:cNvGrpSpPr>
          <p:nvPr/>
        </p:nvGrpSpPr>
        <p:grpSpPr bwMode="auto">
          <a:xfrm>
            <a:off x="1533525" y="1860550"/>
            <a:ext cx="1692275" cy="647700"/>
            <a:chOff x="-268" y="1117"/>
            <a:chExt cx="1334" cy="1043"/>
          </a:xfrm>
        </p:grpSpPr>
        <p:sp>
          <p:nvSpPr>
            <p:cNvPr id="58444" name="Rectangle 57"/>
            <p:cNvSpPr>
              <a:spLocks noChangeArrowheads="1"/>
            </p:cNvSpPr>
            <p:nvPr/>
          </p:nvSpPr>
          <p:spPr bwMode="auto">
            <a:xfrm>
              <a:off x="-268" y="1978"/>
              <a:ext cx="1334" cy="91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5E2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45" name="Rectangle 58"/>
            <p:cNvSpPr>
              <a:spLocks noChangeArrowheads="1"/>
            </p:cNvSpPr>
            <p:nvPr/>
          </p:nvSpPr>
          <p:spPr bwMode="auto">
            <a:xfrm>
              <a:off x="-268" y="1207"/>
              <a:ext cx="1334" cy="91"/>
            </a:xfrm>
            <a:prstGeom prst="rect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5E2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8446" name="Group 59"/>
            <p:cNvGrpSpPr>
              <a:grpSpLocks/>
            </p:cNvGrpSpPr>
            <p:nvPr/>
          </p:nvGrpSpPr>
          <p:grpSpPr bwMode="auto">
            <a:xfrm>
              <a:off x="-225" y="1117"/>
              <a:ext cx="1245" cy="1043"/>
              <a:chOff x="-225" y="1117"/>
              <a:chExt cx="1245" cy="1043"/>
            </a:xfrm>
          </p:grpSpPr>
          <p:grpSp>
            <p:nvGrpSpPr>
              <p:cNvPr id="58447" name="Group 60"/>
              <p:cNvGrpSpPr>
                <a:grpSpLocks/>
              </p:cNvGrpSpPr>
              <p:nvPr/>
            </p:nvGrpSpPr>
            <p:grpSpPr bwMode="auto">
              <a:xfrm>
                <a:off x="410" y="1117"/>
                <a:ext cx="610" cy="1043"/>
                <a:chOff x="-225" y="1117"/>
                <a:chExt cx="610" cy="1043"/>
              </a:xfrm>
            </p:grpSpPr>
            <p:grpSp>
              <p:nvGrpSpPr>
                <p:cNvPr id="58462" name="Group 61"/>
                <p:cNvGrpSpPr>
                  <a:grpSpLocks/>
                </p:cNvGrpSpPr>
                <p:nvPr/>
              </p:nvGrpSpPr>
              <p:grpSpPr bwMode="auto">
                <a:xfrm>
                  <a:off x="89" y="1117"/>
                  <a:ext cx="296" cy="1043"/>
                  <a:chOff x="-204" y="1117"/>
                  <a:chExt cx="296" cy="1043"/>
                </a:xfrm>
              </p:grpSpPr>
              <p:grpSp>
                <p:nvGrpSpPr>
                  <p:cNvPr id="58469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-20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8473" name="AutoShape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474" name="Line 6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8470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-4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8471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472" name="Line 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8463" name="Group 68"/>
                <p:cNvGrpSpPr>
                  <a:grpSpLocks/>
                </p:cNvGrpSpPr>
                <p:nvPr/>
              </p:nvGrpSpPr>
              <p:grpSpPr bwMode="auto">
                <a:xfrm>
                  <a:off x="-225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8467" name="AutoShape 69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8468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8464" name="Group 71"/>
                <p:cNvGrpSpPr>
                  <a:grpSpLocks/>
                </p:cNvGrpSpPr>
                <p:nvPr/>
              </p:nvGrpSpPr>
              <p:grpSpPr bwMode="auto">
                <a:xfrm>
                  <a:off x="-68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8465" name="AutoShape 72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8466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8448" name="Group 74"/>
              <p:cNvGrpSpPr>
                <a:grpSpLocks/>
              </p:cNvGrpSpPr>
              <p:nvPr/>
            </p:nvGrpSpPr>
            <p:grpSpPr bwMode="auto">
              <a:xfrm>
                <a:off x="-225" y="1117"/>
                <a:ext cx="610" cy="1043"/>
                <a:chOff x="-225" y="1117"/>
                <a:chExt cx="610" cy="1043"/>
              </a:xfrm>
            </p:grpSpPr>
            <p:grpSp>
              <p:nvGrpSpPr>
                <p:cNvPr id="58449" name="Group 75"/>
                <p:cNvGrpSpPr>
                  <a:grpSpLocks/>
                </p:cNvGrpSpPr>
                <p:nvPr/>
              </p:nvGrpSpPr>
              <p:grpSpPr bwMode="auto">
                <a:xfrm>
                  <a:off x="89" y="1117"/>
                  <a:ext cx="296" cy="1043"/>
                  <a:chOff x="-204" y="1117"/>
                  <a:chExt cx="296" cy="1043"/>
                </a:xfrm>
              </p:grpSpPr>
              <p:grpSp>
                <p:nvGrpSpPr>
                  <p:cNvPr id="58456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-20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8460" name="AutoShap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461" name="Line 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8457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-44" y="1117"/>
                    <a:ext cx="136" cy="1043"/>
                    <a:chOff x="-68" y="1117"/>
                    <a:chExt cx="136" cy="1043"/>
                  </a:xfrm>
                </p:grpSpPr>
                <p:sp>
                  <p:nvSpPr>
                    <p:cNvPr id="58458" name="AutoShap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8" y="1117"/>
                      <a:ext cx="136" cy="1043"/>
                    </a:xfrm>
                    <a:prstGeom prst="roundRect">
                      <a:avLst>
                        <a:gd name="adj" fmla="val 50000"/>
                      </a:avLst>
                    </a:prstGeom>
                    <a:gradFill rotWithShape="1">
                      <a:gsLst>
                        <a:gs pos="0">
                          <a:srgbClr val="CC6600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459" name="Line 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-2" y="1117"/>
                      <a:ext cx="0" cy="10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8450" name="Group 82"/>
                <p:cNvGrpSpPr>
                  <a:grpSpLocks/>
                </p:cNvGrpSpPr>
                <p:nvPr/>
              </p:nvGrpSpPr>
              <p:grpSpPr bwMode="auto">
                <a:xfrm>
                  <a:off x="-225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8454" name="AutoShape 83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8455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8451" name="Group 85"/>
                <p:cNvGrpSpPr>
                  <a:grpSpLocks/>
                </p:cNvGrpSpPr>
                <p:nvPr/>
              </p:nvGrpSpPr>
              <p:grpSpPr bwMode="auto">
                <a:xfrm>
                  <a:off x="-68" y="1117"/>
                  <a:ext cx="136" cy="1043"/>
                  <a:chOff x="-68" y="1117"/>
                  <a:chExt cx="136" cy="1043"/>
                </a:xfrm>
              </p:grpSpPr>
              <p:sp>
                <p:nvSpPr>
                  <p:cNvPr id="58452" name="AutoShape 86"/>
                  <p:cNvSpPr>
                    <a:spLocks noChangeArrowheads="1"/>
                  </p:cNvSpPr>
                  <p:nvPr/>
                </p:nvSpPr>
                <p:spPr bwMode="auto">
                  <a:xfrm>
                    <a:off x="-68" y="1117"/>
                    <a:ext cx="136" cy="1043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CC6600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8453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-2" y="1117"/>
                    <a:ext cx="0" cy="10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58386" name="Rectangle 89"/>
          <p:cNvSpPr>
            <a:spLocks noChangeArrowheads="1"/>
          </p:cNvSpPr>
          <p:nvPr/>
        </p:nvSpPr>
        <p:spPr bwMode="auto">
          <a:xfrm>
            <a:off x="1160463" y="390525"/>
            <a:ext cx="71437" cy="2376488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CC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8387" name="Group 90"/>
          <p:cNvGrpSpPr>
            <a:grpSpLocks/>
          </p:cNvGrpSpPr>
          <p:nvPr/>
        </p:nvGrpSpPr>
        <p:grpSpPr bwMode="auto">
          <a:xfrm>
            <a:off x="4065588" y="2840038"/>
            <a:ext cx="144462" cy="219075"/>
            <a:chOff x="2880" y="2158"/>
            <a:chExt cx="91" cy="138"/>
          </a:xfrm>
        </p:grpSpPr>
        <p:sp>
          <p:nvSpPr>
            <p:cNvPr id="58442" name="Oval 91"/>
            <p:cNvSpPr>
              <a:spLocks noChangeArrowheads="1"/>
            </p:cNvSpPr>
            <p:nvPr/>
          </p:nvSpPr>
          <p:spPr bwMode="auto">
            <a:xfrm>
              <a:off x="2880" y="2205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908" name="Rectangle 92"/>
            <p:cNvSpPr>
              <a:spLocks noChangeArrowheads="1"/>
            </p:cNvSpPr>
            <p:nvPr/>
          </p:nvSpPr>
          <p:spPr bwMode="auto">
            <a:xfrm>
              <a:off x="2902" y="2158"/>
              <a:ext cx="45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58388" name="Group 93"/>
          <p:cNvGrpSpPr>
            <a:grpSpLocks/>
          </p:cNvGrpSpPr>
          <p:nvPr/>
        </p:nvGrpSpPr>
        <p:grpSpPr bwMode="auto">
          <a:xfrm>
            <a:off x="46038" y="242888"/>
            <a:ext cx="223837" cy="293687"/>
            <a:chOff x="364" y="198"/>
            <a:chExt cx="141" cy="185"/>
          </a:xfrm>
        </p:grpSpPr>
        <p:grpSp>
          <p:nvGrpSpPr>
            <p:cNvPr id="58438" name="Group 94"/>
            <p:cNvGrpSpPr>
              <a:grpSpLocks noChangeAspect="1"/>
            </p:cNvGrpSpPr>
            <p:nvPr/>
          </p:nvGrpSpPr>
          <p:grpSpPr bwMode="auto">
            <a:xfrm>
              <a:off x="364" y="198"/>
              <a:ext cx="104" cy="151"/>
              <a:chOff x="295" y="194"/>
              <a:chExt cx="136" cy="197"/>
            </a:xfrm>
          </p:grpSpPr>
          <p:sp>
            <p:nvSpPr>
              <p:cNvPr id="162911" name="AutoShape 95"/>
              <p:cNvSpPr>
                <a:spLocks noChangeAspect="1" noChangeArrowheads="1"/>
              </p:cNvSpPr>
              <p:nvPr/>
            </p:nvSpPr>
            <p:spPr bwMode="auto">
              <a:xfrm flipV="1">
                <a:off x="319" y="194"/>
                <a:ext cx="90" cy="91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162912" name="AutoShape 96"/>
              <p:cNvSpPr>
                <a:spLocks noChangeAspect="1" noChangeArrowheads="1"/>
              </p:cNvSpPr>
              <p:nvPr/>
            </p:nvSpPr>
            <p:spPr bwMode="auto">
              <a:xfrm flipV="1">
                <a:off x="295" y="255"/>
                <a:ext cx="136" cy="136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58439" name="Freeform 97"/>
            <p:cNvSpPr>
              <a:spLocks/>
            </p:cNvSpPr>
            <p:nvPr/>
          </p:nvSpPr>
          <p:spPr bwMode="auto">
            <a:xfrm>
              <a:off x="415" y="338"/>
              <a:ext cx="90" cy="45"/>
            </a:xfrm>
            <a:custGeom>
              <a:avLst/>
              <a:gdLst>
                <a:gd name="T0" fmla="*/ 0 w 90"/>
                <a:gd name="T1" fmla="*/ 0 h 45"/>
                <a:gd name="T2" fmla="*/ 0 w 90"/>
                <a:gd name="T3" fmla="*/ 45 h 45"/>
                <a:gd name="T4" fmla="*/ 90 w 90"/>
                <a:gd name="T5" fmla="*/ 45 h 45"/>
                <a:gd name="T6" fmla="*/ 0 60000 65536"/>
                <a:gd name="T7" fmla="*/ 0 60000 65536"/>
                <a:gd name="T8" fmla="*/ 0 60000 65536"/>
                <a:gd name="T9" fmla="*/ 0 w 90"/>
                <a:gd name="T10" fmla="*/ 0 h 45"/>
                <a:gd name="T11" fmla="*/ 90 w 90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45">
                  <a:moveTo>
                    <a:pt x="0" y="0"/>
                  </a:moveTo>
                  <a:lnTo>
                    <a:pt x="0" y="45"/>
                  </a:lnTo>
                  <a:lnTo>
                    <a:pt x="90" y="45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8389" name="Line 98"/>
          <p:cNvSpPr>
            <a:spLocks noChangeShapeType="1"/>
          </p:cNvSpPr>
          <p:nvPr/>
        </p:nvSpPr>
        <p:spPr bwMode="auto">
          <a:xfrm>
            <a:off x="0" y="287338"/>
            <a:ext cx="611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390" name="Line 101"/>
          <p:cNvSpPr>
            <a:spLocks noChangeShapeType="1"/>
          </p:cNvSpPr>
          <p:nvPr/>
        </p:nvSpPr>
        <p:spPr bwMode="auto">
          <a:xfrm>
            <a:off x="4130675" y="2643188"/>
            <a:ext cx="0" cy="1428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8391" name="Group 102"/>
          <p:cNvGrpSpPr>
            <a:grpSpLocks/>
          </p:cNvGrpSpPr>
          <p:nvPr/>
        </p:nvGrpSpPr>
        <p:grpSpPr bwMode="auto">
          <a:xfrm>
            <a:off x="-107950" y="1909763"/>
            <a:ext cx="360363" cy="3881437"/>
            <a:chOff x="259" y="1529"/>
            <a:chExt cx="227" cy="2445"/>
          </a:xfrm>
        </p:grpSpPr>
        <p:sp>
          <p:nvSpPr>
            <p:cNvPr id="58436" name="Freeform 103"/>
            <p:cNvSpPr>
              <a:spLocks/>
            </p:cNvSpPr>
            <p:nvPr/>
          </p:nvSpPr>
          <p:spPr bwMode="auto">
            <a:xfrm>
              <a:off x="286" y="1640"/>
              <a:ext cx="167" cy="2334"/>
            </a:xfrm>
            <a:custGeom>
              <a:avLst/>
              <a:gdLst>
                <a:gd name="T0" fmla="*/ 0 w 167"/>
                <a:gd name="T1" fmla="*/ 0 h 2334"/>
                <a:gd name="T2" fmla="*/ 152 w 167"/>
                <a:gd name="T3" fmla="*/ 0 h 2334"/>
                <a:gd name="T4" fmla="*/ 167 w 167"/>
                <a:gd name="T5" fmla="*/ 2198 h 2334"/>
                <a:gd name="T6" fmla="*/ 31 w 167"/>
                <a:gd name="T7" fmla="*/ 2334 h 2334"/>
                <a:gd name="T8" fmla="*/ 31 w 167"/>
                <a:gd name="T9" fmla="*/ 112 h 23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"/>
                <a:gd name="T16" fmla="*/ 0 h 2334"/>
                <a:gd name="T17" fmla="*/ 167 w 167"/>
                <a:gd name="T18" fmla="*/ 2334 h 23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" h="2334">
                  <a:moveTo>
                    <a:pt x="0" y="0"/>
                  </a:moveTo>
                  <a:cubicBezTo>
                    <a:pt x="51" y="0"/>
                    <a:pt x="101" y="0"/>
                    <a:pt x="152" y="0"/>
                  </a:cubicBezTo>
                  <a:lnTo>
                    <a:pt x="167" y="2198"/>
                  </a:lnTo>
                  <a:lnTo>
                    <a:pt x="31" y="2334"/>
                  </a:lnTo>
                  <a:lnTo>
                    <a:pt x="31" y="112"/>
                  </a:lnTo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437" name="AutoShape 104"/>
            <p:cNvSpPr>
              <a:spLocks noChangeArrowheads="1"/>
            </p:cNvSpPr>
            <p:nvPr/>
          </p:nvSpPr>
          <p:spPr bwMode="auto">
            <a:xfrm>
              <a:off x="259" y="1529"/>
              <a:ext cx="227" cy="181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0000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8392" name="Freeform 105"/>
          <p:cNvSpPr>
            <a:spLocks/>
          </p:cNvSpPr>
          <p:nvPr/>
        </p:nvSpPr>
        <p:spPr bwMode="auto">
          <a:xfrm>
            <a:off x="-25400" y="5575300"/>
            <a:ext cx="354013" cy="215900"/>
          </a:xfrm>
          <a:custGeom>
            <a:avLst/>
            <a:gdLst>
              <a:gd name="T0" fmla="*/ 0 w 226"/>
              <a:gd name="T1" fmla="*/ 2147483647 h 136"/>
              <a:gd name="T2" fmla="*/ 2147483647 w 226"/>
              <a:gd name="T3" fmla="*/ 0 h 136"/>
              <a:gd name="T4" fmla="*/ 2147483647 w 226"/>
              <a:gd name="T5" fmla="*/ 0 h 136"/>
              <a:gd name="T6" fmla="*/ 2147483647 w 226"/>
              <a:gd name="T7" fmla="*/ 0 h 136"/>
              <a:gd name="T8" fmla="*/ 2147483647 w 226"/>
              <a:gd name="T9" fmla="*/ 2147483647 h 136"/>
              <a:gd name="T10" fmla="*/ 0 w 226"/>
              <a:gd name="T11" fmla="*/ 2147483647 h 1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6"/>
              <a:gd name="T19" fmla="*/ 0 h 136"/>
              <a:gd name="T20" fmla="*/ 226 w 226"/>
              <a:gd name="T21" fmla="*/ 136 h 1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6" h="136">
                <a:moveTo>
                  <a:pt x="0" y="136"/>
                </a:moveTo>
                <a:lnTo>
                  <a:pt x="136" y="0"/>
                </a:lnTo>
                <a:lnTo>
                  <a:pt x="226" y="0"/>
                </a:lnTo>
                <a:lnTo>
                  <a:pt x="181" y="0"/>
                </a:lnTo>
                <a:lnTo>
                  <a:pt x="181" y="136"/>
                </a:lnTo>
                <a:lnTo>
                  <a:pt x="0" y="13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393" name="AutoShape 106"/>
          <p:cNvSpPr>
            <a:spLocks noChangeArrowheads="1"/>
          </p:cNvSpPr>
          <p:nvPr/>
        </p:nvSpPr>
        <p:spPr bwMode="auto">
          <a:xfrm rot="5400000">
            <a:off x="508001" y="5646737"/>
            <a:ext cx="215900" cy="730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94" name="AutoShape 107"/>
          <p:cNvSpPr>
            <a:spLocks noChangeArrowheads="1"/>
          </p:cNvSpPr>
          <p:nvPr/>
        </p:nvSpPr>
        <p:spPr bwMode="auto">
          <a:xfrm rot="-5400000">
            <a:off x="7319169" y="151606"/>
            <a:ext cx="215900" cy="433388"/>
          </a:xfrm>
          <a:prstGeom prst="can">
            <a:avLst>
              <a:gd name="adj" fmla="val 15436"/>
            </a:avLst>
          </a:prstGeom>
          <a:gradFill rotWithShape="1">
            <a:gsLst>
              <a:gs pos="0">
                <a:srgbClr val="0000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95" name="AutoShape 108"/>
          <p:cNvSpPr>
            <a:spLocks noChangeArrowheads="1"/>
          </p:cNvSpPr>
          <p:nvPr/>
        </p:nvSpPr>
        <p:spPr bwMode="auto">
          <a:xfrm rot="-5400000">
            <a:off x="5912644" y="1543844"/>
            <a:ext cx="2808288" cy="215900"/>
          </a:xfrm>
          <a:prstGeom prst="parallelogram">
            <a:avLst>
              <a:gd name="adj" fmla="val 70155"/>
            </a:avLst>
          </a:pr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96" name="Rectangle 109"/>
          <p:cNvSpPr>
            <a:spLocks noChangeArrowheads="1"/>
          </p:cNvSpPr>
          <p:nvPr/>
        </p:nvSpPr>
        <p:spPr bwMode="auto">
          <a:xfrm>
            <a:off x="6777038" y="1309688"/>
            <a:ext cx="863600" cy="288925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100000">
                <a:srgbClr val="99CC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397" name="Rectangle 110"/>
          <p:cNvSpPr>
            <a:spLocks noChangeArrowheads="1"/>
          </p:cNvSpPr>
          <p:nvPr/>
        </p:nvSpPr>
        <p:spPr bwMode="auto">
          <a:xfrm>
            <a:off x="6272213" y="1974850"/>
            <a:ext cx="215900" cy="1081088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398" name="Oval 111"/>
          <p:cNvSpPr>
            <a:spLocks noChangeArrowheads="1"/>
          </p:cNvSpPr>
          <p:nvPr/>
        </p:nvSpPr>
        <p:spPr bwMode="auto">
          <a:xfrm>
            <a:off x="6272213" y="1263650"/>
            <a:ext cx="1150937" cy="1152525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2700000" scaled="1"/>
          </a:gradFill>
          <a:ln w="9525">
            <a:round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399" name="Rectangle 112"/>
          <p:cNvSpPr>
            <a:spLocks noChangeArrowheads="1"/>
          </p:cNvSpPr>
          <p:nvPr/>
        </p:nvSpPr>
        <p:spPr bwMode="auto">
          <a:xfrm>
            <a:off x="6488113" y="2406650"/>
            <a:ext cx="720725" cy="144463"/>
          </a:xfrm>
          <a:prstGeom prst="rect">
            <a:avLst/>
          </a:prstGeom>
          <a:solidFill>
            <a:srgbClr val="5F5F5F"/>
          </a:soli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400" name="Oval 116"/>
          <p:cNvSpPr>
            <a:spLocks noChangeArrowheads="1"/>
          </p:cNvSpPr>
          <p:nvPr/>
        </p:nvSpPr>
        <p:spPr bwMode="auto">
          <a:xfrm>
            <a:off x="6505575" y="1514475"/>
            <a:ext cx="647700" cy="6477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749B00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401" name="Oval 117" descr="60%"/>
          <p:cNvSpPr>
            <a:spLocks noChangeAspect="1" noChangeArrowheads="1"/>
          </p:cNvSpPr>
          <p:nvPr/>
        </p:nvSpPr>
        <p:spPr bwMode="auto">
          <a:xfrm>
            <a:off x="6629400" y="1628775"/>
            <a:ext cx="431800" cy="431800"/>
          </a:xfrm>
          <a:prstGeom prst="ellipse">
            <a:avLst/>
          </a:prstGeom>
          <a:pattFill prst="pct60">
            <a:fgClr>
              <a:srgbClr val="000000"/>
            </a:fgClr>
            <a:bgClr>
              <a:srgbClr val="749B00"/>
            </a:bgClr>
          </a:pattFill>
          <a:ln w="9525">
            <a:round/>
            <a:headEnd/>
            <a:tailEnd/>
          </a:ln>
          <a:scene3d>
            <a:camera prst="legacyPerspectiveLeft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2934" name="Rectangle 118"/>
          <p:cNvSpPr>
            <a:spLocks noChangeArrowheads="1"/>
          </p:cNvSpPr>
          <p:nvPr/>
        </p:nvSpPr>
        <p:spPr bwMode="auto">
          <a:xfrm>
            <a:off x="3679825" y="3689350"/>
            <a:ext cx="424815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6700" indent="-2667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4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266700" indent="-266700">
              <a:defRPr/>
            </a:pPr>
            <a:r>
              <a:rPr lang="ru-RU" sz="16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</a:t>
            </a:r>
          </a:p>
        </p:txBody>
      </p:sp>
      <p:sp>
        <p:nvSpPr>
          <p:cNvPr id="58403" name="Freeform 119"/>
          <p:cNvSpPr>
            <a:spLocks/>
          </p:cNvSpPr>
          <p:nvPr/>
        </p:nvSpPr>
        <p:spPr bwMode="auto">
          <a:xfrm>
            <a:off x="511175" y="-544513"/>
            <a:ext cx="576263" cy="3095626"/>
          </a:xfrm>
          <a:custGeom>
            <a:avLst/>
            <a:gdLst>
              <a:gd name="T0" fmla="*/ 2147483647 w 363"/>
              <a:gd name="T1" fmla="*/ 2147483647 h 1950"/>
              <a:gd name="T2" fmla="*/ 0 w 363"/>
              <a:gd name="T3" fmla="*/ 2147483647 h 1950"/>
              <a:gd name="T4" fmla="*/ 0 w 363"/>
              <a:gd name="T5" fmla="*/ 0 h 1950"/>
              <a:gd name="T6" fmla="*/ 2147483647 w 363"/>
              <a:gd name="T7" fmla="*/ 2147483647 h 1950"/>
              <a:gd name="T8" fmla="*/ 2147483647 w 363"/>
              <a:gd name="T9" fmla="*/ 2147483647 h 1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1950"/>
              <a:gd name="T17" fmla="*/ 363 w 363"/>
              <a:gd name="T18" fmla="*/ 1950 h 1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1950">
                <a:moveTo>
                  <a:pt x="363" y="1950"/>
                </a:moveTo>
                <a:lnTo>
                  <a:pt x="0" y="1950"/>
                </a:lnTo>
                <a:lnTo>
                  <a:pt x="0" y="0"/>
                </a:lnTo>
                <a:lnTo>
                  <a:pt x="363" y="589"/>
                </a:lnTo>
                <a:lnTo>
                  <a:pt x="363" y="1950"/>
                </a:lnTo>
                <a:close/>
              </a:path>
            </a:pathLst>
          </a:custGeom>
          <a:gradFill rotWithShape="1">
            <a:gsLst>
              <a:gs pos="0">
                <a:srgbClr val="FFCC66">
                  <a:alpha val="35001"/>
                </a:srgbClr>
              </a:gs>
              <a:gs pos="100000">
                <a:srgbClr val="1C160B">
                  <a:alpha val="53998"/>
                </a:srgb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404" name="Rectangle 120"/>
          <p:cNvSpPr>
            <a:spLocks noChangeArrowheads="1"/>
          </p:cNvSpPr>
          <p:nvPr/>
        </p:nvSpPr>
        <p:spPr bwMode="auto">
          <a:xfrm>
            <a:off x="584200" y="333375"/>
            <a:ext cx="142875" cy="647700"/>
          </a:xfrm>
          <a:prstGeom prst="rect">
            <a:avLst/>
          </a:prstGeom>
          <a:solidFill>
            <a:srgbClr val="000000"/>
          </a:solidFill>
          <a:ln w="9525">
            <a:miter lim="800000"/>
            <a:headEnd/>
            <a:tailEnd/>
          </a:ln>
          <a:scene3d>
            <a:camera prst="legacyPerspectiveBottom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58405" name="Group 131"/>
          <p:cNvGrpSpPr>
            <a:grpSpLocks/>
          </p:cNvGrpSpPr>
          <p:nvPr/>
        </p:nvGrpSpPr>
        <p:grpSpPr bwMode="auto">
          <a:xfrm>
            <a:off x="6200775" y="4064000"/>
            <a:ext cx="1223963" cy="647700"/>
            <a:chOff x="4241" y="2886"/>
            <a:chExt cx="771" cy="408"/>
          </a:xfrm>
        </p:grpSpPr>
        <p:sp>
          <p:nvSpPr>
            <p:cNvPr id="58430" name="AutoShape 124"/>
            <p:cNvSpPr>
              <a:spLocks noChangeArrowheads="1"/>
            </p:cNvSpPr>
            <p:nvPr/>
          </p:nvSpPr>
          <p:spPr bwMode="auto">
            <a:xfrm>
              <a:off x="4241" y="3203"/>
              <a:ext cx="771" cy="9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Top">
                <a:rot lat="60000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8431" name="Oval 125"/>
            <p:cNvSpPr>
              <a:spLocks noChangeArrowheads="1"/>
            </p:cNvSpPr>
            <p:nvPr/>
          </p:nvSpPr>
          <p:spPr bwMode="auto">
            <a:xfrm>
              <a:off x="4332" y="3129"/>
              <a:ext cx="589" cy="45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FFFFFF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942" name="Rectangle 126"/>
            <p:cNvSpPr>
              <a:spLocks noChangeArrowheads="1"/>
            </p:cNvSpPr>
            <p:nvPr/>
          </p:nvSpPr>
          <p:spPr bwMode="auto">
            <a:xfrm>
              <a:off x="4604" y="2902"/>
              <a:ext cx="45" cy="227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8433" name="AutoShape 127"/>
            <p:cNvSpPr>
              <a:spLocks noChangeArrowheads="1"/>
            </p:cNvSpPr>
            <p:nvPr/>
          </p:nvSpPr>
          <p:spPr bwMode="auto">
            <a:xfrm>
              <a:off x="4678" y="3022"/>
              <a:ext cx="91" cy="68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0066FF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34" name="AutoShape 128"/>
            <p:cNvSpPr>
              <a:spLocks noChangeArrowheads="1"/>
            </p:cNvSpPr>
            <p:nvPr/>
          </p:nvSpPr>
          <p:spPr bwMode="auto">
            <a:xfrm>
              <a:off x="4475" y="3022"/>
              <a:ext cx="91" cy="68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946" name="AutoShape 130"/>
            <p:cNvSpPr>
              <a:spLocks noChangeArrowheads="1"/>
            </p:cNvSpPr>
            <p:nvPr/>
          </p:nvSpPr>
          <p:spPr bwMode="auto">
            <a:xfrm flipV="1">
              <a:off x="4604" y="2886"/>
              <a:ext cx="45" cy="136"/>
            </a:xfrm>
            <a:prstGeom prst="can">
              <a:avLst>
                <a:gd name="adj" fmla="val 44438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1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58406" name="Group 142"/>
          <p:cNvGrpSpPr>
            <a:grpSpLocks/>
          </p:cNvGrpSpPr>
          <p:nvPr/>
        </p:nvGrpSpPr>
        <p:grpSpPr bwMode="auto">
          <a:xfrm>
            <a:off x="6561138" y="4711700"/>
            <a:ext cx="1033462" cy="1046163"/>
            <a:chOff x="4468" y="3294"/>
            <a:chExt cx="651" cy="659"/>
          </a:xfrm>
        </p:grpSpPr>
        <p:sp>
          <p:nvSpPr>
            <p:cNvPr id="58425" name="Rectangle 138"/>
            <p:cNvSpPr>
              <a:spLocks noChangeArrowheads="1"/>
            </p:cNvSpPr>
            <p:nvPr/>
          </p:nvSpPr>
          <p:spPr bwMode="auto">
            <a:xfrm>
              <a:off x="4665" y="3908"/>
              <a:ext cx="454" cy="45"/>
            </a:xfrm>
            <a:prstGeom prst="rect">
              <a:avLst/>
            </a:prstGeom>
            <a:solidFill>
              <a:srgbClr val="DDDDDD"/>
            </a:solidFill>
            <a:ln w="9525">
              <a:miter lim="800000"/>
              <a:headEnd/>
              <a:tailEnd/>
            </a:ln>
            <a:scene3d>
              <a:camera prst="legacyPerspectiveTopLeft">
                <a:rot lat="1200000" lon="0" rev="0"/>
              </a:camera>
              <a:lightRig rig="legacyFlat2" dir="t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58426" name="Freeform 137"/>
            <p:cNvSpPr>
              <a:spLocks/>
            </p:cNvSpPr>
            <p:nvPr/>
          </p:nvSpPr>
          <p:spPr bwMode="auto">
            <a:xfrm>
              <a:off x="4604" y="3612"/>
              <a:ext cx="499" cy="272"/>
            </a:xfrm>
            <a:custGeom>
              <a:avLst/>
              <a:gdLst>
                <a:gd name="T0" fmla="*/ 0 w 499"/>
                <a:gd name="T1" fmla="*/ 0 h 272"/>
                <a:gd name="T2" fmla="*/ 90 w 499"/>
                <a:gd name="T3" fmla="*/ 272 h 272"/>
                <a:gd name="T4" fmla="*/ 499 w 499"/>
                <a:gd name="T5" fmla="*/ 272 h 272"/>
                <a:gd name="T6" fmla="*/ 499 w 499"/>
                <a:gd name="T7" fmla="*/ 0 h 272"/>
                <a:gd name="T8" fmla="*/ 0 w 499"/>
                <a:gd name="T9" fmla="*/ 0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"/>
                <a:gd name="T16" fmla="*/ 0 h 272"/>
                <a:gd name="T17" fmla="*/ 499 w 499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" h="272">
                  <a:moveTo>
                    <a:pt x="0" y="0"/>
                  </a:moveTo>
                  <a:lnTo>
                    <a:pt x="90" y="272"/>
                  </a:lnTo>
                  <a:lnTo>
                    <a:pt x="499" y="272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40404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2949" name="AutoShape 133"/>
            <p:cNvSpPr>
              <a:spLocks noChangeArrowheads="1"/>
            </p:cNvSpPr>
            <p:nvPr/>
          </p:nvSpPr>
          <p:spPr bwMode="auto">
            <a:xfrm>
              <a:off x="4468" y="3521"/>
              <a:ext cx="635" cy="113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58428" name="Oval 134"/>
            <p:cNvSpPr>
              <a:spLocks noChangeArrowheads="1"/>
            </p:cNvSpPr>
            <p:nvPr/>
          </p:nvSpPr>
          <p:spPr bwMode="auto">
            <a:xfrm>
              <a:off x="4468" y="3521"/>
              <a:ext cx="544" cy="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F5F5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429" name="Rectangle 140"/>
            <p:cNvSpPr>
              <a:spLocks noChangeArrowheads="1"/>
            </p:cNvSpPr>
            <p:nvPr/>
          </p:nvSpPr>
          <p:spPr bwMode="auto">
            <a:xfrm>
              <a:off x="4967" y="3294"/>
              <a:ext cx="136" cy="272"/>
            </a:xfrm>
            <a:prstGeom prst="rect">
              <a:avLst/>
            </a:prstGeom>
            <a:solidFill>
              <a:schemeClr val="tx1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162959" name="Rectangle 143" descr="Орех"/>
          <p:cNvSpPr>
            <a:spLocks noChangeArrowheads="1"/>
          </p:cNvSpPr>
          <p:nvPr/>
        </p:nvSpPr>
        <p:spPr bwMode="auto">
          <a:xfrm rot="-5400000">
            <a:off x="3758407" y="4488656"/>
            <a:ext cx="3587750" cy="144463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40161" dir="17306097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62960" name="Rectangle 144"/>
          <p:cNvSpPr>
            <a:spLocks noChangeArrowheads="1"/>
          </p:cNvSpPr>
          <p:nvPr/>
        </p:nvSpPr>
        <p:spPr bwMode="auto">
          <a:xfrm>
            <a:off x="6770688" y="4711700"/>
            <a:ext cx="71437" cy="360363"/>
          </a:xfrm>
          <a:prstGeom prst="rect">
            <a:avLst/>
          </a:prstGeom>
          <a:gradFill rotWithShape="1">
            <a:gsLst>
              <a:gs pos="0">
                <a:srgbClr val="071103"/>
              </a:gs>
              <a:gs pos="100000">
                <a:srgbClr val="66FF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62" name="Rectangle 146"/>
          <p:cNvSpPr>
            <a:spLocks noChangeArrowheads="1"/>
          </p:cNvSpPr>
          <p:nvPr/>
        </p:nvSpPr>
        <p:spPr bwMode="auto">
          <a:xfrm>
            <a:off x="7956550" y="2111375"/>
            <a:ext cx="144463" cy="3097213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07110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63" name="Rectangle 147"/>
          <p:cNvSpPr>
            <a:spLocks noChangeArrowheads="1"/>
          </p:cNvSpPr>
          <p:nvPr/>
        </p:nvSpPr>
        <p:spPr bwMode="auto">
          <a:xfrm>
            <a:off x="7569200" y="5127625"/>
            <a:ext cx="142875" cy="144463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61" name="Rectangle 145"/>
          <p:cNvSpPr>
            <a:spLocks noChangeArrowheads="1"/>
          </p:cNvSpPr>
          <p:nvPr/>
        </p:nvSpPr>
        <p:spPr bwMode="auto">
          <a:xfrm>
            <a:off x="8027988" y="2114550"/>
            <a:ext cx="1079500" cy="107950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65" name="Rectangle 149"/>
          <p:cNvSpPr>
            <a:spLocks noChangeArrowheads="1"/>
          </p:cNvSpPr>
          <p:nvPr/>
        </p:nvSpPr>
        <p:spPr bwMode="auto">
          <a:xfrm>
            <a:off x="7569200" y="3848100"/>
            <a:ext cx="71438" cy="1295400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66" name="AutoShape 150"/>
          <p:cNvSpPr>
            <a:spLocks noChangeArrowheads="1"/>
          </p:cNvSpPr>
          <p:nvPr/>
        </p:nvSpPr>
        <p:spPr bwMode="auto">
          <a:xfrm>
            <a:off x="7235825" y="2708275"/>
            <a:ext cx="417513" cy="1241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600"/>
              </a:gs>
              <a:gs pos="100000">
                <a:srgbClr val="00CC00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8414" name="Rectangle 152"/>
          <p:cNvSpPr>
            <a:spLocks noChangeArrowheads="1"/>
          </p:cNvSpPr>
          <p:nvPr/>
        </p:nvSpPr>
        <p:spPr bwMode="auto">
          <a:xfrm>
            <a:off x="7596188" y="5300663"/>
            <a:ext cx="71437" cy="2159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0" name="Oval 154"/>
          <p:cNvSpPr>
            <a:spLocks noChangeArrowheads="1"/>
          </p:cNvSpPr>
          <p:nvPr/>
        </p:nvSpPr>
        <p:spPr bwMode="auto">
          <a:xfrm>
            <a:off x="8532813" y="5300663"/>
            <a:ext cx="468312" cy="504825"/>
          </a:xfrm>
          <a:prstGeom prst="ellipse">
            <a:avLst/>
          </a:prstGeom>
          <a:solidFill>
            <a:schemeClr val="bg2"/>
          </a:solidFill>
          <a:ln w="9525">
            <a:round/>
            <a:headEnd/>
            <a:tailEnd/>
          </a:ln>
          <a:scene3d>
            <a:camera prst="legacyPerspectiveTopLeft">
              <a:rot lat="0" lon="180000" rev="0"/>
            </a:camera>
            <a:lightRig rig="legacyFlat3" dir="b"/>
          </a:scene3d>
          <a:sp3d extrusionH="11250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2969" name="AutoShape 153"/>
          <p:cNvSpPr>
            <a:spLocks noChangeArrowheads="1"/>
          </p:cNvSpPr>
          <p:nvPr/>
        </p:nvSpPr>
        <p:spPr bwMode="auto">
          <a:xfrm rot="-5400000">
            <a:off x="8071644" y="5156994"/>
            <a:ext cx="288925" cy="576263"/>
          </a:xfrm>
          <a:prstGeom prst="can">
            <a:avLst>
              <a:gd name="adj" fmla="val 9335"/>
            </a:avLst>
          </a:prstGeom>
          <a:gradFill rotWithShape="1">
            <a:gsLst>
              <a:gs pos="0">
                <a:srgbClr val="DDDDDD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1" name="Freeform 155"/>
          <p:cNvSpPr>
            <a:spLocks/>
          </p:cNvSpPr>
          <p:nvPr/>
        </p:nvSpPr>
        <p:spPr bwMode="auto">
          <a:xfrm>
            <a:off x="8510588" y="5599113"/>
            <a:ext cx="581025" cy="1371600"/>
          </a:xfrm>
          <a:custGeom>
            <a:avLst/>
            <a:gdLst>
              <a:gd name="T0" fmla="*/ 2147483647 w 366"/>
              <a:gd name="T1" fmla="*/ 2147483647 h 864"/>
              <a:gd name="T2" fmla="*/ 2147483647 w 366"/>
              <a:gd name="T3" fmla="*/ 2147483647 h 864"/>
              <a:gd name="T4" fmla="*/ 2147483647 w 366"/>
              <a:gd name="T5" fmla="*/ 2147483647 h 864"/>
              <a:gd name="T6" fmla="*/ 2147483647 w 366"/>
              <a:gd name="T7" fmla="*/ 2147483647 h 864"/>
              <a:gd name="T8" fmla="*/ 2147483647 w 366"/>
              <a:gd name="T9" fmla="*/ 2147483647 h 864"/>
              <a:gd name="T10" fmla="*/ 2147483647 w 366"/>
              <a:gd name="T11" fmla="*/ 2147483647 h 864"/>
              <a:gd name="T12" fmla="*/ 2147483647 w 366"/>
              <a:gd name="T13" fmla="*/ 2147483647 h 864"/>
              <a:gd name="T14" fmla="*/ 2147483647 w 366"/>
              <a:gd name="T15" fmla="*/ 2147483647 h 864"/>
              <a:gd name="T16" fmla="*/ 2147483647 w 366"/>
              <a:gd name="T17" fmla="*/ 2147483647 h 864"/>
              <a:gd name="T18" fmla="*/ 2147483647 w 366"/>
              <a:gd name="T19" fmla="*/ 2147483647 h 864"/>
              <a:gd name="T20" fmla="*/ 2147483647 w 366"/>
              <a:gd name="T21" fmla="*/ 2147483647 h 864"/>
              <a:gd name="T22" fmla="*/ 2147483647 w 366"/>
              <a:gd name="T23" fmla="*/ 2147483647 h 864"/>
              <a:gd name="T24" fmla="*/ 2147483647 w 366"/>
              <a:gd name="T25" fmla="*/ 2147483647 h 864"/>
              <a:gd name="T26" fmla="*/ 2147483647 w 366"/>
              <a:gd name="T27" fmla="*/ 2147483647 h 864"/>
              <a:gd name="T28" fmla="*/ 2147483647 w 366"/>
              <a:gd name="T29" fmla="*/ 2147483647 h 864"/>
              <a:gd name="T30" fmla="*/ 2147483647 w 366"/>
              <a:gd name="T31" fmla="*/ 2147483647 h 864"/>
              <a:gd name="T32" fmla="*/ 2147483647 w 366"/>
              <a:gd name="T33" fmla="*/ 2147483647 h 864"/>
              <a:gd name="T34" fmla="*/ 2147483647 w 366"/>
              <a:gd name="T35" fmla="*/ 2147483647 h 864"/>
              <a:gd name="T36" fmla="*/ 2147483647 w 366"/>
              <a:gd name="T37" fmla="*/ 2147483647 h 864"/>
              <a:gd name="T38" fmla="*/ 2147483647 w 366"/>
              <a:gd name="T39" fmla="*/ 2147483647 h 864"/>
              <a:gd name="T40" fmla="*/ 2147483647 w 366"/>
              <a:gd name="T41" fmla="*/ 2147483647 h 864"/>
              <a:gd name="T42" fmla="*/ 2147483647 w 366"/>
              <a:gd name="T43" fmla="*/ 2147483647 h 864"/>
              <a:gd name="T44" fmla="*/ 2147483647 w 366"/>
              <a:gd name="T45" fmla="*/ 2147483647 h 864"/>
              <a:gd name="T46" fmla="*/ 2147483647 w 366"/>
              <a:gd name="T47" fmla="*/ 2147483647 h 86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66"/>
              <a:gd name="T73" fmla="*/ 0 h 864"/>
              <a:gd name="T74" fmla="*/ 366 w 366"/>
              <a:gd name="T75" fmla="*/ 864 h 86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66" h="864">
                <a:moveTo>
                  <a:pt x="43" y="9"/>
                </a:moveTo>
                <a:cubicBezTo>
                  <a:pt x="52" y="12"/>
                  <a:pt x="60" y="19"/>
                  <a:pt x="70" y="19"/>
                </a:cubicBezTo>
                <a:cubicBezTo>
                  <a:pt x="128" y="19"/>
                  <a:pt x="187" y="0"/>
                  <a:pt x="244" y="9"/>
                </a:cubicBezTo>
                <a:cubicBezTo>
                  <a:pt x="265" y="13"/>
                  <a:pt x="290" y="55"/>
                  <a:pt x="290" y="55"/>
                </a:cubicBezTo>
                <a:cubicBezTo>
                  <a:pt x="301" y="109"/>
                  <a:pt x="327" y="157"/>
                  <a:pt x="344" y="211"/>
                </a:cubicBezTo>
                <a:cubicBezTo>
                  <a:pt x="347" y="220"/>
                  <a:pt x="326" y="204"/>
                  <a:pt x="317" y="201"/>
                </a:cubicBezTo>
                <a:cubicBezTo>
                  <a:pt x="325" y="243"/>
                  <a:pt x="330" y="267"/>
                  <a:pt x="354" y="302"/>
                </a:cubicBezTo>
                <a:cubicBezTo>
                  <a:pt x="366" y="338"/>
                  <a:pt x="357" y="359"/>
                  <a:pt x="344" y="393"/>
                </a:cubicBezTo>
                <a:cubicBezTo>
                  <a:pt x="341" y="445"/>
                  <a:pt x="349" y="499"/>
                  <a:pt x="335" y="549"/>
                </a:cubicBezTo>
                <a:cubicBezTo>
                  <a:pt x="331" y="561"/>
                  <a:pt x="312" y="509"/>
                  <a:pt x="308" y="521"/>
                </a:cubicBezTo>
                <a:cubicBezTo>
                  <a:pt x="286" y="598"/>
                  <a:pt x="299" y="680"/>
                  <a:pt x="290" y="759"/>
                </a:cubicBezTo>
                <a:cubicBezTo>
                  <a:pt x="284" y="753"/>
                  <a:pt x="277" y="735"/>
                  <a:pt x="271" y="741"/>
                </a:cubicBezTo>
                <a:cubicBezTo>
                  <a:pt x="264" y="747"/>
                  <a:pt x="280" y="759"/>
                  <a:pt x="280" y="768"/>
                </a:cubicBezTo>
                <a:cubicBezTo>
                  <a:pt x="280" y="799"/>
                  <a:pt x="274" y="829"/>
                  <a:pt x="271" y="860"/>
                </a:cubicBezTo>
                <a:cubicBezTo>
                  <a:pt x="238" y="857"/>
                  <a:pt x="202" y="864"/>
                  <a:pt x="171" y="851"/>
                </a:cubicBezTo>
                <a:cubicBezTo>
                  <a:pt x="169" y="850"/>
                  <a:pt x="148" y="756"/>
                  <a:pt x="143" y="750"/>
                </a:cubicBezTo>
                <a:cubicBezTo>
                  <a:pt x="128" y="730"/>
                  <a:pt x="95" y="737"/>
                  <a:pt x="70" y="732"/>
                </a:cubicBezTo>
                <a:cubicBezTo>
                  <a:pt x="76" y="741"/>
                  <a:pt x="78" y="762"/>
                  <a:pt x="88" y="759"/>
                </a:cubicBezTo>
                <a:cubicBezTo>
                  <a:pt x="100" y="755"/>
                  <a:pt x="97" y="735"/>
                  <a:pt x="98" y="723"/>
                </a:cubicBezTo>
                <a:cubicBezTo>
                  <a:pt x="122" y="471"/>
                  <a:pt x="114" y="524"/>
                  <a:pt x="98" y="604"/>
                </a:cubicBezTo>
                <a:cubicBezTo>
                  <a:pt x="95" y="576"/>
                  <a:pt x="93" y="548"/>
                  <a:pt x="88" y="521"/>
                </a:cubicBezTo>
                <a:cubicBezTo>
                  <a:pt x="86" y="512"/>
                  <a:pt x="88" y="496"/>
                  <a:pt x="79" y="494"/>
                </a:cubicBezTo>
                <a:cubicBezTo>
                  <a:pt x="69" y="491"/>
                  <a:pt x="61" y="506"/>
                  <a:pt x="52" y="512"/>
                </a:cubicBezTo>
                <a:cubicBezTo>
                  <a:pt x="0" y="724"/>
                  <a:pt x="43" y="562"/>
                  <a:pt x="43" y="9"/>
                </a:cubicBez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000000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2973" name="Rectangle 157" descr="Гранит"/>
          <p:cNvSpPr>
            <a:spLocks noChangeArrowheads="1"/>
          </p:cNvSpPr>
          <p:nvPr/>
        </p:nvSpPr>
        <p:spPr bwMode="auto">
          <a:xfrm>
            <a:off x="5651500" y="5791200"/>
            <a:ext cx="2305050" cy="14446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7" name="Text Box 161"/>
          <p:cNvSpPr txBox="1">
            <a:spLocks noChangeArrowheads="1"/>
          </p:cNvSpPr>
          <p:nvPr/>
        </p:nvSpPr>
        <p:spPr bwMode="auto">
          <a:xfrm>
            <a:off x="3203575" y="406400"/>
            <a:ext cx="352901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1938" indent="-261938" algn="ctr">
              <a:defRPr/>
            </a:pPr>
            <a:r>
              <a:rPr lang="ru-RU" sz="2400" b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Водоснабжение </a:t>
            </a:r>
          </a:p>
          <a:p>
            <a:pPr marL="261938" indent="-261938">
              <a:buFontTx/>
              <a:buChar char="•"/>
              <a:defRPr/>
            </a:pPr>
            <a:r>
              <a:rPr lang="ru-RU" b="1">
                <a:solidFill>
                  <a:srgbClr val="000000"/>
                </a:solidFill>
                <a:latin typeface="Bookman Old Style" pitchFamily="18" charset="0"/>
              </a:rPr>
              <a:t>от наружной водопроводной сети </a:t>
            </a:r>
          </a:p>
          <a:p>
            <a:pPr marL="261938" indent="-261938">
              <a:buFontTx/>
              <a:buChar char="•"/>
              <a:defRPr/>
            </a:pPr>
            <a:r>
              <a:rPr lang="ru-RU" b="1">
                <a:solidFill>
                  <a:srgbClr val="000000"/>
                </a:solidFill>
                <a:latin typeface="Bookman Old Style" pitchFamily="18" charset="0"/>
              </a:rPr>
              <a:t>или из переносных баков из расчета 2л/сутки на 1 укрываемого.</a:t>
            </a:r>
          </a:p>
          <a:p>
            <a:pPr marL="261938" indent="-261938">
              <a:spcBef>
                <a:spcPct val="50000"/>
              </a:spcBef>
              <a:defRPr/>
            </a:pPr>
            <a:endParaRPr lang="ru-RU" b="1">
              <a:solidFill>
                <a:srgbClr val="000000"/>
              </a:solidFill>
              <a:latin typeface="Bookman Old Style" pitchFamily="18" charset="0"/>
            </a:endParaRPr>
          </a:p>
        </p:txBody>
      </p:sp>
      <p:sp>
        <p:nvSpPr>
          <p:cNvPr id="58420" name="Rectangle 113" descr="Гранит"/>
          <p:cNvSpPr>
            <a:spLocks noChangeArrowheads="1"/>
          </p:cNvSpPr>
          <p:nvPr/>
        </p:nvSpPr>
        <p:spPr bwMode="auto">
          <a:xfrm>
            <a:off x="368300" y="2551113"/>
            <a:ext cx="7488238" cy="2159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2" name="Rectangle 156" descr="Коричневый мрамор"/>
          <p:cNvSpPr>
            <a:spLocks noChangeArrowheads="1"/>
          </p:cNvSpPr>
          <p:nvPr/>
        </p:nvSpPr>
        <p:spPr bwMode="auto">
          <a:xfrm>
            <a:off x="5651500" y="5948363"/>
            <a:ext cx="2089150" cy="119697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prstShdw prst="shdw17" dist="17961" dir="13500000">
              <a:srgbClr val="3D1F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4" name="AutoShape 158"/>
          <p:cNvSpPr>
            <a:spLocks noChangeArrowheads="1"/>
          </p:cNvSpPr>
          <p:nvPr/>
        </p:nvSpPr>
        <p:spPr bwMode="auto">
          <a:xfrm>
            <a:off x="6300788" y="6092825"/>
            <a:ext cx="2771775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100000">
                <a:srgbClr val="0F0F0F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Lef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2976" name="Rectangle 160"/>
          <p:cNvSpPr>
            <a:spLocks noChangeArrowheads="1"/>
          </p:cNvSpPr>
          <p:nvPr/>
        </p:nvSpPr>
        <p:spPr bwMode="auto">
          <a:xfrm>
            <a:off x="6948488" y="5935663"/>
            <a:ext cx="503237" cy="107950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2975" name="AutoShape 159"/>
          <p:cNvSpPr>
            <a:spLocks noChangeArrowheads="1"/>
          </p:cNvSpPr>
          <p:nvPr/>
        </p:nvSpPr>
        <p:spPr bwMode="auto">
          <a:xfrm>
            <a:off x="8474075" y="2492375"/>
            <a:ext cx="512763" cy="3600450"/>
          </a:xfrm>
          <a:prstGeom prst="can">
            <a:avLst>
              <a:gd name="adj" fmla="val 0"/>
            </a:avLst>
          </a:prstGeom>
          <a:gradFill rotWithShape="1">
            <a:gsLst>
              <a:gs pos="0">
                <a:srgbClr val="000000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2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2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2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6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29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29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2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2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2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2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50"/>
                                        <p:tgtEl>
                                          <p:spTgt spid="16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"/>
                                        <p:tgtEl>
                                          <p:spTgt spid="16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2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2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2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2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62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6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62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8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162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939" grpId="0" build="p" animBg="1"/>
      <p:bldP spid="162960" grpId="0" animBg="1"/>
      <p:bldP spid="162962" grpId="0" animBg="1"/>
      <p:bldP spid="162963" grpId="0" animBg="1"/>
      <p:bldP spid="162961" grpId="0" animBg="1"/>
      <p:bldP spid="162965" grpId="0" animBg="1"/>
      <p:bldP spid="162966" grpId="0" animBg="1"/>
      <p:bldP spid="162970" grpId="0" animBg="1"/>
      <p:bldP spid="162969" grpId="0" animBg="1"/>
      <p:bldP spid="162971" grpId="0" animBg="1"/>
      <p:bldP spid="162973" grpId="0" animBg="1"/>
      <p:bldP spid="162977" grpId="0" build="allAtOnce"/>
      <p:bldP spid="162972" grpId="0" animBg="1"/>
      <p:bldP spid="162974" grpId="0" animBg="1"/>
      <p:bldP spid="162976" grpId="0" animBg="1"/>
      <p:bldP spid="16297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2588"/>
            <a:ext cx="8229600" cy="1035050"/>
          </a:xfrm>
        </p:spPr>
        <p:txBody>
          <a:bodyPr/>
          <a:lstStyle/>
          <a:p>
            <a:pPr eaLnBrk="1" hangingPunct="1"/>
            <a:r>
              <a:rPr kumimoji="1" lang="ru-RU" sz="4000" b="1" dirty="0" smtClean="0">
                <a:solidFill>
                  <a:srgbClr val="C00000"/>
                </a:solidFill>
              </a:rPr>
              <a:t>Убежище </a:t>
            </a:r>
            <a:r>
              <a:rPr kumimoji="1" lang="ru-RU" sz="3800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357313"/>
            <a:ext cx="8540750" cy="5040312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  защитное сооружение,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котором в течение определенного времени обеспечиваются условия для укрытия людей с целью защиты от ССП, поражающих факторов и воздействий опасных химических и радиоактивных веществ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939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78F758D0-717F-435E-B3A1-231A8CC17D5B}" type="slidenum">
              <a:rPr lang="ru-RU" smtClean="0">
                <a:solidFill>
                  <a:schemeClr val="tx2"/>
                </a:solidFill>
              </a:rPr>
              <a:pPr algn="l" eaLnBrk="1" hangingPunct="1"/>
              <a:t>49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4213225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print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4365625" cy="4854575"/>
          </a:xfrm>
          <a:prstGeom prst="rect">
            <a:avLst/>
          </a:prstGeom>
          <a:blipFill dpi="0" rotWithShape="1">
            <a:blip r:embed="rId4">
              <a:lum bright="4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7" name="Rectangle 9"/>
          <p:cNvSpPr>
            <a:spLocks noGrp="1" noChangeArrowheads="1"/>
          </p:cNvSpPr>
          <p:nvPr>
            <p:ph type="title"/>
          </p:nvPr>
        </p:nvSpPr>
        <p:spPr>
          <a:xfrm>
            <a:off x="2667000" y="671513"/>
            <a:ext cx="6286500" cy="774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C00000"/>
                </a:solidFill>
              </a:rPr>
              <a:t>Требования к убежищам </a:t>
            </a:r>
            <a:r>
              <a:rPr lang="ru-RU" sz="3600" dirty="0">
                <a:solidFill>
                  <a:srgbClr val="FFFF00"/>
                </a:solidFill>
              </a:rPr>
              <a:t/>
            </a:r>
            <a:br>
              <a:rPr lang="ru-RU" sz="3600" dirty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201738" name="Rectangle 10"/>
          <p:cNvSpPr>
            <a:spLocks noGrp="1" noChangeArrowheads="1"/>
          </p:cNvSpPr>
          <p:nvPr>
            <p:ph idx="1"/>
          </p:nvPr>
        </p:nvSpPr>
        <p:spPr>
          <a:xfrm>
            <a:off x="323850" y="1412875"/>
            <a:ext cx="4752975" cy="39608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Нахождение укрываемых без СИЗ;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Защита от воздействия избыточного давления во фронте воздушной ударной волны                  </a:t>
            </a:r>
            <a:r>
              <a:rPr lang="ru-RU" sz="2000" b="1" dirty="0" smtClean="0">
                <a:solidFill>
                  <a:schemeClr val="bg1"/>
                </a:solidFill>
              </a:rPr>
              <a:t>                    </a:t>
            </a:r>
            <a:r>
              <a:rPr lang="ru-RU" sz="2000" b="1" dirty="0" smtClean="0">
                <a:solidFill>
                  <a:srgbClr val="FF0000"/>
                </a:solidFill>
                <a:sym typeface="Symbol" pitchFamily="18" charset="2"/>
              </a:rPr>
              <a:t>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Рф</a:t>
            </a:r>
            <a:r>
              <a:rPr lang="ru-RU" sz="2000" b="1" dirty="0" smtClean="0">
                <a:solidFill>
                  <a:srgbClr val="C00000"/>
                </a:solidFill>
              </a:rPr>
              <a:t> = 1 кгс/см2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Иметь степень ослабления проникающей радиации ограждающими конструкциями </a:t>
            </a:r>
            <a:r>
              <a:rPr lang="ru-RU" sz="2000" b="1" dirty="0" smtClean="0">
                <a:solidFill>
                  <a:srgbClr val="C00000"/>
                </a:solidFill>
              </a:rPr>
              <a:t>А=1000. 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sp>
        <p:nvSpPr>
          <p:cNvPr id="6042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9AA97FD7-EB68-4AA1-84DE-E63DB67012E4}" type="slidenum">
              <a:rPr lang="ru-RU" smtClean="0">
                <a:solidFill>
                  <a:schemeClr val="tx2"/>
                </a:solidFill>
              </a:rPr>
              <a:pPr algn="l" eaLnBrk="1" hangingPunct="1"/>
              <a:t>50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7164388" y="4221163"/>
            <a:ext cx="1979612" cy="1295400"/>
          </a:xfrm>
          <a:prstGeom prst="rect">
            <a:avLst/>
          </a:prstGeom>
          <a:gradFill rotWithShape="1">
            <a:gsLst>
              <a:gs pos="0">
                <a:srgbClr val="0E0A00"/>
              </a:gs>
              <a:gs pos="100000">
                <a:srgbClr val="CC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1731" name="Rectangle 3" descr="Песок"/>
          <p:cNvSpPr>
            <a:spLocks noChangeArrowheads="1"/>
          </p:cNvSpPr>
          <p:nvPr/>
        </p:nvSpPr>
        <p:spPr bwMode="auto">
          <a:xfrm>
            <a:off x="6948488" y="1773238"/>
            <a:ext cx="2195512" cy="25923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981075"/>
            <a:ext cx="3979863" cy="497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733" name="AutoShape 5"/>
          <p:cNvSpPr>
            <a:spLocks noChangeArrowheads="1"/>
          </p:cNvSpPr>
          <p:nvPr/>
        </p:nvSpPr>
        <p:spPr bwMode="auto">
          <a:xfrm>
            <a:off x="5292725" y="4941888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34" name="AutoShape 6"/>
          <p:cNvSpPr>
            <a:spLocks noChangeArrowheads="1"/>
          </p:cNvSpPr>
          <p:nvPr/>
        </p:nvSpPr>
        <p:spPr bwMode="auto">
          <a:xfrm>
            <a:off x="5292725" y="2349500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35" name="AutoShape 7"/>
          <p:cNvSpPr>
            <a:spLocks noChangeArrowheads="1"/>
          </p:cNvSpPr>
          <p:nvPr/>
        </p:nvSpPr>
        <p:spPr bwMode="auto">
          <a:xfrm>
            <a:off x="5292725" y="4076700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36" name="AutoShape 8"/>
          <p:cNvSpPr>
            <a:spLocks noChangeArrowheads="1"/>
          </p:cNvSpPr>
          <p:nvPr/>
        </p:nvSpPr>
        <p:spPr bwMode="auto">
          <a:xfrm>
            <a:off x="5292725" y="3213100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39" name="Text Box 11"/>
          <p:cNvSpPr txBox="1">
            <a:spLocks noChangeArrowheads="1"/>
          </p:cNvSpPr>
          <p:nvPr/>
        </p:nvSpPr>
        <p:spPr bwMode="auto">
          <a:xfrm>
            <a:off x="468313" y="6021388"/>
            <a:ext cx="8353425" cy="5302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Система жизнеобеспечения   должна предусматривать непрерывное пребывание в них расчетного количества укрываемых в течение 2-х суток. </a:t>
            </a:r>
            <a:endParaRPr lang="ru-RU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01740" name="Rectangle 12" descr="Гранит"/>
          <p:cNvSpPr>
            <a:spLocks noChangeArrowheads="1"/>
          </p:cNvSpPr>
          <p:nvPr/>
        </p:nvSpPr>
        <p:spPr bwMode="auto">
          <a:xfrm>
            <a:off x="7080250" y="1763713"/>
            <a:ext cx="300038" cy="37433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Left"/>
            <a:lightRig rig="legacyFlat3" dir="t"/>
          </a:scene3d>
          <a:sp3d extrusionH="3630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1" name="AutoShape 13"/>
          <p:cNvSpPr>
            <a:spLocks noChangeArrowheads="1"/>
          </p:cNvSpPr>
          <p:nvPr/>
        </p:nvSpPr>
        <p:spPr bwMode="auto">
          <a:xfrm>
            <a:off x="5076825" y="2997200"/>
            <a:ext cx="1727200" cy="863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765 h 21600"/>
              <a:gd name="T14" fmla="*/ 20216 w 21600"/>
              <a:gd name="T15" fmla="*/ 168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124" y="0"/>
                </a:moveTo>
                <a:lnTo>
                  <a:pt x="19124" y="4765"/>
                </a:lnTo>
                <a:lnTo>
                  <a:pt x="3375" y="4765"/>
                </a:lnTo>
                <a:lnTo>
                  <a:pt x="3375" y="16835"/>
                </a:lnTo>
                <a:lnTo>
                  <a:pt x="19124" y="16835"/>
                </a:lnTo>
                <a:lnTo>
                  <a:pt x="1912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765"/>
                </a:moveTo>
                <a:lnTo>
                  <a:pt x="1350" y="16835"/>
                </a:lnTo>
                <a:lnTo>
                  <a:pt x="2700" y="16835"/>
                </a:lnTo>
                <a:lnTo>
                  <a:pt x="2700" y="4765"/>
                </a:lnTo>
                <a:close/>
              </a:path>
              <a:path w="21600" h="21600">
                <a:moveTo>
                  <a:pt x="0" y="4765"/>
                </a:moveTo>
                <a:lnTo>
                  <a:pt x="0" y="16835"/>
                </a:lnTo>
                <a:lnTo>
                  <a:pt x="675" y="16835"/>
                </a:lnTo>
                <a:lnTo>
                  <a:pt x="675" y="4765"/>
                </a:lnTo>
                <a:close/>
              </a:path>
            </a:pathLst>
          </a:cu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latin typeface="Garamond" pitchFamily="18" charset="0"/>
              </a:rPr>
              <a:t>1 кгс/см 2</a:t>
            </a:r>
          </a:p>
        </p:txBody>
      </p:sp>
      <p:sp>
        <p:nvSpPr>
          <p:cNvPr id="201742" name="AutoShape 14"/>
          <p:cNvSpPr>
            <a:spLocks noChangeArrowheads="1"/>
          </p:cNvSpPr>
          <p:nvPr/>
        </p:nvSpPr>
        <p:spPr bwMode="auto">
          <a:xfrm>
            <a:off x="5292725" y="4365625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3" name="AutoShape 15"/>
          <p:cNvSpPr>
            <a:spLocks noChangeArrowheads="1"/>
          </p:cNvSpPr>
          <p:nvPr/>
        </p:nvSpPr>
        <p:spPr bwMode="auto">
          <a:xfrm>
            <a:off x="5292725" y="3500438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4" name="AutoShape 16"/>
          <p:cNvSpPr>
            <a:spLocks noChangeArrowheads="1"/>
          </p:cNvSpPr>
          <p:nvPr/>
        </p:nvSpPr>
        <p:spPr bwMode="auto">
          <a:xfrm>
            <a:off x="5284788" y="2916238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5" name="AutoShape 17"/>
          <p:cNvSpPr>
            <a:spLocks noChangeArrowheads="1"/>
          </p:cNvSpPr>
          <p:nvPr/>
        </p:nvSpPr>
        <p:spPr bwMode="auto">
          <a:xfrm>
            <a:off x="5292725" y="2636838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6" name="AutoShape 18"/>
          <p:cNvSpPr>
            <a:spLocks noChangeArrowheads="1"/>
          </p:cNvSpPr>
          <p:nvPr/>
        </p:nvSpPr>
        <p:spPr bwMode="auto">
          <a:xfrm>
            <a:off x="5292725" y="2060575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7" name="AutoShape 19"/>
          <p:cNvSpPr>
            <a:spLocks noChangeArrowheads="1"/>
          </p:cNvSpPr>
          <p:nvPr/>
        </p:nvSpPr>
        <p:spPr bwMode="auto">
          <a:xfrm>
            <a:off x="5292725" y="1773238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8" name="AutoShape 20"/>
          <p:cNvSpPr>
            <a:spLocks noChangeArrowheads="1"/>
          </p:cNvSpPr>
          <p:nvPr/>
        </p:nvSpPr>
        <p:spPr bwMode="auto">
          <a:xfrm>
            <a:off x="5292725" y="4652963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49" name="AutoShape 21"/>
          <p:cNvSpPr>
            <a:spLocks noChangeArrowheads="1"/>
          </p:cNvSpPr>
          <p:nvPr/>
        </p:nvSpPr>
        <p:spPr bwMode="auto">
          <a:xfrm>
            <a:off x="5292725" y="3789363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1750" name="AutoShape 22"/>
          <p:cNvSpPr>
            <a:spLocks noChangeArrowheads="1"/>
          </p:cNvSpPr>
          <p:nvPr/>
        </p:nvSpPr>
        <p:spPr bwMode="auto">
          <a:xfrm>
            <a:off x="5289550" y="5229225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1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10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14" dur="10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1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20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-0.15729 0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1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21285 7.40741E-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21285 4.81481E-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21285 0.00023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21285 1.48148E-6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8" grpId="0" build="p"/>
      <p:bldP spid="201730" grpId="0" animBg="1"/>
      <p:bldP spid="201731" grpId="0" animBg="1"/>
      <p:bldP spid="201733" grpId="0" animBg="1"/>
      <p:bldP spid="201733" grpId="1" animBg="1"/>
      <p:bldP spid="201734" grpId="0" animBg="1"/>
      <p:bldP spid="201734" grpId="1" animBg="1"/>
      <p:bldP spid="201735" grpId="0" animBg="1"/>
      <p:bldP spid="201735" grpId="1" animBg="1"/>
      <p:bldP spid="201736" grpId="0" animBg="1"/>
      <p:bldP spid="201736" grpId="1" animBg="1"/>
      <p:bldP spid="201739" grpId="0" animBg="1"/>
      <p:bldP spid="201740" grpId="0" animBg="1"/>
      <p:bldP spid="201741" grpId="0" animBg="1"/>
      <p:bldP spid="201741" grpId="1" animBg="1"/>
      <p:bldP spid="201741" grpId="2" animBg="1"/>
      <p:bldP spid="201742" grpId="0" animBg="1"/>
      <p:bldP spid="201743" grpId="0" animBg="1"/>
      <p:bldP spid="201744" grpId="0" animBg="1"/>
      <p:bldP spid="201745" grpId="0" animBg="1"/>
      <p:bldP spid="201746" grpId="0" animBg="1"/>
      <p:bldP spid="201747" grpId="0" animBg="1"/>
      <p:bldP spid="201748" grpId="0" animBg="1"/>
      <p:bldP spid="201749" grpId="0" animBg="1"/>
      <p:bldP spid="20175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9BABC227-6DE4-45C5-8EF5-9FE455A32850}" type="slidenum">
              <a:rPr lang="ru-RU" smtClean="0">
                <a:solidFill>
                  <a:schemeClr val="tx2"/>
                </a:solidFill>
              </a:rPr>
              <a:pPr algn="l" eaLnBrk="1" hangingPunct="1"/>
              <a:t>51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61443" name="Rectangle 2" descr="разрух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44" name="Freeform 3" descr="Коричневый мрамор"/>
          <p:cNvSpPr>
            <a:spLocks/>
          </p:cNvSpPr>
          <p:nvPr/>
        </p:nvSpPr>
        <p:spPr bwMode="auto">
          <a:xfrm>
            <a:off x="1042988" y="115888"/>
            <a:ext cx="7993062" cy="4176712"/>
          </a:xfrm>
          <a:custGeom>
            <a:avLst/>
            <a:gdLst>
              <a:gd name="T0" fmla="*/ 2147483647 w 5035"/>
              <a:gd name="T1" fmla="*/ 2147483647 h 2631"/>
              <a:gd name="T2" fmla="*/ 2147483647 w 5035"/>
              <a:gd name="T3" fmla="*/ 2147483647 h 2631"/>
              <a:gd name="T4" fmla="*/ 2147483647 w 5035"/>
              <a:gd name="T5" fmla="*/ 0 h 2631"/>
              <a:gd name="T6" fmla="*/ 2147483647 w 5035"/>
              <a:gd name="T7" fmla="*/ 0 h 2631"/>
              <a:gd name="T8" fmla="*/ 0 w 5035"/>
              <a:gd name="T9" fmla="*/ 2147483647 h 2631"/>
              <a:gd name="T10" fmla="*/ 2147483647 w 5035"/>
              <a:gd name="T11" fmla="*/ 2147483647 h 2631"/>
              <a:gd name="T12" fmla="*/ 2147483647 w 5035"/>
              <a:gd name="T13" fmla="*/ 2147483647 h 26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35"/>
              <a:gd name="T22" fmla="*/ 0 h 2631"/>
              <a:gd name="T23" fmla="*/ 5035 w 5035"/>
              <a:gd name="T24" fmla="*/ 2631 h 26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35" h="2631">
                <a:moveTo>
                  <a:pt x="4718" y="2631"/>
                </a:moveTo>
                <a:lnTo>
                  <a:pt x="5035" y="182"/>
                </a:lnTo>
                <a:lnTo>
                  <a:pt x="5035" y="0"/>
                </a:lnTo>
                <a:lnTo>
                  <a:pt x="1134" y="0"/>
                </a:lnTo>
                <a:lnTo>
                  <a:pt x="0" y="2223"/>
                </a:lnTo>
                <a:lnTo>
                  <a:pt x="46" y="2586"/>
                </a:lnTo>
                <a:lnTo>
                  <a:pt x="4718" y="263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5" name="Freeform 4" descr="Зеленый мрамор"/>
          <p:cNvSpPr>
            <a:spLocks/>
          </p:cNvSpPr>
          <p:nvPr/>
        </p:nvSpPr>
        <p:spPr bwMode="auto">
          <a:xfrm>
            <a:off x="1314450" y="692150"/>
            <a:ext cx="7561263" cy="3671888"/>
          </a:xfrm>
          <a:custGeom>
            <a:avLst/>
            <a:gdLst>
              <a:gd name="T0" fmla="*/ 0 w 4763"/>
              <a:gd name="T1" fmla="*/ 2147483647 h 2313"/>
              <a:gd name="T2" fmla="*/ 2147483647 w 4763"/>
              <a:gd name="T3" fmla="*/ 2147483647 h 2313"/>
              <a:gd name="T4" fmla="*/ 2147483647 w 4763"/>
              <a:gd name="T5" fmla="*/ 0 h 2313"/>
              <a:gd name="T6" fmla="*/ 2147483647 w 4763"/>
              <a:gd name="T7" fmla="*/ 0 h 2313"/>
              <a:gd name="T8" fmla="*/ 0 w 4763"/>
              <a:gd name="T9" fmla="*/ 2147483647 h 23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63"/>
              <a:gd name="T16" fmla="*/ 0 h 2313"/>
              <a:gd name="T17" fmla="*/ 4763 w 4763"/>
              <a:gd name="T18" fmla="*/ 2313 h 23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63" h="2313">
                <a:moveTo>
                  <a:pt x="0" y="2268"/>
                </a:moveTo>
                <a:lnTo>
                  <a:pt x="4491" y="2313"/>
                </a:lnTo>
                <a:lnTo>
                  <a:pt x="4763" y="0"/>
                </a:lnTo>
                <a:lnTo>
                  <a:pt x="1044" y="0"/>
                </a:lnTo>
                <a:lnTo>
                  <a:pt x="0" y="2268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grpSp>
        <p:nvGrpSpPr>
          <p:cNvPr id="61446" name="Group 5"/>
          <p:cNvGrpSpPr>
            <a:grpSpLocks/>
          </p:cNvGrpSpPr>
          <p:nvPr/>
        </p:nvGrpSpPr>
        <p:grpSpPr bwMode="auto">
          <a:xfrm>
            <a:off x="2971800" y="188913"/>
            <a:ext cx="5951538" cy="481012"/>
            <a:chOff x="1423" y="618"/>
            <a:chExt cx="3749" cy="303"/>
          </a:xfrm>
        </p:grpSpPr>
        <p:sp>
          <p:nvSpPr>
            <p:cNvPr id="61700" name="Rectangle 6" descr="Гранит"/>
            <p:cNvSpPr>
              <a:spLocks noChangeArrowheads="1"/>
            </p:cNvSpPr>
            <p:nvPr/>
          </p:nvSpPr>
          <p:spPr bwMode="auto">
            <a:xfrm>
              <a:off x="1423" y="618"/>
              <a:ext cx="3719" cy="295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00711" name="Rectangle 7"/>
            <p:cNvSpPr>
              <a:spLocks noChangeArrowheads="1"/>
            </p:cNvSpPr>
            <p:nvPr/>
          </p:nvSpPr>
          <p:spPr bwMode="auto">
            <a:xfrm>
              <a:off x="1453" y="626"/>
              <a:ext cx="3719" cy="295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47000"/>
                  </a:schemeClr>
                </a:gs>
                <a:gs pos="100000">
                  <a:schemeClr val="bg2">
                    <a:gamma/>
                    <a:shade val="0"/>
                    <a:invGamma/>
                    <a:alpha val="69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61447" name="Rectangle 8" descr="Белый мрамор"/>
          <p:cNvSpPr>
            <a:spLocks noChangeArrowheads="1"/>
          </p:cNvSpPr>
          <p:nvPr/>
        </p:nvSpPr>
        <p:spPr bwMode="auto">
          <a:xfrm>
            <a:off x="1192213" y="3500438"/>
            <a:ext cx="73025" cy="8636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960000" rev="0"/>
            </a:camera>
            <a:lightRig rig="legacyFlat3" dir="r"/>
          </a:scene3d>
          <a:sp3d extrusionH="74406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705100" y="768350"/>
            <a:ext cx="863600" cy="576263"/>
            <a:chOff x="1202" y="1117"/>
            <a:chExt cx="544" cy="363"/>
          </a:xfrm>
        </p:grpSpPr>
        <p:sp>
          <p:nvSpPr>
            <p:cNvPr id="61698" name="Rectangle 10" descr="Горизонтальный кирпич"/>
            <p:cNvSpPr>
              <a:spLocks noChangeArrowheads="1"/>
            </p:cNvSpPr>
            <p:nvPr/>
          </p:nvSpPr>
          <p:spPr bwMode="auto">
            <a:xfrm>
              <a:off x="1202" y="1117"/>
              <a:ext cx="544" cy="363"/>
            </a:xfrm>
            <a:prstGeom prst="rect">
              <a:avLst/>
            </a:prstGeom>
            <a:pattFill prst="horzBrick">
              <a:fgClr>
                <a:srgbClr val="333333"/>
              </a:fgClr>
              <a:bgClr>
                <a:srgbClr val="FF9900"/>
              </a:bgClr>
            </a:pattFill>
            <a:ln w="9525">
              <a:miter lim="800000"/>
              <a:headEnd/>
              <a:tailEnd/>
            </a:ln>
            <a:scene3d>
              <a:camera prst="legacyPerspectiveTopRight">
                <a:rot lat="113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699" name="Rectangle 11" descr="Каштан"/>
            <p:cNvSpPr>
              <a:spLocks noChangeArrowheads="1"/>
            </p:cNvSpPr>
            <p:nvPr/>
          </p:nvSpPr>
          <p:spPr bwMode="auto">
            <a:xfrm rot="-5400000">
              <a:off x="1276" y="1231"/>
              <a:ext cx="312" cy="182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5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743075" y="2713038"/>
            <a:ext cx="939800" cy="633412"/>
            <a:chOff x="655" y="2208"/>
            <a:chExt cx="592" cy="399"/>
          </a:xfrm>
        </p:grpSpPr>
        <p:sp>
          <p:nvSpPr>
            <p:cNvPr id="61696" name="Rectangle 13" descr="Песок"/>
            <p:cNvSpPr>
              <a:spLocks noChangeArrowheads="1"/>
            </p:cNvSpPr>
            <p:nvPr/>
          </p:nvSpPr>
          <p:spPr bwMode="auto">
            <a:xfrm>
              <a:off x="655" y="2208"/>
              <a:ext cx="592" cy="39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697" name="Rectangle 14"/>
            <p:cNvSpPr>
              <a:spLocks noChangeArrowheads="1"/>
            </p:cNvSpPr>
            <p:nvPr/>
          </p:nvSpPr>
          <p:spPr bwMode="auto">
            <a:xfrm>
              <a:off x="858" y="2283"/>
              <a:ext cx="158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2122488" y="1973263"/>
            <a:ext cx="863600" cy="633412"/>
            <a:chOff x="885" y="1742"/>
            <a:chExt cx="544" cy="399"/>
          </a:xfrm>
        </p:grpSpPr>
        <p:sp>
          <p:nvSpPr>
            <p:cNvPr id="61694" name="Rectangle 16" descr="Песок"/>
            <p:cNvSpPr>
              <a:spLocks noChangeArrowheads="1"/>
            </p:cNvSpPr>
            <p:nvPr/>
          </p:nvSpPr>
          <p:spPr bwMode="auto">
            <a:xfrm>
              <a:off x="885" y="1742"/>
              <a:ext cx="544" cy="399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695" name="Rectangle 17"/>
            <p:cNvSpPr>
              <a:spLocks noChangeArrowheads="1"/>
            </p:cNvSpPr>
            <p:nvPr/>
          </p:nvSpPr>
          <p:spPr bwMode="auto">
            <a:xfrm>
              <a:off x="1070" y="1817"/>
              <a:ext cx="146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1451" name="Rectangle 18" descr="Белый мрамор"/>
          <p:cNvSpPr>
            <a:spLocks noChangeArrowheads="1"/>
          </p:cNvSpPr>
          <p:nvPr/>
        </p:nvSpPr>
        <p:spPr bwMode="auto">
          <a:xfrm>
            <a:off x="2270125" y="3509963"/>
            <a:ext cx="73025" cy="8636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780000" rev="0"/>
            </a:camera>
            <a:lightRig rig="legacyFlat3" dir="r"/>
          </a:scene3d>
          <a:sp3d extrusionH="73390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4914900" y="295275"/>
            <a:ext cx="1746250" cy="531813"/>
            <a:chOff x="2180" y="685"/>
            <a:chExt cx="1100" cy="335"/>
          </a:xfrm>
        </p:grpSpPr>
        <p:grpSp>
          <p:nvGrpSpPr>
            <p:cNvPr id="61678" name="Group 20"/>
            <p:cNvGrpSpPr>
              <a:grpSpLocks/>
            </p:cNvGrpSpPr>
            <p:nvPr/>
          </p:nvGrpSpPr>
          <p:grpSpPr bwMode="auto">
            <a:xfrm>
              <a:off x="2180" y="685"/>
              <a:ext cx="227" cy="335"/>
              <a:chOff x="2180" y="685"/>
              <a:chExt cx="227" cy="335"/>
            </a:xfrm>
          </p:grpSpPr>
          <p:sp>
            <p:nvSpPr>
              <p:cNvPr id="61692" name="Rectangle 21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93" name="Rectangle 22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1679" name="Group 23"/>
            <p:cNvGrpSpPr>
              <a:grpSpLocks/>
            </p:cNvGrpSpPr>
            <p:nvPr/>
          </p:nvGrpSpPr>
          <p:grpSpPr bwMode="auto">
            <a:xfrm>
              <a:off x="2398" y="685"/>
              <a:ext cx="227" cy="335"/>
              <a:chOff x="2180" y="685"/>
              <a:chExt cx="227" cy="335"/>
            </a:xfrm>
          </p:grpSpPr>
          <p:sp>
            <p:nvSpPr>
              <p:cNvPr id="61690" name="Rectangle 24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91" name="Rectangle 25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1680" name="Group 26"/>
            <p:cNvGrpSpPr>
              <a:grpSpLocks/>
            </p:cNvGrpSpPr>
            <p:nvPr/>
          </p:nvGrpSpPr>
          <p:grpSpPr bwMode="auto">
            <a:xfrm>
              <a:off x="2616" y="685"/>
              <a:ext cx="227" cy="335"/>
              <a:chOff x="2180" y="685"/>
              <a:chExt cx="227" cy="335"/>
            </a:xfrm>
          </p:grpSpPr>
          <p:sp>
            <p:nvSpPr>
              <p:cNvPr id="61688" name="Rectangle 27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89" name="Rectangle 28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1681" name="Group 29"/>
            <p:cNvGrpSpPr>
              <a:grpSpLocks/>
            </p:cNvGrpSpPr>
            <p:nvPr/>
          </p:nvGrpSpPr>
          <p:grpSpPr bwMode="auto">
            <a:xfrm>
              <a:off x="2834" y="685"/>
              <a:ext cx="227" cy="335"/>
              <a:chOff x="2180" y="685"/>
              <a:chExt cx="227" cy="335"/>
            </a:xfrm>
          </p:grpSpPr>
          <p:sp>
            <p:nvSpPr>
              <p:cNvPr id="61686" name="Rectangle 30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87" name="Rectangle 31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1682" name="Group 32"/>
            <p:cNvGrpSpPr>
              <a:grpSpLocks/>
            </p:cNvGrpSpPr>
            <p:nvPr/>
          </p:nvGrpSpPr>
          <p:grpSpPr bwMode="auto">
            <a:xfrm>
              <a:off x="3053" y="685"/>
              <a:ext cx="227" cy="335"/>
              <a:chOff x="2180" y="685"/>
              <a:chExt cx="227" cy="335"/>
            </a:xfrm>
          </p:grpSpPr>
          <p:sp>
            <p:nvSpPr>
              <p:cNvPr id="61684" name="Rectangle 33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85" name="Rectangle 34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200739" name="Rectangle 35"/>
            <p:cNvSpPr>
              <a:spLocks noChangeArrowheads="1"/>
            </p:cNvSpPr>
            <p:nvPr/>
          </p:nvSpPr>
          <p:spPr bwMode="auto">
            <a:xfrm>
              <a:off x="2190" y="709"/>
              <a:ext cx="1088" cy="272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0"/>
                    <a:invGamma/>
                    <a:alpha val="60001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2" name="Group 36"/>
          <p:cNvGrpSpPr>
            <a:grpSpLocks/>
          </p:cNvGrpSpPr>
          <p:nvPr/>
        </p:nvGrpSpPr>
        <p:grpSpPr bwMode="auto">
          <a:xfrm>
            <a:off x="6786563" y="168275"/>
            <a:ext cx="1081087" cy="955675"/>
            <a:chOff x="3787" y="0"/>
            <a:chExt cx="681" cy="602"/>
          </a:xfrm>
        </p:grpSpPr>
        <p:grpSp>
          <p:nvGrpSpPr>
            <p:cNvPr id="61667" name="Group 37"/>
            <p:cNvGrpSpPr>
              <a:grpSpLocks/>
            </p:cNvGrpSpPr>
            <p:nvPr/>
          </p:nvGrpSpPr>
          <p:grpSpPr bwMode="auto">
            <a:xfrm>
              <a:off x="3787" y="0"/>
              <a:ext cx="418" cy="602"/>
              <a:chOff x="3833" y="611"/>
              <a:chExt cx="418" cy="602"/>
            </a:xfrm>
          </p:grpSpPr>
          <p:sp>
            <p:nvSpPr>
              <p:cNvPr id="61669" name="AutoShape 38" descr="Белый мрамор"/>
              <p:cNvSpPr>
                <a:spLocks noChangeArrowheads="1"/>
              </p:cNvSpPr>
              <p:nvPr/>
            </p:nvSpPr>
            <p:spPr bwMode="auto">
              <a:xfrm rot="16200000" flipH="1">
                <a:off x="3603" y="848"/>
                <a:ext cx="595" cy="136"/>
              </a:xfrm>
              <a:prstGeom prst="parallelogram">
                <a:avLst>
                  <a:gd name="adj" fmla="val 223955"/>
                </a:avLst>
              </a:prstGeom>
              <a:blipFill dpi="0" rotWithShape="1">
                <a:blip r:embed="rId6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Lef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1670" name="Group 39"/>
              <p:cNvGrpSpPr>
                <a:grpSpLocks/>
              </p:cNvGrpSpPr>
              <p:nvPr/>
            </p:nvGrpSpPr>
            <p:grpSpPr bwMode="auto">
              <a:xfrm>
                <a:off x="3923" y="611"/>
                <a:ext cx="328" cy="330"/>
                <a:chOff x="3923" y="202"/>
                <a:chExt cx="328" cy="330"/>
              </a:xfrm>
            </p:grpSpPr>
            <p:grpSp>
              <p:nvGrpSpPr>
                <p:cNvPr id="61671" name="Group 40"/>
                <p:cNvGrpSpPr>
                  <a:grpSpLocks/>
                </p:cNvGrpSpPr>
                <p:nvPr/>
              </p:nvGrpSpPr>
              <p:grpSpPr bwMode="auto">
                <a:xfrm>
                  <a:off x="4079" y="202"/>
                  <a:ext cx="172" cy="330"/>
                  <a:chOff x="4144" y="242"/>
                  <a:chExt cx="172" cy="330"/>
                </a:xfrm>
              </p:grpSpPr>
              <p:sp>
                <p:nvSpPr>
                  <p:cNvPr id="61675" name="AutoShape 4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211" y="178"/>
                    <a:ext cx="39" cy="169"/>
                  </a:xfrm>
                  <a:prstGeom prst="can">
                    <a:avLst>
                      <a:gd name="adj" fmla="val 10392"/>
                    </a:avLst>
                  </a:pr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676" name="AutoShape 42"/>
                  <p:cNvSpPr>
                    <a:spLocks noChangeArrowheads="1"/>
                  </p:cNvSpPr>
                  <p:nvPr/>
                </p:nvSpPr>
                <p:spPr bwMode="auto">
                  <a:xfrm rot="16200000" flipH="1">
                    <a:off x="3999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677" name="AutoShape 4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132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61672" name="Rectangle 44"/>
                <p:cNvSpPr>
                  <a:spLocks noChangeArrowheads="1"/>
                </p:cNvSpPr>
                <p:nvPr/>
              </p:nvSpPr>
              <p:spPr bwMode="auto">
                <a:xfrm>
                  <a:off x="3968" y="479"/>
                  <a:ext cx="136" cy="4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miter lim="800000"/>
                  <a:headEnd/>
                  <a:tailEnd/>
                </a:ln>
                <a:scene3d>
                  <a:camera prst="legacyObliqueTopRight">
                    <a:rot lat="360000" lon="0" rev="0"/>
                  </a:camera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673" name="AutoShape 45"/>
                <p:cNvSpPr>
                  <a:spLocks noChangeArrowheads="1"/>
                </p:cNvSpPr>
                <p:nvPr/>
              </p:nvSpPr>
              <p:spPr bwMode="auto">
                <a:xfrm rot="5400000">
                  <a:off x="3945" y="401"/>
                  <a:ext cx="45" cy="90"/>
                </a:xfrm>
                <a:prstGeom prst="can">
                  <a:avLst>
                    <a:gd name="adj" fmla="val 28889"/>
                  </a:avLst>
                </a:prstGeom>
                <a:gradFill rotWithShape="1">
                  <a:gsLst>
                    <a:gs pos="0">
                      <a:srgbClr val="B2B2B2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674" name="Oval 46"/>
                <p:cNvSpPr>
                  <a:spLocks noChangeArrowheads="1"/>
                </p:cNvSpPr>
                <p:nvPr/>
              </p:nvSpPr>
              <p:spPr bwMode="auto">
                <a:xfrm>
                  <a:off x="3974" y="339"/>
                  <a:ext cx="136" cy="136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round/>
                  <a:headEnd/>
                  <a:tailEnd/>
                </a:ln>
                <a:scene3d>
                  <a:camera prst="legacyPerspectiveTopRight">
                    <a:rot lat="0" lon="21419979" rev="0"/>
                  </a:camera>
                  <a:lightRig rig="legacyFlat3" dir="b"/>
                </a:scene3d>
                <a:sp3d extrusionH="176200" prstMaterial="legacyMetal">
                  <a:bevelT w="13500" h="13500" prst="angle"/>
                  <a:bevelB w="13500" h="13500" prst="angle"/>
                  <a:extrusionClr>
                    <a:srgbClr val="FF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61668" name="AutoShape 47"/>
            <p:cNvSpPr>
              <a:spLocks noChangeArrowheads="1"/>
            </p:cNvSpPr>
            <p:nvPr/>
          </p:nvSpPr>
          <p:spPr bwMode="auto">
            <a:xfrm>
              <a:off x="4241" y="45"/>
              <a:ext cx="227" cy="346"/>
            </a:xfrm>
            <a:prstGeom prst="can">
              <a:avLst>
                <a:gd name="adj" fmla="val 2510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48"/>
          <p:cNvGrpSpPr>
            <a:grpSpLocks/>
          </p:cNvGrpSpPr>
          <p:nvPr/>
        </p:nvGrpSpPr>
        <p:grpSpPr bwMode="auto">
          <a:xfrm>
            <a:off x="4338638" y="496888"/>
            <a:ext cx="446087" cy="144462"/>
            <a:chOff x="1791" y="799"/>
            <a:chExt cx="281" cy="91"/>
          </a:xfrm>
        </p:grpSpPr>
        <p:grpSp>
          <p:nvGrpSpPr>
            <p:cNvPr id="61659" name="Group 49"/>
            <p:cNvGrpSpPr>
              <a:grpSpLocks/>
            </p:cNvGrpSpPr>
            <p:nvPr/>
          </p:nvGrpSpPr>
          <p:grpSpPr bwMode="auto">
            <a:xfrm>
              <a:off x="1936" y="799"/>
              <a:ext cx="136" cy="91"/>
              <a:chOff x="1791" y="799"/>
              <a:chExt cx="136" cy="91"/>
            </a:xfrm>
          </p:grpSpPr>
          <p:sp>
            <p:nvSpPr>
              <p:cNvPr id="61664" name="Rectangle 50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665" name="AutoShape 51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66" name="Oval 52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1660" name="Group 53"/>
            <p:cNvGrpSpPr>
              <a:grpSpLocks/>
            </p:cNvGrpSpPr>
            <p:nvPr/>
          </p:nvGrpSpPr>
          <p:grpSpPr bwMode="auto">
            <a:xfrm>
              <a:off x="1791" y="799"/>
              <a:ext cx="136" cy="91"/>
              <a:chOff x="1791" y="799"/>
              <a:chExt cx="136" cy="91"/>
            </a:xfrm>
          </p:grpSpPr>
          <p:sp>
            <p:nvSpPr>
              <p:cNvPr id="61661" name="Rectangle 54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662" name="AutoShape 55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63" name="Oval 56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3619500" y="642938"/>
            <a:ext cx="4216400" cy="487362"/>
            <a:chOff x="1606" y="904"/>
            <a:chExt cx="2887" cy="307"/>
          </a:xfrm>
        </p:grpSpPr>
        <p:sp>
          <p:nvSpPr>
            <p:cNvPr id="61657" name="Rectangle 58" descr="Гранит"/>
            <p:cNvSpPr>
              <a:spLocks noChangeArrowheads="1"/>
            </p:cNvSpPr>
            <p:nvPr/>
          </p:nvSpPr>
          <p:spPr bwMode="auto">
            <a:xfrm>
              <a:off x="1606" y="904"/>
              <a:ext cx="2887" cy="295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0000" lon="1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658" name="Rectangle 59" descr="Дуб"/>
            <p:cNvSpPr>
              <a:spLocks noChangeArrowheads="1"/>
            </p:cNvSpPr>
            <p:nvPr/>
          </p:nvSpPr>
          <p:spPr bwMode="auto">
            <a:xfrm rot="-5400000">
              <a:off x="1666" y="962"/>
              <a:ext cx="295" cy="204"/>
            </a:xfrm>
            <a:prstGeom prst="rect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9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20" name="Group 60"/>
          <p:cNvGrpSpPr>
            <a:grpSpLocks/>
          </p:cNvGrpSpPr>
          <p:nvPr/>
        </p:nvGrpSpPr>
        <p:grpSpPr bwMode="auto">
          <a:xfrm>
            <a:off x="4254500" y="908050"/>
            <a:ext cx="792163" cy="649288"/>
            <a:chOff x="2112" y="1207"/>
            <a:chExt cx="499" cy="409"/>
          </a:xfrm>
        </p:grpSpPr>
        <p:grpSp>
          <p:nvGrpSpPr>
            <p:cNvPr id="61645" name="Group 61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766" name="AutoShape 62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49" name="Rectangle 63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68" name="Rectangle 64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51" name="Rectangle 65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52" name="Rectangle 66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71" name="Rectangle 67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54" name="Rectangle 68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55" name="Rectangle 69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74" name="AutoShape 70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646" name="AutoShape 71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47" name="Rectangle 72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73"/>
          <p:cNvGrpSpPr>
            <a:grpSpLocks/>
          </p:cNvGrpSpPr>
          <p:nvPr/>
        </p:nvGrpSpPr>
        <p:grpSpPr bwMode="auto">
          <a:xfrm>
            <a:off x="5245100" y="908050"/>
            <a:ext cx="792163" cy="649288"/>
            <a:chOff x="2112" y="1207"/>
            <a:chExt cx="499" cy="409"/>
          </a:xfrm>
        </p:grpSpPr>
        <p:grpSp>
          <p:nvGrpSpPr>
            <p:cNvPr id="61633" name="Group 74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779" name="AutoShape 75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37" name="Rectangle 76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81" name="Rectangle 77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39" name="Rectangle 78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40" name="Rectangle 79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84" name="Rectangle 80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42" name="Rectangle 81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43" name="Rectangle 82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87" name="AutoShape 83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634" name="AutoShape 84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35" name="Rectangle 85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4" name="Group 86"/>
          <p:cNvGrpSpPr>
            <a:grpSpLocks/>
          </p:cNvGrpSpPr>
          <p:nvPr/>
        </p:nvGrpSpPr>
        <p:grpSpPr bwMode="auto">
          <a:xfrm>
            <a:off x="6283325" y="908050"/>
            <a:ext cx="792163" cy="649288"/>
            <a:chOff x="2112" y="1207"/>
            <a:chExt cx="499" cy="409"/>
          </a:xfrm>
        </p:grpSpPr>
        <p:grpSp>
          <p:nvGrpSpPr>
            <p:cNvPr id="61621" name="Group 87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792" name="AutoShape 88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25" name="Rectangle 89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94" name="Rectangle 90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27" name="Rectangle 91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28" name="Rectangle 92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797" name="Rectangle 93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30" name="Rectangle 94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31" name="Rectangle 95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00" name="AutoShape 96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622" name="AutoShape 97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23" name="Rectangle 98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" name="Group 99"/>
          <p:cNvGrpSpPr>
            <a:grpSpLocks/>
          </p:cNvGrpSpPr>
          <p:nvPr/>
        </p:nvGrpSpPr>
        <p:grpSpPr bwMode="auto">
          <a:xfrm>
            <a:off x="6138863" y="1196975"/>
            <a:ext cx="792162" cy="649288"/>
            <a:chOff x="2112" y="1207"/>
            <a:chExt cx="499" cy="409"/>
          </a:xfrm>
        </p:grpSpPr>
        <p:grpSp>
          <p:nvGrpSpPr>
            <p:cNvPr id="61609" name="Group 100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805" name="AutoShape 101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13" name="Rectangle 102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07" name="Rectangle 103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15" name="Rectangle 104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16" name="Rectangle 105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10" name="Rectangle 106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18" name="Rectangle 107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19" name="Rectangle 108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13" name="AutoShape 109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610" name="AutoShape 110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11" name="Rectangle 111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2"/>
          <p:cNvGrpSpPr>
            <a:grpSpLocks/>
          </p:cNvGrpSpPr>
          <p:nvPr/>
        </p:nvGrpSpPr>
        <p:grpSpPr bwMode="auto">
          <a:xfrm>
            <a:off x="5100638" y="1196975"/>
            <a:ext cx="792162" cy="649288"/>
            <a:chOff x="2112" y="1207"/>
            <a:chExt cx="499" cy="409"/>
          </a:xfrm>
        </p:grpSpPr>
        <p:grpSp>
          <p:nvGrpSpPr>
            <p:cNvPr id="61597" name="Group 113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818" name="AutoShape 114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01" name="Rectangle 115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20" name="Rectangle 116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03" name="Rectangle 117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04" name="Rectangle 118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23" name="Rectangle 119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606" name="Rectangle 120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607" name="Rectangle 121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26" name="AutoShape 122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598" name="AutoShape 123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99" name="Rectangle 124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" name="Group 125"/>
          <p:cNvGrpSpPr>
            <a:grpSpLocks/>
          </p:cNvGrpSpPr>
          <p:nvPr/>
        </p:nvGrpSpPr>
        <p:grpSpPr bwMode="auto">
          <a:xfrm>
            <a:off x="4097338" y="1196975"/>
            <a:ext cx="792162" cy="649288"/>
            <a:chOff x="2112" y="1207"/>
            <a:chExt cx="499" cy="409"/>
          </a:xfrm>
        </p:grpSpPr>
        <p:grpSp>
          <p:nvGrpSpPr>
            <p:cNvPr id="61585" name="Group 126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200831" name="AutoShape 127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589" name="Rectangle 128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33" name="Rectangle 129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591" name="Rectangle 130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592" name="Rectangle 131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36" name="Rectangle 132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61594" name="Rectangle 133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595" name="Rectangle 134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200839" name="AutoShape 135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1586" name="AutoShape 136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7" name="Rectangle 137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462" name="AutoShape 138"/>
          <p:cNvSpPr>
            <a:spLocks noChangeArrowheads="1"/>
          </p:cNvSpPr>
          <p:nvPr/>
        </p:nvSpPr>
        <p:spPr bwMode="auto">
          <a:xfrm rot="5400000" flipH="1">
            <a:off x="3086894" y="1542257"/>
            <a:ext cx="604837" cy="69850"/>
          </a:xfrm>
          <a:prstGeom prst="parallelogram">
            <a:avLst>
              <a:gd name="adj" fmla="val 224415"/>
            </a:avLst>
          </a:prstGeom>
          <a:solidFill>
            <a:schemeClr val="bg2"/>
          </a:solidFill>
          <a:ln w="9525">
            <a:miter lim="800000"/>
            <a:headEnd/>
            <a:tailEnd/>
          </a:ln>
          <a:scene3d>
            <a:camera prst="legacyObliqueLeft">
              <a:rot lat="21359977" lon="0" rev="0"/>
            </a:camera>
            <a:lightRig rig="legacyFlat3" dir="b"/>
          </a:scene3d>
          <a:sp3d extrusionH="11100" prstMaterial="legacyMetal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0843" name="Text Box 139"/>
          <p:cNvSpPr txBox="1">
            <a:spLocks noChangeArrowheads="1"/>
          </p:cNvSpPr>
          <p:nvPr/>
        </p:nvSpPr>
        <p:spPr bwMode="auto">
          <a:xfrm>
            <a:off x="-36513" y="212725"/>
            <a:ext cx="2879726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ОСНОВНЫЕ ПОМЕЩЕНИЯ</a:t>
            </a:r>
          </a:p>
          <a:p>
            <a:pPr marL="177800" indent="-177800">
              <a:spcBef>
                <a:spcPct val="50000"/>
              </a:spcBef>
              <a:buFontTx/>
              <a:buChar char="•"/>
              <a:defRPr/>
            </a:pP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отсеки для укрываемых</a:t>
            </a:r>
          </a:p>
          <a:p>
            <a:pPr marL="177800" indent="-177800">
              <a:spcBef>
                <a:spcPct val="50000"/>
              </a:spcBef>
              <a:buFontTx/>
              <a:buChar char="•"/>
              <a:defRPr/>
            </a:pP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пункт управления</a:t>
            </a:r>
          </a:p>
          <a:p>
            <a:pPr marL="177800" indent="-177800">
              <a:spcBef>
                <a:spcPct val="50000"/>
              </a:spcBef>
              <a:buFontTx/>
              <a:buChar char="•"/>
              <a:defRPr/>
            </a:pPr>
            <a:r>
              <a: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медпункт</a:t>
            </a:r>
          </a:p>
        </p:txBody>
      </p:sp>
      <p:sp>
        <p:nvSpPr>
          <p:cNvPr id="200844" name="Text Box 140"/>
          <p:cNvSpPr txBox="1">
            <a:spLocks noChangeArrowheads="1"/>
          </p:cNvSpPr>
          <p:nvPr/>
        </p:nvSpPr>
        <p:spPr bwMode="auto">
          <a:xfrm>
            <a:off x="3563938" y="4800600"/>
            <a:ext cx="54006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Тамбур шлюзы</a:t>
            </a: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Помещения санузлов</a:t>
            </a: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Фильтровентиляционные</a:t>
            </a: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Помещения ДЭС</a:t>
            </a:r>
          </a:p>
          <a:p>
            <a:pPr marL="266700" indent="-266700">
              <a:lnSpc>
                <a:spcPct val="8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Для установки баков с водой или артезианской скважины</a:t>
            </a: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Баллонные,</a:t>
            </a: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Станции перекачки фекальных вод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Arial" pitchFamily="34" charset="0"/>
              </a:rPr>
              <a:t>К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ладовые</a:t>
            </a:r>
            <a:r>
              <a:rPr lang="ru-RU" sz="1400" dirty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marL="266700" indent="-266700">
              <a:lnSpc>
                <a:spcPct val="50000"/>
              </a:lnSpc>
              <a:spcBef>
                <a:spcPct val="50000"/>
              </a:spcBef>
              <a:buFontTx/>
              <a:buChar char="•"/>
              <a:defRPr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52257" name="Group 141"/>
          <p:cNvGrpSpPr>
            <a:grpSpLocks/>
          </p:cNvGrpSpPr>
          <p:nvPr/>
        </p:nvGrpSpPr>
        <p:grpSpPr bwMode="auto">
          <a:xfrm>
            <a:off x="2987675" y="260350"/>
            <a:ext cx="503238" cy="469900"/>
            <a:chOff x="1429" y="161"/>
            <a:chExt cx="317" cy="296"/>
          </a:xfrm>
        </p:grpSpPr>
        <p:sp>
          <p:nvSpPr>
            <p:cNvPr id="61580" name="AutoShape 142" descr="Орех"/>
            <p:cNvSpPr>
              <a:spLocks noChangeArrowheads="1"/>
            </p:cNvSpPr>
            <p:nvPr/>
          </p:nvSpPr>
          <p:spPr bwMode="auto">
            <a:xfrm rot="5400000" flipH="1">
              <a:off x="1301" y="299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1" name="AutoShape 143" descr="Дуб"/>
            <p:cNvSpPr>
              <a:spLocks noChangeArrowheads="1"/>
            </p:cNvSpPr>
            <p:nvPr/>
          </p:nvSpPr>
          <p:spPr bwMode="auto">
            <a:xfrm>
              <a:off x="1429" y="164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2" name="AutoShape 144" descr="Дуб"/>
            <p:cNvSpPr>
              <a:spLocks noChangeArrowheads="1"/>
            </p:cNvSpPr>
            <p:nvPr/>
          </p:nvSpPr>
          <p:spPr bwMode="auto">
            <a:xfrm>
              <a:off x="1429" y="255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3" name="AutoShape 145" descr="Дуб"/>
            <p:cNvSpPr>
              <a:spLocks noChangeArrowheads="1"/>
            </p:cNvSpPr>
            <p:nvPr/>
          </p:nvSpPr>
          <p:spPr bwMode="auto">
            <a:xfrm>
              <a:off x="1429" y="346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4" name="AutoShape 146" descr="Орех"/>
            <p:cNvSpPr>
              <a:spLocks noChangeArrowheads="1"/>
            </p:cNvSpPr>
            <p:nvPr/>
          </p:nvSpPr>
          <p:spPr bwMode="auto">
            <a:xfrm rot="5400000" flipH="1">
              <a:off x="1587" y="295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466" name="Rectangle 147" descr="Гранит"/>
          <p:cNvSpPr>
            <a:spLocks noChangeArrowheads="1"/>
          </p:cNvSpPr>
          <p:nvPr/>
        </p:nvSpPr>
        <p:spPr bwMode="auto">
          <a:xfrm>
            <a:off x="2538413" y="3198813"/>
            <a:ext cx="4824412" cy="59055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0" lon="120000" rev="0"/>
            </a:camera>
            <a:lightRig rig="legacyFlat3" dir="r"/>
          </a:scene3d>
          <a:sp3d extrusionH="49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52258" name="Group 148"/>
          <p:cNvGrpSpPr>
            <a:grpSpLocks/>
          </p:cNvGrpSpPr>
          <p:nvPr/>
        </p:nvGrpSpPr>
        <p:grpSpPr bwMode="auto">
          <a:xfrm>
            <a:off x="2611438" y="3286125"/>
            <a:ext cx="2368550" cy="823913"/>
            <a:chOff x="1202" y="2070"/>
            <a:chExt cx="1492" cy="519"/>
          </a:xfrm>
        </p:grpSpPr>
        <p:sp>
          <p:nvSpPr>
            <p:cNvPr id="61538" name="Rectangle 149"/>
            <p:cNvSpPr>
              <a:spLocks noChangeArrowheads="1"/>
            </p:cNvSpPr>
            <p:nvPr/>
          </p:nvSpPr>
          <p:spPr bwMode="auto">
            <a:xfrm>
              <a:off x="1829" y="2538"/>
              <a:ext cx="318" cy="23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660000" lon="120000" rev="0"/>
              </a:camera>
              <a:lightRig rig="legacyFlat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39" name="Rectangle 150" descr="Гранит"/>
            <p:cNvSpPr>
              <a:spLocks noChangeArrowheads="1"/>
            </p:cNvSpPr>
            <p:nvPr/>
          </p:nvSpPr>
          <p:spPr bwMode="auto">
            <a:xfrm>
              <a:off x="2172" y="2538"/>
              <a:ext cx="272" cy="46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6000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0" name="Rectangle 151"/>
            <p:cNvSpPr>
              <a:spLocks noChangeArrowheads="1"/>
            </p:cNvSpPr>
            <p:nvPr/>
          </p:nvSpPr>
          <p:spPr bwMode="auto">
            <a:xfrm>
              <a:off x="2305" y="2107"/>
              <a:ext cx="227" cy="54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1" name="Oval 152"/>
            <p:cNvSpPr>
              <a:spLocks noChangeArrowheads="1"/>
            </p:cNvSpPr>
            <p:nvPr/>
          </p:nvSpPr>
          <p:spPr bwMode="auto">
            <a:xfrm>
              <a:off x="2186" y="2257"/>
              <a:ext cx="272" cy="272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2" name="Rectangle 153"/>
            <p:cNvSpPr>
              <a:spLocks noChangeArrowheads="1"/>
            </p:cNvSpPr>
            <p:nvPr/>
          </p:nvSpPr>
          <p:spPr bwMode="auto">
            <a:xfrm>
              <a:off x="2180" y="2251"/>
              <a:ext cx="272" cy="18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3" name="Rectangle 154"/>
            <p:cNvSpPr>
              <a:spLocks noChangeArrowheads="1"/>
            </p:cNvSpPr>
            <p:nvPr/>
          </p:nvSpPr>
          <p:spPr bwMode="auto">
            <a:xfrm>
              <a:off x="2164" y="2251"/>
              <a:ext cx="292" cy="49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ObliqueTopRight">
                <a:rot lat="21539980" lon="1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4" name="AutoShape 155"/>
            <p:cNvSpPr>
              <a:spLocks noChangeArrowheads="1"/>
            </p:cNvSpPr>
            <p:nvPr/>
          </p:nvSpPr>
          <p:spPr bwMode="auto">
            <a:xfrm rot="10800000">
              <a:off x="2200" y="2161"/>
              <a:ext cx="269" cy="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62 w 21600"/>
                <a:gd name="T13" fmla="*/ 5863 h 21600"/>
                <a:gd name="T14" fmla="*/ 15738 w 21600"/>
                <a:gd name="T15" fmla="*/ 157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22" y="21600"/>
                  </a:lnTo>
                  <a:lnTo>
                    <a:pt x="134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CC00"/>
            </a:solidFill>
            <a:ln w="9525">
              <a:round/>
              <a:headEnd/>
              <a:tailEnd/>
            </a:ln>
            <a:scene3d>
              <a:camera prst="legacyPerspectiveTopRight">
                <a:rot lat="0" lon="7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45" name="AutoShape 156"/>
            <p:cNvSpPr>
              <a:spLocks noChangeArrowheads="1"/>
            </p:cNvSpPr>
            <p:nvPr/>
          </p:nvSpPr>
          <p:spPr bwMode="auto">
            <a:xfrm>
              <a:off x="1630" y="2115"/>
              <a:ext cx="45" cy="365"/>
            </a:xfrm>
            <a:prstGeom prst="can">
              <a:avLst>
                <a:gd name="adj" fmla="val 2403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861" name="AutoShape 157"/>
            <p:cNvSpPr>
              <a:spLocks noChangeArrowheads="1"/>
            </p:cNvSpPr>
            <p:nvPr/>
          </p:nvSpPr>
          <p:spPr bwMode="auto">
            <a:xfrm>
              <a:off x="1859" y="2490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547" name="AutoShape 158"/>
            <p:cNvSpPr>
              <a:spLocks noChangeArrowheads="1"/>
            </p:cNvSpPr>
            <p:nvPr/>
          </p:nvSpPr>
          <p:spPr bwMode="auto">
            <a:xfrm>
              <a:off x="1864" y="2368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48" name="AutoShape 159"/>
            <p:cNvSpPr>
              <a:spLocks noChangeArrowheads="1"/>
            </p:cNvSpPr>
            <p:nvPr/>
          </p:nvSpPr>
          <p:spPr bwMode="auto">
            <a:xfrm>
              <a:off x="1859" y="2347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49" name="AutoShape 160"/>
            <p:cNvSpPr>
              <a:spLocks noChangeArrowheads="1"/>
            </p:cNvSpPr>
            <p:nvPr/>
          </p:nvSpPr>
          <p:spPr bwMode="auto">
            <a:xfrm>
              <a:off x="1864" y="2223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0" name="AutoShape 161"/>
            <p:cNvSpPr>
              <a:spLocks noChangeArrowheads="1"/>
            </p:cNvSpPr>
            <p:nvPr/>
          </p:nvSpPr>
          <p:spPr bwMode="auto">
            <a:xfrm>
              <a:off x="1859" y="220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1" name="AutoShape 162"/>
            <p:cNvSpPr>
              <a:spLocks noChangeArrowheads="1"/>
            </p:cNvSpPr>
            <p:nvPr/>
          </p:nvSpPr>
          <p:spPr bwMode="auto">
            <a:xfrm>
              <a:off x="1894" y="2107"/>
              <a:ext cx="47" cy="104"/>
            </a:xfrm>
            <a:prstGeom prst="can">
              <a:avLst>
                <a:gd name="adj" fmla="val 14690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867" name="AutoShape 163"/>
            <p:cNvSpPr>
              <a:spLocks noChangeArrowheads="1"/>
            </p:cNvSpPr>
            <p:nvPr/>
          </p:nvSpPr>
          <p:spPr bwMode="auto">
            <a:xfrm>
              <a:off x="2025" y="249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553" name="AutoShape 164"/>
            <p:cNvSpPr>
              <a:spLocks noChangeArrowheads="1"/>
            </p:cNvSpPr>
            <p:nvPr/>
          </p:nvSpPr>
          <p:spPr bwMode="auto">
            <a:xfrm>
              <a:off x="2030" y="2369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4" name="AutoShape 165"/>
            <p:cNvSpPr>
              <a:spLocks noChangeArrowheads="1"/>
            </p:cNvSpPr>
            <p:nvPr/>
          </p:nvSpPr>
          <p:spPr bwMode="auto">
            <a:xfrm>
              <a:off x="2025" y="2348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5" name="AutoShape 166"/>
            <p:cNvSpPr>
              <a:spLocks noChangeArrowheads="1"/>
            </p:cNvSpPr>
            <p:nvPr/>
          </p:nvSpPr>
          <p:spPr bwMode="auto">
            <a:xfrm>
              <a:off x="2030" y="2224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6" name="AutoShape 167"/>
            <p:cNvSpPr>
              <a:spLocks noChangeArrowheads="1"/>
            </p:cNvSpPr>
            <p:nvPr/>
          </p:nvSpPr>
          <p:spPr bwMode="auto">
            <a:xfrm>
              <a:off x="2025" y="2202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7" name="AutoShape 168"/>
            <p:cNvSpPr>
              <a:spLocks noChangeArrowheads="1"/>
            </p:cNvSpPr>
            <p:nvPr/>
          </p:nvSpPr>
          <p:spPr bwMode="auto">
            <a:xfrm>
              <a:off x="2064" y="2111"/>
              <a:ext cx="47" cy="103"/>
            </a:xfrm>
            <a:prstGeom prst="can">
              <a:avLst>
                <a:gd name="adj" fmla="val 14549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8" name="AutoShape 169"/>
            <p:cNvSpPr>
              <a:spLocks noChangeArrowheads="1"/>
            </p:cNvSpPr>
            <p:nvPr/>
          </p:nvSpPr>
          <p:spPr bwMode="auto">
            <a:xfrm>
              <a:off x="1892" y="2105"/>
              <a:ext cx="22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32 w 21600"/>
                <a:gd name="T13" fmla="*/ 3840 h 21600"/>
                <a:gd name="T14" fmla="*/ 17568 w 21600"/>
                <a:gd name="T15" fmla="*/ 177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416" y="21600"/>
                  </a:lnTo>
                  <a:lnTo>
                    <a:pt x="17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9" name="AutoShape 170"/>
            <p:cNvSpPr>
              <a:spLocks noChangeArrowheads="1"/>
            </p:cNvSpPr>
            <p:nvPr/>
          </p:nvSpPr>
          <p:spPr bwMode="auto">
            <a:xfrm>
              <a:off x="2499" y="2115"/>
              <a:ext cx="195" cy="289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300000" lon="18000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60" name="AutoShape 171" descr="30%"/>
            <p:cNvSpPr>
              <a:spLocks noChangeAspect="1" noChangeArrowheads="1"/>
            </p:cNvSpPr>
            <p:nvPr/>
          </p:nvSpPr>
          <p:spPr bwMode="auto">
            <a:xfrm>
              <a:off x="2519" y="2142"/>
              <a:ext cx="151" cy="225"/>
            </a:xfrm>
            <a:prstGeom prst="roundRect">
              <a:avLst>
                <a:gd name="adj" fmla="val 16667"/>
              </a:avLst>
            </a:prstGeom>
            <a:pattFill prst="pct30">
              <a:fgClr>
                <a:schemeClr val="folHlink"/>
              </a:fgClr>
              <a:bgClr>
                <a:schemeClr val="bg2"/>
              </a:bgClr>
            </a:pattFill>
            <a:ln w="9525">
              <a:round/>
              <a:headEnd/>
              <a:tailEnd/>
            </a:ln>
            <a:scene3d>
              <a:camera prst="legacyPerspectiveBottomLeft">
                <a:rot lat="21059991" lon="21480000" rev="0"/>
              </a:camera>
              <a:lightRig rig="legacyFlat3" dir="r"/>
            </a:scene3d>
            <a:sp3d extrusionH="111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61" name="Oval 172"/>
            <p:cNvSpPr>
              <a:spLocks noChangeArrowheads="1"/>
            </p:cNvSpPr>
            <p:nvPr/>
          </p:nvSpPr>
          <p:spPr bwMode="auto">
            <a:xfrm>
              <a:off x="2213" y="2360"/>
              <a:ext cx="136" cy="137"/>
            </a:xfrm>
            <a:prstGeom prst="ellipse">
              <a:avLst/>
            </a:pr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62" name="Oval 173"/>
            <p:cNvSpPr>
              <a:spLocks noChangeArrowheads="1"/>
            </p:cNvSpPr>
            <p:nvPr/>
          </p:nvSpPr>
          <p:spPr bwMode="auto">
            <a:xfrm>
              <a:off x="2199" y="2412"/>
              <a:ext cx="91" cy="91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63" name="Oval 174"/>
            <p:cNvSpPr>
              <a:spLocks noChangeArrowheads="1"/>
            </p:cNvSpPr>
            <p:nvPr/>
          </p:nvSpPr>
          <p:spPr bwMode="auto">
            <a:xfrm>
              <a:off x="2200" y="2388"/>
              <a:ext cx="79" cy="95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BottomRight">
                <a:rot lat="2039998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64" name="Oval 175"/>
            <p:cNvSpPr>
              <a:spLocks noChangeArrowheads="1"/>
            </p:cNvSpPr>
            <p:nvPr/>
          </p:nvSpPr>
          <p:spPr bwMode="auto">
            <a:xfrm>
              <a:off x="2200" y="2364"/>
              <a:ext cx="70" cy="95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059990" lon="48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00880" name="AutoShape 176"/>
            <p:cNvSpPr>
              <a:spLocks noChangeArrowheads="1"/>
            </p:cNvSpPr>
            <p:nvPr/>
          </p:nvSpPr>
          <p:spPr bwMode="auto">
            <a:xfrm>
              <a:off x="2200" y="2070"/>
              <a:ext cx="70" cy="365"/>
            </a:xfrm>
            <a:prstGeom prst="can">
              <a:avLst>
                <a:gd name="adj" fmla="val 17429"/>
              </a:avLst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566" name="AutoShape 177"/>
            <p:cNvSpPr>
              <a:spLocks noChangeArrowheads="1"/>
            </p:cNvSpPr>
            <p:nvPr/>
          </p:nvSpPr>
          <p:spPr bwMode="auto">
            <a:xfrm rot="5400000">
              <a:off x="1868" y="2242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7" name="AutoShape 178"/>
            <p:cNvSpPr>
              <a:spLocks noChangeArrowheads="1"/>
            </p:cNvSpPr>
            <p:nvPr/>
          </p:nvSpPr>
          <p:spPr bwMode="auto">
            <a:xfrm rot="5400000">
              <a:off x="1868" y="2104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8" name="AutoShape 179"/>
            <p:cNvSpPr>
              <a:spLocks noChangeArrowheads="1"/>
            </p:cNvSpPr>
            <p:nvPr/>
          </p:nvSpPr>
          <p:spPr bwMode="auto">
            <a:xfrm>
              <a:off x="1375" y="2121"/>
              <a:ext cx="45" cy="229"/>
            </a:xfrm>
            <a:prstGeom prst="can">
              <a:avLst>
                <a:gd name="adj" fmla="val 1508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9" name="AutoShape 180"/>
            <p:cNvSpPr>
              <a:spLocks noChangeArrowheads="1"/>
            </p:cNvSpPr>
            <p:nvPr/>
          </p:nvSpPr>
          <p:spPr bwMode="auto">
            <a:xfrm>
              <a:off x="1377" y="2117"/>
              <a:ext cx="29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68 w 21600"/>
                <a:gd name="T13" fmla="*/ 3360 h 21600"/>
                <a:gd name="T14" fmla="*/ 18232 w 21600"/>
                <a:gd name="T15" fmla="*/ 1824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92" y="21600"/>
                  </a:lnTo>
                  <a:lnTo>
                    <a:pt x="1840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70" name="Rectangle 181" descr="Гранит"/>
            <p:cNvSpPr>
              <a:spLocks noChangeArrowheads="1"/>
            </p:cNvSpPr>
            <p:nvPr/>
          </p:nvSpPr>
          <p:spPr bwMode="auto">
            <a:xfrm>
              <a:off x="1235" y="2543"/>
              <a:ext cx="212" cy="46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780000" lon="120000" rev="0"/>
              </a:camera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71" name="AutoShape 182"/>
            <p:cNvSpPr>
              <a:spLocks noChangeArrowheads="1"/>
            </p:cNvSpPr>
            <p:nvPr/>
          </p:nvSpPr>
          <p:spPr bwMode="auto">
            <a:xfrm flipV="1">
              <a:off x="1204" y="2124"/>
              <a:ext cx="45" cy="351"/>
            </a:xfrm>
            <a:prstGeom prst="can">
              <a:avLst>
                <a:gd name="adj" fmla="val 12097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887" name="AutoShape 183"/>
            <p:cNvSpPr>
              <a:spLocks noChangeArrowheads="1"/>
            </p:cNvSpPr>
            <p:nvPr/>
          </p:nvSpPr>
          <p:spPr bwMode="auto">
            <a:xfrm>
              <a:off x="1693" y="2072"/>
              <a:ext cx="589" cy="68"/>
            </a:xfrm>
            <a:custGeom>
              <a:avLst/>
              <a:gdLst>
                <a:gd name="G0" fmla="+- 3301 0 0"/>
                <a:gd name="G1" fmla="+- 21600 0 3301"/>
                <a:gd name="G2" fmla="*/ 3301 1 2"/>
                <a:gd name="G3" fmla="+- 21600 0 G2"/>
                <a:gd name="G4" fmla="+/ 3301 21600 2"/>
                <a:gd name="G5" fmla="+/ G1 0 2"/>
                <a:gd name="G6" fmla="*/ 21600 21600 3301"/>
                <a:gd name="G7" fmla="*/ G6 1 2"/>
                <a:gd name="G8" fmla="+- 21600 0 G7"/>
                <a:gd name="G9" fmla="*/ 21600 1 2"/>
                <a:gd name="G10" fmla="+- 3301 0 G9"/>
                <a:gd name="G11" fmla="?: G10 G8 0"/>
                <a:gd name="G12" fmla="?: G10 G7 21600"/>
                <a:gd name="T0" fmla="*/ 19949 w 21600"/>
                <a:gd name="T1" fmla="*/ 10800 h 21600"/>
                <a:gd name="T2" fmla="*/ 10800 w 21600"/>
                <a:gd name="T3" fmla="*/ 21600 h 21600"/>
                <a:gd name="T4" fmla="*/ 1651 w 21600"/>
                <a:gd name="T5" fmla="*/ 10800 h 21600"/>
                <a:gd name="T6" fmla="*/ 10800 w 21600"/>
                <a:gd name="T7" fmla="*/ 0 h 21600"/>
                <a:gd name="T8" fmla="*/ 3451 w 21600"/>
                <a:gd name="T9" fmla="*/ 3451 h 21600"/>
                <a:gd name="T10" fmla="*/ 18149 w 21600"/>
                <a:gd name="T11" fmla="*/ 181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301" y="21600"/>
                  </a:lnTo>
                  <a:lnTo>
                    <a:pt x="1829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573" name="AutoShape 184"/>
            <p:cNvSpPr>
              <a:spLocks noChangeArrowheads="1"/>
            </p:cNvSpPr>
            <p:nvPr/>
          </p:nvSpPr>
          <p:spPr bwMode="auto">
            <a:xfrm flipV="1">
              <a:off x="1202" y="2418"/>
              <a:ext cx="227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72 w 21600"/>
                <a:gd name="T13" fmla="*/ 4547 h 21600"/>
                <a:gd name="T14" fmla="*/ 17128 w 21600"/>
                <a:gd name="T15" fmla="*/ 170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74" name="Rectangle 185"/>
            <p:cNvSpPr>
              <a:spLocks noChangeArrowheads="1"/>
            </p:cNvSpPr>
            <p:nvPr/>
          </p:nvSpPr>
          <p:spPr bwMode="auto">
            <a:xfrm>
              <a:off x="1368" y="2305"/>
              <a:ext cx="57" cy="136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75" name="Rectangle 186"/>
            <p:cNvSpPr>
              <a:spLocks noChangeArrowheads="1"/>
            </p:cNvSpPr>
            <p:nvPr/>
          </p:nvSpPr>
          <p:spPr bwMode="auto">
            <a:xfrm>
              <a:off x="1271" y="2444"/>
              <a:ext cx="136" cy="9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76" name="Oval 187"/>
            <p:cNvSpPr>
              <a:spLocks noChangeArrowheads="1"/>
            </p:cNvSpPr>
            <p:nvPr/>
          </p:nvSpPr>
          <p:spPr bwMode="auto">
            <a:xfrm>
              <a:off x="1265" y="2387"/>
              <a:ext cx="136" cy="136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77" name="Oval 188"/>
            <p:cNvSpPr>
              <a:spLocks noChangeArrowheads="1"/>
            </p:cNvSpPr>
            <p:nvPr/>
          </p:nvSpPr>
          <p:spPr bwMode="auto">
            <a:xfrm>
              <a:off x="1258" y="2433"/>
              <a:ext cx="91" cy="91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78" name="Rectangle 189"/>
            <p:cNvSpPr>
              <a:spLocks noChangeAspect="1" noChangeArrowheads="1"/>
            </p:cNvSpPr>
            <p:nvPr/>
          </p:nvSpPr>
          <p:spPr bwMode="auto">
            <a:xfrm>
              <a:off x="2097" y="2565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79" name="Rectangle 190"/>
            <p:cNvSpPr>
              <a:spLocks noChangeAspect="1" noChangeArrowheads="1"/>
            </p:cNvSpPr>
            <p:nvPr/>
          </p:nvSpPr>
          <p:spPr bwMode="auto">
            <a:xfrm>
              <a:off x="1866" y="2563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468" name="Rectangle 191" descr="Белый мрамор"/>
          <p:cNvSpPr>
            <a:spLocks noChangeArrowheads="1"/>
          </p:cNvSpPr>
          <p:nvPr/>
        </p:nvSpPr>
        <p:spPr bwMode="auto">
          <a:xfrm>
            <a:off x="7146925" y="3548063"/>
            <a:ext cx="73025" cy="8636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240000" rev="0"/>
            </a:camera>
            <a:lightRig rig="legacyFlat3" dir="b"/>
          </a:scene3d>
          <a:sp3d extrusionH="7339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52259" name="Group 192"/>
          <p:cNvGrpSpPr>
            <a:grpSpLocks/>
          </p:cNvGrpSpPr>
          <p:nvPr/>
        </p:nvGrpSpPr>
        <p:grpSpPr bwMode="auto">
          <a:xfrm>
            <a:off x="7902575" y="193675"/>
            <a:ext cx="863600" cy="965200"/>
            <a:chOff x="4535" y="627"/>
            <a:chExt cx="544" cy="608"/>
          </a:xfrm>
        </p:grpSpPr>
        <p:grpSp>
          <p:nvGrpSpPr>
            <p:cNvPr id="61528" name="Group 193"/>
            <p:cNvGrpSpPr>
              <a:grpSpLocks/>
            </p:cNvGrpSpPr>
            <p:nvPr/>
          </p:nvGrpSpPr>
          <p:grpSpPr bwMode="auto">
            <a:xfrm>
              <a:off x="4600" y="627"/>
              <a:ext cx="468" cy="254"/>
              <a:chOff x="4600" y="627"/>
              <a:chExt cx="468" cy="254"/>
            </a:xfrm>
          </p:grpSpPr>
          <p:grpSp>
            <p:nvGrpSpPr>
              <p:cNvPr id="61531" name="Group 194"/>
              <p:cNvGrpSpPr>
                <a:grpSpLocks/>
              </p:cNvGrpSpPr>
              <p:nvPr/>
            </p:nvGrpSpPr>
            <p:grpSpPr bwMode="auto">
              <a:xfrm>
                <a:off x="4814" y="627"/>
                <a:ext cx="254" cy="204"/>
                <a:chOff x="4814" y="797"/>
                <a:chExt cx="254" cy="204"/>
              </a:xfrm>
            </p:grpSpPr>
            <p:sp>
              <p:nvSpPr>
                <p:cNvPr id="61536" name="Rectangle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4814" y="797"/>
                  <a:ext cx="254" cy="20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537" name="Rectangle 196" descr="с311"/>
                <p:cNvSpPr>
                  <a:spLocks noChangeArrowheads="1"/>
                </p:cNvSpPr>
                <p:nvPr/>
              </p:nvSpPr>
              <p:spPr bwMode="auto">
                <a:xfrm>
                  <a:off x="4826" y="813"/>
                  <a:ext cx="227" cy="182"/>
                </a:xfrm>
                <a:prstGeom prst="rect">
                  <a:avLst/>
                </a:prstGeom>
                <a:blipFill dpi="0" rotWithShape="1">
                  <a:blip r:embed="rId11"/>
                  <a:srcRect/>
                  <a:stretch>
                    <a:fillRect/>
                  </a:stretch>
                </a:blip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1532" name="Group 197"/>
              <p:cNvGrpSpPr>
                <a:grpSpLocks/>
              </p:cNvGrpSpPr>
              <p:nvPr/>
            </p:nvGrpSpPr>
            <p:grpSpPr bwMode="auto">
              <a:xfrm>
                <a:off x="4600" y="764"/>
                <a:ext cx="318" cy="117"/>
                <a:chOff x="4468" y="284"/>
                <a:chExt cx="318" cy="117"/>
              </a:xfrm>
            </p:grpSpPr>
            <p:sp>
              <p:nvSpPr>
                <p:cNvPr id="61533" name="AutoShape 198" descr="Орех"/>
                <p:cNvSpPr>
                  <a:spLocks noChangeArrowheads="1"/>
                </p:cNvSpPr>
                <p:nvPr/>
              </p:nvSpPr>
              <p:spPr bwMode="auto">
                <a:xfrm>
                  <a:off x="4468" y="346"/>
                  <a:ext cx="318" cy="55"/>
                </a:xfrm>
                <a:prstGeom prst="parallelogram">
                  <a:avLst>
                    <a:gd name="adj" fmla="val 32737"/>
                  </a:avLst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ObliqueBottom"/>
                  <a:lightRig rig="legacyFlat3" dir="b"/>
                </a:scene3d>
                <a:sp3d extrusionH="303200" prstMaterial="legacyMatte">
                  <a:bevelT w="13500" h="13500" prst="angle"/>
                  <a:bevelB w="13500" h="13500" prst="angle"/>
                  <a:extrusionClr>
                    <a:srgbClr val="9966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534" name="Rectangle 199"/>
                <p:cNvSpPr>
                  <a:spLocks noChangeArrowheads="1"/>
                </p:cNvSpPr>
                <p:nvPr/>
              </p:nvSpPr>
              <p:spPr bwMode="auto">
                <a:xfrm>
                  <a:off x="4509" y="284"/>
                  <a:ext cx="91" cy="9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99994" lon="0" rev="0"/>
                  </a:camera>
                  <a:lightRig rig="legacyFlat3" dir="b"/>
                </a:scene3d>
                <a:sp3d extrusionH="49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200904" name="Rectangle 200"/>
                <p:cNvSpPr>
                  <a:spLocks noChangeArrowheads="1"/>
                </p:cNvSpPr>
                <p:nvPr/>
              </p:nvSpPr>
              <p:spPr bwMode="auto">
                <a:xfrm>
                  <a:off x="4519" y="296"/>
                  <a:ext cx="68" cy="6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r="100000" b="100000"/>
                  </a:path>
                </a:gradFill>
                <a:ln w="3175">
                  <a:miter lim="800000"/>
                  <a:headEnd/>
                  <a:tailEnd/>
                </a:ln>
                <a:effectLst/>
                <a:scene3d>
                  <a:camera prst="legacyPerspectiveTopRight">
                    <a:rot lat="120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61529" name="AutoShape 201" descr="Дуб"/>
            <p:cNvSpPr>
              <a:spLocks noChangeArrowheads="1"/>
            </p:cNvSpPr>
            <p:nvPr/>
          </p:nvSpPr>
          <p:spPr bwMode="auto">
            <a:xfrm rot="5247531" flipH="1">
              <a:off x="4369" y="954"/>
              <a:ext cx="407" cy="32"/>
            </a:xfrm>
            <a:prstGeom prst="parallelogram">
              <a:avLst>
                <a:gd name="adj" fmla="val 358716"/>
              </a:avLst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30" name="Rectangle 202" descr="Гранит"/>
            <p:cNvSpPr>
              <a:spLocks noChangeArrowheads="1"/>
            </p:cNvSpPr>
            <p:nvPr/>
          </p:nvSpPr>
          <p:spPr bwMode="auto">
            <a:xfrm>
              <a:off x="4535" y="918"/>
              <a:ext cx="544" cy="317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52264" name="Group 203"/>
          <p:cNvGrpSpPr>
            <a:grpSpLocks/>
          </p:cNvGrpSpPr>
          <p:nvPr/>
        </p:nvGrpSpPr>
        <p:grpSpPr bwMode="auto">
          <a:xfrm>
            <a:off x="7740650" y="765175"/>
            <a:ext cx="976313" cy="1111250"/>
            <a:chOff x="4442" y="961"/>
            <a:chExt cx="615" cy="700"/>
          </a:xfrm>
        </p:grpSpPr>
        <p:sp>
          <p:nvSpPr>
            <p:cNvPr id="61509" name="AutoShape 204" descr="Дуб"/>
            <p:cNvSpPr>
              <a:spLocks noChangeArrowheads="1"/>
            </p:cNvSpPr>
            <p:nvPr/>
          </p:nvSpPr>
          <p:spPr bwMode="auto">
            <a:xfrm rot="5247531" flipH="1">
              <a:off x="4283" y="1381"/>
              <a:ext cx="403" cy="36"/>
            </a:xfrm>
            <a:prstGeom prst="parallelogram">
              <a:avLst>
                <a:gd name="adj" fmla="val 315725"/>
              </a:avLst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10" name="Rectangle 205"/>
            <p:cNvSpPr>
              <a:spLocks noChangeArrowheads="1"/>
            </p:cNvSpPr>
            <p:nvPr/>
          </p:nvSpPr>
          <p:spPr bwMode="auto">
            <a:xfrm>
              <a:off x="4876" y="981"/>
              <a:ext cx="136" cy="272"/>
            </a:xfrm>
            <a:prstGeom prst="rect">
              <a:avLst/>
            </a:prstGeom>
            <a:solidFill>
              <a:schemeClr val="tx1">
                <a:alpha val="47842"/>
              </a:schemeClr>
            </a:solid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1511" name="Group 206"/>
            <p:cNvGrpSpPr>
              <a:grpSpLocks/>
            </p:cNvGrpSpPr>
            <p:nvPr/>
          </p:nvGrpSpPr>
          <p:grpSpPr bwMode="auto">
            <a:xfrm>
              <a:off x="4517" y="1148"/>
              <a:ext cx="360" cy="105"/>
              <a:chOff x="4517" y="1148"/>
              <a:chExt cx="360" cy="105"/>
            </a:xfrm>
          </p:grpSpPr>
          <p:sp>
            <p:nvSpPr>
              <p:cNvPr id="61523" name="Line 207"/>
              <p:cNvSpPr>
                <a:spLocks noChangeShapeType="1"/>
              </p:cNvSpPr>
              <p:nvPr/>
            </p:nvSpPr>
            <p:spPr bwMode="auto">
              <a:xfrm rot="-455379">
                <a:off x="4830" y="1208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4" name="Line 208"/>
              <p:cNvSpPr>
                <a:spLocks noChangeShapeType="1"/>
              </p:cNvSpPr>
              <p:nvPr/>
            </p:nvSpPr>
            <p:spPr bwMode="auto">
              <a:xfrm rot="-455379">
                <a:off x="4567" y="1176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5" name="Line 209"/>
              <p:cNvSpPr>
                <a:spLocks noChangeShapeType="1"/>
              </p:cNvSpPr>
              <p:nvPr/>
            </p:nvSpPr>
            <p:spPr bwMode="auto">
              <a:xfrm rot="-455379">
                <a:off x="4842" y="1180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6" name="Line 210"/>
              <p:cNvSpPr>
                <a:spLocks noChangeShapeType="1"/>
              </p:cNvSpPr>
              <p:nvPr/>
            </p:nvSpPr>
            <p:spPr bwMode="auto">
              <a:xfrm rot="-455379">
                <a:off x="4558" y="1207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7" name="AutoShape 211" descr="Орех"/>
              <p:cNvSpPr>
                <a:spLocks noChangeArrowheads="1"/>
              </p:cNvSpPr>
              <p:nvPr/>
            </p:nvSpPr>
            <p:spPr bwMode="auto">
              <a:xfrm>
                <a:off x="4517" y="1148"/>
                <a:ext cx="360" cy="55"/>
              </a:xfrm>
              <a:prstGeom prst="parallelogram">
                <a:avLst>
                  <a:gd name="adj" fmla="val 25455"/>
                </a:avLst>
              </a:prstGeom>
              <a:blipFill dpi="0" rotWithShape="1">
                <a:blip r:embed="rId10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61512" name="AutoShape 212" descr="Орех"/>
            <p:cNvSpPr>
              <a:spLocks noChangeArrowheads="1"/>
            </p:cNvSpPr>
            <p:nvPr/>
          </p:nvSpPr>
          <p:spPr bwMode="auto">
            <a:xfrm>
              <a:off x="4517" y="1180"/>
              <a:ext cx="45" cy="23"/>
            </a:xfrm>
            <a:prstGeom prst="rtTriangle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240000" lon="21359977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13" name="AutoShape 213"/>
            <p:cNvSpPr>
              <a:spLocks noChangeArrowheads="1"/>
            </p:cNvSpPr>
            <p:nvPr/>
          </p:nvSpPr>
          <p:spPr bwMode="auto">
            <a:xfrm>
              <a:off x="4888" y="113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14" name="AutoShape 214"/>
            <p:cNvSpPr>
              <a:spLocks noChangeArrowheads="1"/>
            </p:cNvSpPr>
            <p:nvPr/>
          </p:nvSpPr>
          <p:spPr bwMode="auto">
            <a:xfrm>
              <a:off x="4880" y="106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919" name="Rectangle 215"/>
            <p:cNvSpPr>
              <a:spLocks noChangeArrowheads="1"/>
            </p:cNvSpPr>
            <p:nvPr/>
          </p:nvSpPr>
          <p:spPr bwMode="auto">
            <a:xfrm rot="-200554">
              <a:off x="5022" y="961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0920" name="Rectangle 216"/>
            <p:cNvSpPr>
              <a:spLocks noChangeArrowheads="1"/>
            </p:cNvSpPr>
            <p:nvPr/>
          </p:nvSpPr>
          <p:spPr bwMode="auto">
            <a:xfrm rot="-200554">
              <a:off x="4876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00921" name="Rectangle 217"/>
            <p:cNvSpPr>
              <a:spLocks noChangeArrowheads="1"/>
            </p:cNvSpPr>
            <p:nvPr/>
          </p:nvSpPr>
          <p:spPr bwMode="auto">
            <a:xfrm rot="-200554">
              <a:off x="5007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1518" name="Oval 218"/>
            <p:cNvSpPr>
              <a:spLocks noChangeArrowheads="1"/>
            </p:cNvSpPr>
            <p:nvPr/>
          </p:nvSpPr>
          <p:spPr bwMode="auto">
            <a:xfrm>
              <a:off x="4917" y="1008"/>
              <a:ext cx="46" cy="45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800">
                  <a:solidFill>
                    <a:srgbClr val="FF0000"/>
                  </a:solidFill>
                </a:rPr>
                <a:t>+</a:t>
              </a:r>
            </a:p>
          </p:txBody>
        </p:sp>
        <p:sp>
          <p:nvSpPr>
            <p:cNvPr id="61519" name="AutoShape 219"/>
            <p:cNvSpPr>
              <a:spLocks noChangeArrowheads="1"/>
            </p:cNvSpPr>
            <p:nvPr/>
          </p:nvSpPr>
          <p:spPr bwMode="auto">
            <a:xfrm>
              <a:off x="4542" y="1211"/>
              <a:ext cx="318" cy="46"/>
            </a:xfrm>
            <a:prstGeom prst="parallelogram">
              <a:avLst>
                <a:gd name="adj" fmla="val 34789"/>
              </a:avLst>
            </a:prstGeom>
            <a:gradFill rotWithShape="1">
              <a:gsLst>
                <a:gs pos="0">
                  <a:srgbClr val="000000">
                    <a:alpha val="62999"/>
                  </a:srgbClr>
                </a:gs>
                <a:gs pos="100000">
                  <a:srgbClr val="333333">
                    <a:alpha val="64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20" name="AutoShape 220"/>
            <p:cNvSpPr>
              <a:spLocks noChangeArrowheads="1"/>
            </p:cNvSpPr>
            <p:nvPr/>
          </p:nvSpPr>
          <p:spPr bwMode="auto">
            <a:xfrm>
              <a:off x="4888" y="1213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21" name="Rectangle 221" descr="Орех"/>
            <p:cNvSpPr>
              <a:spLocks noChangeArrowheads="1"/>
            </p:cNvSpPr>
            <p:nvPr/>
          </p:nvSpPr>
          <p:spPr bwMode="auto">
            <a:xfrm>
              <a:off x="4921" y="1162"/>
              <a:ext cx="103" cy="165"/>
            </a:xfrm>
            <a:prstGeom prst="rect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300000" lon="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1522" name="Rectangle 222" descr="Гранит"/>
            <p:cNvSpPr>
              <a:spLocks noChangeArrowheads="1"/>
            </p:cNvSpPr>
            <p:nvPr/>
          </p:nvSpPr>
          <p:spPr bwMode="auto">
            <a:xfrm>
              <a:off x="4442" y="1347"/>
              <a:ext cx="615" cy="31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52266" name="Group 223"/>
          <p:cNvGrpSpPr>
            <a:grpSpLocks/>
          </p:cNvGrpSpPr>
          <p:nvPr/>
        </p:nvGrpSpPr>
        <p:grpSpPr bwMode="auto">
          <a:xfrm>
            <a:off x="7543800" y="1470025"/>
            <a:ext cx="1058863" cy="1295400"/>
            <a:chOff x="4300" y="890"/>
            <a:chExt cx="667" cy="816"/>
          </a:xfrm>
        </p:grpSpPr>
        <p:grpSp>
          <p:nvGrpSpPr>
            <p:cNvPr id="61493" name="Group 224"/>
            <p:cNvGrpSpPr>
              <a:grpSpLocks/>
            </p:cNvGrpSpPr>
            <p:nvPr/>
          </p:nvGrpSpPr>
          <p:grpSpPr bwMode="auto">
            <a:xfrm>
              <a:off x="4416" y="890"/>
              <a:ext cx="414" cy="530"/>
              <a:chOff x="4416" y="890"/>
              <a:chExt cx="414" cy="530"/>
            </a:xfrm>
          </p:grpSpPr>
          <p:grpSp>
            <p:nvGrpSpPr>
              <p:cNvPr id="61495" name="Group 225"/>
              <p:cNvGrpSpPr>
                <a:grpSpLocks/>
              </p:cNvGrpSpPr>
              <p:nvPr/>
            </p:nvGrpSpPr>
            <p:grpSpPr bwMode="auto">
              <a:xfrm>
                <a:off x="4464" y="1099"/>
                <a:ext cx="152" cy="165"/>
                <a:chOff x="3835" y="2012"/>
                <a:chExt cx="491" cy="510"/>
              </a:xfrm>
            </p:grpSpPr>
            <p:sp>
              <p:nvSpPr>
                <p:cNvPr id="61505" name="Rectangle 226"/>
                <p:cNvSpPr>
                  <a:spLocks noChangeArrowheads="1"/>
                </p:cNvSpPr>
                <p:nvPr/>
              </p:nvSpPr>
              <p:spPr bwMode="auto">
                <a:xfrm>
                  <a:off x="3923" y="2160"/>
                  <a:ext cx="318" cy="362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506" name="Rectangle 227"/>
                <p:cNvSpPr>
                  <a:spLocks noChangeArrowheads="1"/>
                </p:cNvSpPr>
                <p:nvPr/>
              </p:nvSpPr>
              <p:spPr bwMode="auto">
                <a:xfrm rot="-2163864">
                  <a:off x="3835" y="2015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507" name="Rectangle 228"/>
                <p:cNvSpPr>
                  <a:spLocks noChangeArrowheads="1"/>
                </p:cNvSpPr>
                <p:nvPr/>
              </p:nvSpPr>
              <p:spPr bwMode="auto">
                <a:xfrm>
                  <a:off x="4063" y="2020"/>
                  <a:ext cx="46" cy="13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508" name="Rectangle 229"/>
                <p:cNvSpPr>
                  <a:spLocks noChangeArrowheads="1"/>
                </p:cNvSpPr>
                <p:nvPr/>
              </p:nvSpPr>
              <p:spPr bwMode="auto">
                <a:xfrm rot="2163864" flipH="1">
                  <a:off x="4144" y="2012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1496" name="Rectangle 230"/>
              <p:cNvSpPr>
                <a:spLocks noChangeArrowheads="1"/>
              </p:cNvSpPr>
              <p:nvPr/>
            </p:nvSpPr>
            <p:spPr bwMode="auto">
              <a:xfrm>
                <a:off x="4416" y="1362"/>
                <a:ext cx="197" cy="58"/>
              </a:xfrm>
              <a:prstGeom prst="rect">
                <a:avLst/>
              </a:prstGeom>
              <a:solidFill>
                <a:srgbClr val="B2B2B2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180000" rev="0"/>
                </a:camera>
                <a:lightRig rig="legacyFlat4" dir="t"/>
              </a:scene3d>
              <a:sp3d extrusionH="1801800" prstMaterial="legacyMetal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497" name="Oval 231"/>
              <p:cNvSpPr>
                <a:spLocks noChangeArrowheads="1"/>
              </p:cNvSpPr>
              <p:nvPr/>
            </p:nvSpPr>
            <p:spPr bwMode="auto">
              <a:xfrm>
                <a:off x="4435" y="1169"/>
                <a:ext cx="169" cy="175"/>
              </a:xfrm>
              <a:prstGeom prst="ellipse">
                <a:avLst/>
              </a:prstGeom>
              <a:solidFill>
                <a:srgbClr val="99CC00"/>
              </a:solidFill>
              <a:ln w="9525">
                <a:round/>
                <a:headEnd/>
                <a:tailEnd/>
              </a:ln>
              <a:scene3d>
                <a:camera prst="legacyPerspectiveTopRight">
                  <a:rot lat="0" lon="2123999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498" name="Rectangle 232"/>
              <p:cNvSpPr>
                <a:spLocks noChangeArrowheads="1"/>
              </p:cNvSpPr>
              <p:nvPr/>
            </p:nvSpPr>
            <p:spPr bwMode="auto">
              <a:xfrm>
                <a:off x="4596" y="1218"/>
                <a:ext cx="42" cy="88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499" name="Rectangle 233"/>
              <p:cNvSpPr>
                <a:spLocks noChangeArrowheads="1"/>
              </p:cNvSpPr>
              <p:nvPr/>
            </p:nvSpPr>
            <p:spPr bwMode="auto">
              <a:xfrm>
                <a:off x="4635" y="1218"/>
                <a:ext cx="14" cy="15"/>
              </a:xfrm>
              <a:prstGeom prst="rect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500" name="Oval 234" descr="30%"/>
              <p:cNvSpPr>
                <a:spLocks noChangeArrowheads="1"/>
              </p:cNvSpPr>
              <p:nvPr/>
            </p:nvSpPr>
            <p:spPr bwMode="auto">
              <a:xfrm>
                <a:off x="4470" y="1213"/>
                <a:ext cx="98" cy="102"/>
              </a:xfrm>
              <a:prstGeom prst="ellipse">
                <a:avLst/>
              </a:prstGeom>
              <a:pattFill prst="pct30">
                <a:fgClr>
                  <a:srgbClr val="99CC00"/>
                </a:fgClr>
                <a:bgClr>
                  <a:schemeClr val="bg2"/>
                </a:bgClr>
              </a:pattFill>
              <a:ln w="9525">
                <a:round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501" name="Rectangle 235"/>
              <p:cNvSpPr>
                <a:spLocks noChangeArrowheads="1"/>
              </p:cNvSpPr>
              <p:nvPr/>
            </p:nvSpPr>
            <p:spPr bwMode="auto">
              <a:xfrm>
                <a:off x="4694" y="890"/>
                <a:ext cx="136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600000" lon="0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1502" name="Freeform 236"/>
              <p:cNvSpPr>
                <a:spLocks/>
              </p:cNvSpPr>
              <p:nvPr/>
            </p:nvSpPr>
            <p:spPr bwMode="auto">
              <a:xfrm>
                <a:off x="4740" y="925"/>
                <a:ext cx="45" cy="46"/>
              </a:xfrm>
              <a:custGeom>
                <a:avLst/>
                <a:gdLst>
                  <a:gd name="T0" fmla="*/ 0 w 181"/>
                  <a:gd name="T1" fmla="*/ 0 h 273"/>
                  <a:gd name="T2" fmla="*/ 0 w 181"/>
                  <a:gd name="T3" fmla="*/ 0 h 273"/>
                  <a:gd name="T4" fmla="*/ 0 w 181"/>
                  <a:gd name="T5" fmla="*/ 0 h 273"/>
                  <a:gd name="T6" fmla="*/ 0 w 181"/>
                  <a:gd name="T7" fmla="*/ 0 h 2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1"/>
                  <a:gd name="T13" fmla="*/ 0 h 273"/>
                  <a:gd name="T14" fmla="*/ 181 w 181"/>
                  <a:gd name="T15" fmla="*/ 273 h 2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1" h="273">
                    <a:moveTo>
                      <a:pt x="136" y="0"/>
                    </a:moveTo>
                    <a:lnTo>
                      <a:pt x="0" y="136"/>
                    </a:lnTo>
                    <a:lnTo>
                      <a:pt x="181" y="136"/>
                    </a:lnTo>
                    <a:lnTo>
                      <a:pt x="45" y="273"/>
                    </a:lnTo>
                  </a:path>
                </a:pathLst>
              </a:custGeom>
              <a:noFill/>
              <a:ln w="63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03" name="Freeform 237"/>
              <p:cNvSpPr>
                <a:spLocks/>
              </p:cNvSpPr>
              <p:nvPr/>
            </p:nvSpPr>
            <p:spPr bwMode="auto">
              <a:xfrm>
                <a:off x="4660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04" name="Freeform 238"/>
              <p:cNvSpPr>
                <a:spLocks/>
              </p:cNvSpPr>
              <p:nvPr/>
            </p:nvSpPr>
            <p:spPr bwMode="auto">
              <a:xfrm>
                <a:off x="4649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494" name="Rectangle 239" descr="Гранит"/>
            <p:cNvSpPr>
              <a:spLocks noChangeArrowheads="1"/>
            </p:cNvSpPr>
            <p:nvPr/>
          </p:nvSpPr>
          <p:spPr bwMode="auto">
            <a:xfrm>
              <a:off x="4300" y="1388"/>
              <a:ext cx="667" cy="318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1472" name="Rectangle 240" descr="Гранит"/>
          <p:cNvSpPr>
            <a:spLocks noChangeArrowheads="1"/>
          </p:cNvSpPr>
          <p:nvPr/>
        </p:nvSpPr>
        <p:spPr bwMode="auto">
          <a:xfrm>
            <a:off x="5029200" y="3530600"/>
            <a:ext cx="73025" cy="792163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799995" lon="540000" rev="0"/>
            </a:camera>
            <a:lightRig rig="legacyFlat3" dir="r"/>
          </a:scene3d>
          <a:sp3d extrusionH="684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0945" name="AutoShape 241"/>
          <p:cNvSpPr>
            <a:spLocks noChangeArrowheads="1"/>
          </p:cNvSpPr>
          <p:nvPr/>
        </p:nvSpPr>
        <p:spPr bwMode="auto">
          <a:xfrm rot="-245137">
            <a:off x="7580313" y="2349500"/>
            <a:ext cx="358775" cy="576263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0946" name="AutoShape 242"/>
          <p:cNvSpPr>
            <a:spLocks noChangeArrowheads="1"/>
          </p:cNvSpPr>
          <p:nvPr/>
        </p:nvSpPr>
        <p:spPr bwMode="auto">
          <a:xfrm rot="-282692">
            <a:off x="7527925" y="2524125"/>
            <a:ext cx="358775" cy="576263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0947" name="Text Box 243"/>
          <p:cNvSpPr txBox="1">
            <a:spLocks noChangeArrowheads="1"/>
          </p:cNvSpPr>
          <p:nvPr/>
        </p:nvSpPr>
        <p:spPr bwMode="auto">
          <a:xfrm>
            <a:off x="250825" y="4941888"/>
            <a:ext cx="3384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Вспомогательные помещения</a:t>
            </a:r>
          </a:p>
        </p:txBody>
      </p:sp>
      <p:sp>
        <p:nvSpPr>
          <p:cNvPr id="200948" name="Text Box 244"/>
          <p:cNvSpPr txBox="1">
            <a:spLocks noChangeArrowheads="1"/>
          </p:cNvSpPr>
          <p:nvPr/>
        </p:nvSpPr>
        <p:spPr bwMode="auto">
          <a:xfrm>
            <a:off x="1187450" y="4332288"/>
            <a:ext cx="7256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Оборудование убежищ СНиП II-11-77* </a:t>
            </a:r>
          </a:p>
        </p:txBody>
      </p:sp>
      <p:sp>
        <p:nvSpPr>
          <p:cNvPr id="61477" name="Rectangle 245" descr="Белый мрамор"/>
          <p:cNvSpPr>
            <a:spLocks noChangeArrowheads="1"/>
          </p:cNvSpPr>
          <p:nvPr/>
        </p:nvSpPr>
        <p:spPr bwMode="auto">
          <a:xfrm>
            <a:off x="8370888" y="3568700"/>
            <a:ext cx="73025" cy="8636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2400000" lon="360000" rev="0"/>
            </a:camera>
            <a:lightRig rig="legacyFlat3" dir="b"/>
          </a:scene3d>
          <a:sp3d extrusionH="7440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52277" name="Group 246"/>
          <p:cNvGrpSpPr>
            <a:grpSpLocks/>
          </p:cNvGrpSpPr>
          <p:nvPr/>
        </p:nvGrpSpPr>
        <p:grpSpPr bwMode="auto">
          <a:xfrm>
            <a:off x="5407025" y="3419475"/>
            <a:ext cx="677863" cy="511175"/>
            <a:chOff x="3406" y="2154"/>
            <a:chExt cx="427" cy="322"/>
          </a:xfrm>
        </p:grpSpPr>
        <p:grpSp>
          <p:nvGrpSpPr>
            <p:cNvPr id="61479" name="Group 247"/>
            <p:cNvGrpSpPr>
              <a:grpSpLocks/>
            </p:cNvGrpSpPr>
            <p:nvPr/>
          </p:nvGrpSpPr>
          <p:grpSpPr bwMode="auto">
            <a:xfrm>
              <a:off x="3628" y="2154"/>
              <a:ext cx="205" cy="322"/>
              <a:chOff x="3406" y="2154"/>
              <a:chExt cx="205" cy="322"/>
            </a:xfrm>
          </p:grpSpPr>
          <p:grpSp>
            <p:nvGrpSpPr>
              <p:cNvPr id="61487" name="Group 248"/>
              <p:cNvGrpSpPr>
                <a:grpSpLocks/>
              </p:cNvGrpSpPr>
              <p:nvPr/>
            </p:nvGrpSpPr>
            <p:grpSpPr bwMode="auto">
              <a:xfrm>
                <a:off x="3520" y="2154"/>
                <a:ext cx="91" cy="322"/>
                <a:chOff x="3406" y="2154"/>
                <a:chExt cx="91" cy="322"/>
              </a:xfrm>
            </p:grpSpPr>
            <p:sp>
              <p:nvSpPr>
                <p:cNvPr id="61491" name="Rectangle 249"/>
                <p:cNvSpPr>
                  <a:spLocks noChangeArrowheads="1"/>
                </p:cNvSpPr>
                <p:nvPr/>
              </p:nvSpPr>
              <p:spPr bwMode="auto">
                <a:xfrm>
                  <a:off x="3406" y="2430"/>
                  <a:ext cx="91" cy="46"/>
                </a:xfrm>
                <a:prstGeom prst="rect">
                  <a:avLst/>
                </a:prstGeom>
                <a:solidFill>
                  <a:srgbClr val="BBC6AA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420000" lon="0" rev="0"/>
                  </a:camera>
                  <a:lightRig rig="legacyFlat4" dir="b"/>
                </a:scene3d>
                <a:sp3d extrusionH="176200" prstMaterial="legacyMatte">
                  <a:bevelT w="13500" h="13500" prst="angle"/>
                  <a:bevelB w="13500" h="13500" prst="angle"/>
                  <a:extrusionClr>
                    <a:srgbClr val="BBC6AA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492" name="AutoShape 250"/>
                <p:cNvSpPr>
                  <a:spLocks noChangeArrowheads="1"/>
                </p:cNvSpPr>
                <p:nvPr/>
              </p:nvSpPr>
              <p:spPr bwMode="auto">
                <a:xfrm rot="-250753">
                  <a:off x="3406" y="2154"/>
                  <a:ext cx="91" cy="272"/>
                </a:xfrm>
                <a:prstGeom prst="can">
                  <a:avLst>
                    <a:gd name="adj" fmla="val 33668"/>
                  </a:avLst>
                </a:prstGeom>
                <a:gradFill rotWithShape="1">
                  <a:gsLst>
                    <a:gs pos="0">
                      <a:srgbClr val="6DD9FF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1488" name="Group 251"/>
              <p:cNvGrpSpPr>
                <a:grpSpLocks/>
              </p:cNvGrpSpPr>
              <p:nvPr/>
            </p:nvGrpSpPr>
            <p:grpSpPr bwMode="auto">
              <a:xfrm>
                <a:off x="3406" y="2154"/>
                <a:ext cx="91" cy="322"/>
                <a:chOff x="3406" y="2154"/>
                <a:chExt cx="91" cy="322"/>
              </a:xfrm>
            </p:grpSpPr>
            <p:sp>
              <p:nvSpPr>
                <p:cNvPr id="61489" name="Rectangle 252"/>
                <p:cNvSpPr>
                  <a:spLocks noChangeArrowheads="1"/>
                </p:cNvSpPr>
                <p:nvPr/>
              </p:nvSpPr>
              <p:spPr bwMode="auto">
                <a:xfrm>
                  <a:off x="3406" y="2430"/>
                  <a:ext cx="91" cy="46"/>
                </a:xfrm>
                <a:prstGeom prst="rect">
                  <a:avLst/>
                </a:prstGeom>
                <a:solidFill>
                  <a:srgbClr val="BBC6AA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420000" lon="0" rev="0"/>
                  </a:camera>
                  <a:lightRig rig="legacyFlat4" dir="b"/>
                </a:scene3d>
                <a:sp3d extrusionH="176200" prstMaterial="legacyMatte">
                  <a:bevelT w="13500" h="13500" prst="angle"/>
                  <a:bevelB w="13500" h="13500" prst="angle"/>
                  <a:extrusionClr>
                    <a:srgbClr val="BBC6AA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490" name="AutoShape 253"/>
                <p:cNvSpPr>
                  <a:spLocks noChangeArrowheads="1"/>
                </p:cNvSpPr>
                <p:nvPr/>
              </p:nvSpPr>
              <p:spPr bwMode="auto">
                <a:xfrm rot="-250753">
                  <a:off x="3406" y="2154"/>
                  <a:ext cx="91" cy="272"/>
                </a:xfrm>
                <a:prstGeom prst="can">
                  <a:avLst>
                    <a:gd name="adj" fmla="val 33668"/>
                  </a:avLst>
                </a:prstGeom>
                <a:gradFill rotWithShape="1">
                  <a:gsLst>
                    <a:gs pos="0">
                      <a:srgbClr val="6DD9FF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61480" name="Group 254"/>
            <p:cNvGrpSpPr>
              <a:grpSpLocks/>
            </p:cNvGrpSpPr>
            <p:nvPr/>
          </p:nvGrpSpPr>
          <p:grpSpPr bwMode="auto">
            <a:xfrm>
              <a:off x="3406" y="2154"/>
              <a:ext cx="205" cy="322"/>
              <a:chOff x="3406" y="2154"/>
              <a:chExt cx="205" cy="322"/>
            </a:xfrm>
          </p:grpSpPr>
          <p:grpSp>
            <p:nvGrpSpPr>
              <p:cNvPr id="61481" name="Group 255"/>
              <p:cNvGrpSpPr>
                <a:grpSpLocks/>
              </p:cNvGrpSpPr>
              <p:nvPr/>
            </p:nvGrpSpPr>
            <p:grpSpPr bwMode="auto">
              <a:xfrm>
                <a:off x="3520" y="2154"/>
                <a:ext cx="91" cy="322"/>
                <a:chOff x="3406" y="2154"/>
                <a:chExt cx="91" cy="322"/>
              </a:xfrm>
            </p:grpSpPr>
            <p:sp>
              <p:nvSpPr>
                <p:cNvPr id="61485" name="Rectangle 256"/>
                <p:cNvSpPr>
                  <a:spLocks noChangeArrowheads="1"/>
                </p:cNvSpPr>
                <p:nvPr/>
              </p:nvSpPr>
              <p:spPr bwMode="auto">
                <a:xfrm>
                  <a:off x="3406" y="2430"/>
                  <a:ext cx="91" cy="46"/>
                </a:xfrm>
                <a:prstGeom prst="rect">
                  <a:avLst/>
                </a:prstGeom>
                <a:solidFill>
                  <a:srgbClr val="BBC6AA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420000" lon="0" rev="0"/>
                  </a:camera>
                  <a:lightRig rig="legacyFlat4" dir="b"/>
                </a:scene3d>
                <a:sp3d extrusionH="176200" prstMaterial="legacyMatte">
                  <a:bevelT w="13500" h="13500" prst="angle"/>
                  <a:bevelB w="13500" h="13500" prst="angle"/>
                  <a:extrusionClr>
                    <a:srgbClr val="BBC6AA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486" name="AutoShape 257"/>
                <p:cNvSpPr>
                  <a:spLocks noChangeArrowheads="1"/>
                </p:cNvSpPr>
                <p:nvPr/>
              </p:nvSpPr>
              <p:spPr bwMode="auto">
                <a:xfrm rot="-250753">
                  <a:off x="3406" y="2154"/>
                  <a:ext cx="91" cy="272"/>
                </a:xfrm>
                <a:prstGeom prst="can">
                  <a:avLst>
                    <a:gd name="adj" fmla="val 33668"/>
                  </a:avLst>
                </a:prstGeom>
                <a:gradFill rotWithShape="1">
                  <a:gsLst>
                    <a:gs pos="0">
                      <a:srgbClr val="6DD9FF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1482" name="Group 258"/>
              <p:cNvGrpSpPr>
                <a:grpSpLocks/>
              </p:cNvGrpSpPr>
              <p:nvPr/>
            </p:nvGrpSpPr>
            <p:grpSpPr bwMode="auto">
              <a:xfrm>
                <a:off x="3406" y="2154"/>
                <a:ext cx="91" cy="322"/>
                <a:chOff x="3406" y="2154"/>
                <a:chExt cx="91" cy="322"/>
              </a:xfrm>
            </p:grpSpPr>
            <p:sp>
              <p:nvSpPr>
                <p:cNvPr id="61483" name="Rectangle 259"/>
                <p:cNvSpPr>
                  <a:spLocks noChangeArrowheads="1"/>
                </p:cNvSpPr>
                <p:nvPr/>
              </p:nvSpPr>
              <p:spPr bwMode="auto">
                <a:xfrm>
                  <a:off x="3406" y="2430"/>
                  <a:ext cx="91" cy="46"/>
                </a:xfrm>
                <a:prstGeom prst="rect">
                  <a:avLst/>
                </a:prstGeom>
                <a:solidFill>
                  <a:srgbClr val="BBC6AA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420000" lon="0" rev="0"/>
                  </a:camera>
                  <a:lightRig rig="legacyFlat4" dir="b"/>
                </a:scene3d>
                <a:sp3d extrusionH="176200" prstMaterial="legacyMatte">
                  <a:bevelT w="13500" h="13500" prst="angle"/>
                  <a:bevelB w="13500" h="13500" prst="angle"/>
                  <a:extrusionClr>
                    <a:srgbClr val="BBC6AA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1484" name="AutoShape 260"/>
                <p:cNvSpPr>
                  <a:spLocks noChangeArrowheads="1"/>
                </p:cNvSpPr>
                <p:nvPr/>
              </p:nvSpPr>
              <p:spPr bwMode="auto">
                <a:xfrm rot="-250753">
                  <a:off x="3406" y="2154"/>
                  <a:ext cx="91" cy="272"/>
                </a:xfrm>
                <a:prstGeom prst="can">
                  <a:avLst>
                    <a:gd name="adj" fmla="val 33668"/>
                  </a:avLst>
                </a:prstGeom>
                <a:gradFill rotWithShape="1">
                  <a:gsLst>
                    <a:gs pos="0">
                      <a:srgbClr val="6DD9FF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00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0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0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0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0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00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00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0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0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0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00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00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00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945" grpId="0" animBg="1"/>
      <p:bldP spid="200946" grpId="0" animBg="1"/>
      <p:bldP spid="200947" grpId="0"/>
      <p:bldP spid="200948" grpId="0"/>
      <p:bldP spid="200948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9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838200"/>
            <a:ext cx="2627313" cy="3444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Нормы оборудования убежищ </a:t>
            </a:r>
          </a:p>
        </p:txBody>
      </p:sp>
      <p:sp>
        <p:nvSpPr>
          <p:cNvPr id="385030" name="Rectangle 6"/>
          <p:cNvSpPr>
            <a:spLocks noGrp="1" noChangeArrowheads="1"/>
          </p:cNvSpPr>
          <p:nvPr>
            <p:ph idx="1"/>
          </p:nvPr>
        </p:nvSpPr>
        <p:spPr>
          <a:xfrm>
            <a:off x="3419475" y="1"/>
            <a:ext cx="5473700" cy="2349500"/>
          </a:xfrm>
          <a:ln>
            <a:solidFill>
              <a:schemeClr val="hlink"/>
            </a:solidFill>
            <a:miter lim="800000"/>
            <a:headEnd/>
            <a:tailEnd/>
          </a:ln>
        </p:spPr>
        <p:txBody>
          <a:bodyPr anchor="ctr" anchorCtr="1">
            <a:normAutofit fontScale="92500"/>
          </a:bodyPr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0,5 кв. м</a:t>
            </a:r>
            <a:r>
              <a:rPr lang="en-US" sz="1400" dirty="0" smtClean="0">
                <a:solidFill>
                  <a:srgbClr val="000099"/>
                </a:solidFill>
              </a:rPr>
              <a:t> </a:t>
            </a:r>
            <a:r>
              <a:rPr lang="ru-RU" sz="1400" dirty="0" smtClean="0">
                <a:solidFill>
                  <a:srgbClr val="000099"/>
                </a:solidFill>
              </a:rPr>
              <a:t> в отсеке на 1 человека при двухъярусном расположении нар (0.7х0,7м)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         0,4 кв. м (0.6х0.6м) при трехъярусном. 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Высота помещения не менее 2,2 м.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Общий объем воздуха на 1 человека  не менее 1,5 м3.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Места для сидения размером 0,45 </a:t>
            </a:r>
            <a:r>
              <a:rPr lang="ru-RU" sz="1400" dirty="0" err="1" smtClean="0">
                <a:solidFill>
                  <a:srgbClr val="000099"/>
                </a:solidFill>
              </a:rPr>
              <a:t>х</a:t>
            </a:r>
            <a:r>
              <a:rPr lang="ru-RU" sz="1400" dirty="0" smtClean="0">
                <a:solidFill>
                  <a:srgbClr val="000099"/>
                </a:solidFill>
              </a:rPr>
              <a:t> 0,45 м на 1 человека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Места для лежания  0,55 </a:t>
            </a:r>
            <a:r>
              <a:rPr lang="ru-RU" sz="1400" dirty="0" err="1" smtClean="0">
                <a:solidFill>
                  <a:srgbClr val="000099"/>
                </a:solidFill>
              </a:rPr>
              <a:t>х</a:t>
            </a:r>
            <a:r>
              <a:rPr lang="ru-RU" sz="1400" dirty="0" smtClean="0">
                <a:solidFill>
                  <a:srgbClr val="000099"/>
                </a:solidFill>
              </a:rPr>
              <a:t> 1,8м. 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Количество воздуха при чистой вентиляции 8-13 куб.м./ч/чел.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При </a:t>
            </a:r>
            <a:r>
              <a:rPr lang="ru-RU" sz="1400" dirty="0" err="1" smtClean="0">
                <a:solidFill>
                  <a:srgbClr val="000099"/>
                </a:solidFill>
              </a:rPr>
              <a:t>фильтровентиляции</a:t>
            </a:r>
            <a:r>
              <a:rPr lang="ru-RU" sz="1400" dirty="0" smtClean="0">
                <a:solidFill>
                  <a:srgbClr val="000099"/>
                </a:solidFill>
              </a:rPr>
              <a:t> – 2 куб.м./ч/чел.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99"/>
                </a:solidFill>
              </a:rPr>
              <a:t>Освещенность – 50 люкс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endParaRPr lang="ru-RU" sz="1100" dirty="0" smtClean="0">
              <a:solidFill>
                <a:srgbClr val="FFFF00"/>
              </a:solidFill>
            </a:endParaRPr>
          </a:p>
        </p:txBody>
      </p:sp>
      <p:sp>
        <p:nvSpPr>
          <p:cNvPr id="62468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5D77CB2A-8D5A-4818-8A24-18A0606DB177}" type="slidenum">
              <a:rPr lang="ru-RU" smtClean="0">
                <a:solidFill>
                  <a:schemeClr val="tx2"/>
                </a:solidFill>
              </a:rPr>
              <a:pPr algn="l" eaLnBrk="1" hangingPunct="1"/>
              <a:t>52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62469" name="Rectangle 2" descr="Зеленый мрамор"/>
          <p:cNvSpPr>
            <a:spLocks noChangeArrowheads="1"/>
          </p:cNvSpPr>
          <p:nvPr/>
        </p:nvSpPr>
        <p:spPr bwMode="auto">
          <a:xfrm>
            <a:off x="0" y="4365625"/>
            <a:ext cx="9144000" cy="22320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5027" name="Rectangle 3"/>
          <p:cNvSpPr>
            <a:spLocks noChangeArrowheads="1"/>
          </p:cNvSpPr>
          <p:nvPr/>
        </p:nvSpPr>
        <p:spPr bwMode="auto">
          <a:xfrm>
            <a:off x="0" y="4292600"/>
            <a:ext cx="9144000" cy="223202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0"/>
                  <a:invGamma/>
                  <a:alpha val="49001"/>
                </a:schemeClr>
              </a:gs>
              <a:gs pos="100000">
                <a:schemeClr val="hlink">
                  <a:alpha val="49001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385028" name="Rectangle 4"/>
          <p:cNvSpPr>
            <a:spLocks noChangeArrowheads="1"/>
          </p:cNvSpPr>
          <p:nvPr/>
        </p:nvSpPr>
        <p:spPr bwMode="auto">
          <a:xfrm>
            <a:off x="36513" y="2205038"/>
            <a:ext cx="9144000" cy="503237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2472" name="AutoShape 7"/>
          <p:cNvSpPr>
            <a:spLocks noChangeArrowheads="1"/>
          </p:cNvSpPr>
          <p:nvPr/>
        </p:nvSpPr>
        <p:spPr bwMode="auto">
          <a:xfrm>
            <a:off x="0" y="6669088"/>
            <a:ext cx="69850" cy="730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73" name="Line 8"/>
          <p:cNvSpPr>
            <a:spLocks noChangeShapeType="1"/>
          </p:cNvSpPr>
          <p:nvPr/>
        </p:nvSpPr>
        <p:spPr bwMode="auto">
          <a:xfrm flipV="1">
            <a:off x="4859338" y="4221163"/>
            <a:ext cx="865187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4" name="Line 9"/>
          <p:cNvSpPr>
            <a:spLocks noChangeShapeType="1"/>
          </p:cNvSpPr>
          <p:nvPr/>
        </p:nvSpPr>
        <p:spPr bwMode="auto">
          <a:xfrm flipH="1" flipV="1">
            <a:off x="5867400" y="4221163"/>
            <a:ext cx="865188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5" name="Line 10"/>
          <p:cNvSpPr>
            <a:spLocks noChangeShapeType="1"/>
          </p:cNvSpPr>
          <p:nvPr/>
        </p:nvSpPr>
        <p:spPr bwMode="auto">
          <a:xfrm flipH="1">
            <a:off x="0" y="6524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6" name="Line 11"/>
          <p:cNvSpPr>
            <a:spLocks noChangeShapeType="1"/>
          </p:cNvSpPr>
          <p:nvPr/>
        </p:nvSpPr>
        <p:spPr bwMode="auto">
          <a:xfrm flipV="1">
            <a:off x="3132138" y="4221163"/>
            <a:ext cx="2376487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7" name="Line 12"/>
          <p:cNvSpPr>
            <a:spLocks noChangeShapeType="1"/>
          </p:cNvSpPr>
          <p:nvPr/>
        </p:nvSpPr>
        <p:spPr bwMode="auto">
          <a:xfrm flipV="1">
            <a:off x="1476375" y="4221163"/>
            <a:ext cx="3743325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8" name="Line 13"/>
          <p:cNvSpPr>
            <a:spLocks noChangeShapeType="1"/>
          </p:cNvSpPr>
          <p:nvPr/>
        </p:nvSpPr>
        <p:spPr bwMode="auto">
          <a:xfrm flipV="1">
            <a:off x="0" y="4221163"/>
            <a:ext cx="4932363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9" name="Line 14"/>
          <p:cNvSpPr>
            <a:spLocks noChangeShapeType="1"/>
          </p:cNvSpPr>
          <p:nvPr/>
        </p:nvSpPr>
        <p:spPr bwMode="auto">
          <a:xfrm>
            <a:off x="6084888" y="4221163"/>
            <a:ext cx="2590800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0" name="Line 15"/>
          <p:cNvSpPr>
            <a:spLocks noChangeShapeType="1"/>
          </p:cNvSpPr>
          <p:nvPr/>
        </p:nvSpPr>
        <p:spPr bwMode="auto">
          <a:xfrm>
            <a:off x="6372225" y="4221163"/>
            <a:ext cx="277177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1" name="Line 16"/>
          <p:cNvSpPr>
            <a:spLocks noChangeShapeType="1"/>
          </p:cNvSpPr>
          <p:nvPr/>
        </p:nvSpPr>
        <p:spPr bwMode="auto">
          <a:xfrm>
            <a:off x="6732588" y="4221163"/>
            <a:ext cx="2411412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2" name="Line 17"/>
          <p:cNvSpPr>
            <a:spLocks noChangeShapeType="1"/>
          </p:cNvSpPr>
          <p:nvPr/>
        </p:nvSpPr>
        <p:spPr bwMode="auto">
          <a:xfrm>
            <a:off x="7235825" y="4221163"/>
            <a:ext cx="2232025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3" name="Line 18"/>
          <p:cNvSpPr>
            <a:spLocks noChangeShapeType="1"/>
          </p:cNvSpPr>
          <p:nvPr/>
        </p:nvSpPr>
        <p:spPr bwMode="auto">
          <a:xfrm flipH="1">
            <a:off x="1258888" y="5805488"/>
            <a:ext cx="7777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4" name="Line 19"/>
          <p:cNvSpPr>
            <a:spLocks noChangeShapeType="1"/>
          </p:cNvSpPr>
          <p:nvPr/>
        </p:nvSpPr>
        <p:spPr bwMode="auto">
          <a:xfrm>
            <a:off x="2411413" y="5373688"/>
            <a:ext cx="6732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5" name="Line 20"/>
          <p:cNvSpPr>
            <a:spLocks noChangeShapeType="1"/>
          </p:cNvSpPr>
          <p:nvPr/>
        </p:nvSpPr>
        <p:spPr bwMode="auto">
          <a:xfrm>
            <a:off x="2987675" y="5084763"/>
            <a:ext cx="6156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6" name="Line 21"/>
          <p:cNvSpPr>
            <a:spLocks noChangeShapeType="1"/>
          </p:cNvSpPr>
          <p:nvPr/>
        </p:nvSpPr>
        <p:spPr bwMode="auto">
          <a:xfrm>
            <a:off x="3492500" y="4868863"/>
            <a:ext cx="565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7" name="Line 22"/>
          <p:cNvSpPr>
            <a:spLocks noChangeShapeType="1"/>
          </p:cNvSpPr>
          <p:nvPr/>
        </p:nvSpPr>
        <p:spPr bwMode="auto">
          <a:xfrm>
            <a:off x="3851275" y="4724400"/>
            <a:ext cx="5292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8" name="Line 23"/>
          <p:cNvSpPr>
            <a:spLocks noChangeShapeType="1"/>
          </p:cNvSpPr>
          <p:nvPr/>
        </p:nvSpPr>
        <p:spPr bwMode="auto">
          <a:xfrm>
            <a:off x="4140200" y="4606925"/>
            <a:ext cx="500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89" name="Line 24"/>
          <p:cNvSpPr>
            <a:spLocks noChangeShapeType="1"/>
          </p:cNvSpPr>
          <p:nvPr/>
        </p:nvSpPr>
        <p:spPr bwMode="auto">
          <a:xfrm>
            <a:off x="4356100" y="4508500"/>
            <a:ext cx="478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90" name="Line 25"/>
          <p:cNvSpPr>
            <a:spLocks noChangeShapeType="1"/>
          </p:cNvSpPr>
          <p:nvPr/>
        </p:nvSpPr>
        <p:spPr bwMode="auto">
          <a:xfrm>
            <a:off x="4500563" y="4437063"/>
            <a:ext cx="4643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91" name="Freeform 26" descr="Гранит"/>
          <p:cNvSpPr>
            <a:spLocks/>
          </p:cNvSpPr>
          <p:nvPr/>
        </p:nvSpPr>
        <p:spPr bwMode="auto">
          <a:xfrm>
            <a:off x="-36513" y="2276475"/>
            <a:ext cx="4464051" cy="4248150"/>
          </a:xfrm>
          <a:custGeom>
            <a:avLst/>
            <a:gdLst>
              <a:gd name="T0" fmla="*/ 2147483647 w 2812"/>
              <a:gd name="T1" fmla="*/ 2147483647 h 2676"/>
              <a:gd name="T2" fmla="*/ 0 w 2812"/>
              <a:gd name="T3" fmla="*/ 0 h 2676"/>
              <a:gd name="T4" fmla="*/ 0 w 2812"/>
              <a:gd name="T5" fmla="*/ 2147483647 h 2676"/>
              <a:gd name="T6" fmla="*/ 2147483647 w 2812"/>
              <a:gd name="T7" fmla="*/ 2147483647 h 2676"/>
              <a:gd name="T8" fmla="*/ 2147483647 w 2812"/>
              <a:gd name="T9" fmla="*/ 2147483647 h 26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12"/>
              <a:gd name="T16" fmla="*/ 0 h 2676"/>
              <a:gd name="T17" fmla="*/ 2812 w 2812"/>
              <a:gd name="T18" fmla="*/ 2676 h 26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12" h="2676">
                <a:moveTo>
                  <a:pt x="2812" y="227"/>
                </a:moveTo>
                <a:lnTo>
                  <a:pt x="0" y="0"/>
                </a:lnTo>
                <a:lnTo>
                  <a:pt x="0" y="2676"/>
                </a:lnTo>
                <a:lnTo>
                  <a:pt x="2812" y="1361"/>
                </a:lnTo>
                <a:lnTo>
                  <a:pt x="2812" y="22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92" name="Rectangle 27" descr="Белый мрамор"/>
          <p:cNvSpPr>
            <a:spLocks noChangeArrowheads="1"/>
          </p:cNvSpPr>
          <p:nvPr/>
        </p:nvSpPr>
        <p:spPr bwMode="auto">
          <a:xfrm>
            <a:off x="4419600" y="2636838"/>
            <a:ext cx="4787900" cy="18002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93" name="Rectangle 28"/>
          <p:cNvSpPr>
            <a:spLocks noChangeArrowheads="1"/>
          </p:cNvSpPr>
          <p:nvPr/>
        </p:nvSpPr>
        <p:spPr bwMode="auto">
          <a:xfrm>
            <a:off x="4427538" y="2636838"/>
            <a:ext cx="4787900" cy="1800225"/>
          </a:xfrm>
          <a:prstGeom prst="rect">
            <a:avLst/>
          </a:prstGeom>
          <a:gradFill rotWithShape="1">
            <a:gsLst>
              <a:gs pos="0">
                <a:srgbClr val="535353">
                  <a:alpha val="59000"/>
                </a:srgbClr>
              </a:gs>
              <a:gs pos="100000">
                <a:srgbClr val="DDDDDD">
                  <a:alpha val="59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94" name="Freeform 29"/>
          <p:cNvSpPr>
            <a:spLocks/>
          </p:cNvSpPr>
          <p:nvPr/>
        </p:nvSpPr>
        <p:spPr bwMode="auto">
          <a:xfrm>
            <a:off x="-36513" y="2276475"/>
            <a:ext cx="4464051" cy="4248150"/>
          </a:xfrm>
          <a:custGeom>
            <a:avLst/>
            <a:gdLst>
              <a:gd name="T0" fmla="*/ 2147483647 w 2812"/>
              <a:gd name="T1" fmla="*/ 2147483647 h 2676"/>
              <a:gd name="T2" fmla="*/ 0 w 2812"/>
              <a:gd name="T3" fmla="*/ 0 h 2676"/>
              <a:gd name="T4" fmla="*/ 0 w 2812"/>
              <a:gd name="T5" fmla="*/ 2147483647 h 2676"/>
              <a:gd name="T6" fmla="*/ 2147483647 w 2812"/>
              <a:gd name="T7" fmla="*/ 2147483647 h 2676"/>
              <a:gd name="T8" fmla="*/ 2147483647 w 2812"/>
              <a:gd name="T9" fmla="*/ 2147483647 h 26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12"/>
              <a:gd name="T16" fmla="*/ 0 h 2676"/>
              <a:gd name="T17" fmla="*/ 2812 w 2812"/>
              <a:gd name="T18" fmla="*/ 2676 h 26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12" h="2676">
                <a:moveTo>
                  <a:pt x="2812" y="227"/>
                </a:moveTo>
                <a:lnTo>
                  <a:pt x="0" y="0"/>
                </a:lnTo>
                <a:lnTo>
                  <a:pt x="0" y="2676"/>
                </a:lnTo>
                <a:lnTo>
                  <a:pt x="2812" y="1361"/>
                </a:lnTo>
                <a:lnTo>
                  <a:pt x="2812" y="227"/>
                </a:lnTo>
                <a:close/>
              </a:path>
            </a:pathLst>
          </a:custGeom>
          <a:gradFill rotWithShape="1">
            <a:gsLst>
              <a:gs pos="0">
                <a:srgbClr val="DDDDDD">
                  <a:alpha val="57999"/>
                </a:srgbClr>
              </a:gs>
              <a:gs pos="100000">
                <a:srgbClr val="000000">
                  <a:alpha val="59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5054" name="AutoShape 30"/>
          <p:cNvSpPr>
            <a:spLocks noChangeArrowheads="1"/>
          </p:cNvSpPr>
          <p:nvPr/>
        </p:nvSpPr>
        <p:spPr bwMode="auto">
          <a:xfrm>
            <a:off x="7956550" y="2636838"/>
            <a:ext cx="792163" cy="1871662"/>
          </a:xfrm>
          <a:prstGeom prst="upDownArrow">
            <a:avLst>
              <a:gd name="adj1" fmla="val 53102"/>
              <a:gd name="adj2" fmla="val 23244"/>
            </a:avLst>
          </a:prstGeom>
          <a:gradFill rotWithShape="1">
            <a:gsLst>
              <a:gs pos="0">
                <a:srgbClr val="00CC00"/>
              </a:gs>
              <a:gs pos="50000">
                <a:srgbClr val="005E00"/>
              </a:gs>
              <a:gs pos="100000">
                <a:srgbClr val="00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2.</a:t>
            </a:r>
            <a:r>
              <a:rPr lang="en-US" b="1" dirty="0"/>
              <a:t>2</a:t>
            </a:r>
            <a:endParaRPr lang="ru-RU" b="1" dirty="0"/>
          </a:p>
        </p:txBody>
      </p:sp>
      <p:sp>
        <p:nvSpPr>
          <p:cNvPr id="385055" name="AutoShape 31"/>
          <p:cNvSpPr>
            <a:spLocks noChangeArrowheads="1"/>
          </p:cNvSpPr>
          <p:nvPr/>
        </p:nvSpPr>
        <p:spPr bwMode="auto">
          <a:xfrm flipV="1">
            <a:off x="5021263" y="5876925"/>
            <a:ext cx="1584325" cy="5762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102 w 21600"/>
              <a:gd name="T13" fmla="*/ 3102 h 21600"/>
              <a:gd name="T14" fmla="*/ 18498 w 21600"/>
              <a:gd name="T15" fmla="*/ 1849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604" y="21600"/>
                </a:lnTo>
                <a:lnTo>
                  <a:pt x="18996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5056" name="Freeform 32"/>
          <p:cNvSpPr>
            <a:spLocks/>
          </p:cNvSpPr>
          <p:nvPr/>
        </p:nvSpPr>
        <p:spPr bwMode="auto">
          <a:xfrm>
            <a:off x="6770688" y="5965825"/>
            <a:ext cx="1368425" cy="360363"/>
          </a:xfrm>
          <a:custGeom>
            <a:avLst/>
            <a:gdLst>
              <a:gd name="T0" fmla="*/ 0 w 908"/>
              <a:gd name="T1" fmla="*/ 0 h 272"/>
              <a:gd name="T2" fmla="*/ 2147483647 w 908"/>
              <a:gd name="T3" fmla="*/ 0 h 272"/>
              <a:gd name="T4" fmla="*/ 2147483647 w 908"/>
              <a:gd name="T5" fmla="*/ 2147483647 h 272"/>
              <a:gd name="T6" fmla="*/ 2147483647 w 908"/>
              <a:gd name="T7" fmla="*/ 2147483647 h 272"/>
              <a:gd name="T8" fmla="*/ 0 w 908"/>
              <a:gd name="T9" fmla="*/ 2147483647 h 2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08"/>
              <a:gd name="T16" fmla="*/ 0 h 272"/>
              <a:gd name="T17" fmla="*/ 908 w 908"/>
              <a:gd name="T18" fmla="*/ 272 h 2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08" h="272">
                <a:moveTo>
                  <a:pt x="0" y="0"/>
                </a:moveTo>
                <a:lnTo>
                  <a:pt x="681" y="0"/>
                </a:lnTo>
                <a:lnTo>
                  <a:pt x="908" y="272"/>
                </a:lnTo>
                <a:lnTo>
                  <a:pt x="91" y="272"/>
                </a:lnTo>
                <a:lnTo>
                  <a:pt x="0" y="46"/>
                </a:lnTo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98" name="Rectangle 33"/>
          <p:cNvSpPr>
            <a:spLocks noChangeArrowheads="1"/>
          </p:cNvSpPr>
          <p:nvPr/>
        </p:nvSpPr>
        <p:spPr bwMode="auto">
          <a:xfrm>
            <a:off x="539750" y="2420938"/>
            <a:ext cx="431800" cy="360362"/>
          </a:xfrm>
          <a:prstGeom prst="rect">
            <a:avLst/>
          </a:prstGeom>
          <a:gradFill rotWithShape="1">
            <a:gsLst>
              <a:gs pos="0">
                <a:srgbClr val="4D4D4D"/>
              </a:gs>
              <a:gs pos="100000">
                <a:srgbClr val="0000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Right">
              <a:rot lat="21539980" lon="1440000" rev="0"/>
            </a:camera>
            <a:lightRig rig="legacyFlat3" dir="b"/>
          </a:scene3d>
          <a:sp3d extrusionH="214106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2499" name="AutoShape 34"/>
          <p:cNvSpPr>
            <a:spLocks noChangeArrowheads="1"/>
          </p:cNvSpPr>
          <p:nvPr/>
        </p:nvSpPr>
        <p:spPr bwMode="auto">
          <a:xfrm rot="-5535278">
            <a:off x="2571750" y="1112838"/>
            <a:ext cx="325437" cy="3671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00" name="Rectangle 35"/>
          <p:cNvSpPr>
            <a:spLocks noChangeArrowheads="1"/>
          </p:cNvSpPr>
          <p:nvPr/>
        </p:nvSpPr>
        <p:spPr bwMode="auto">
          <a:xfrm>
            <a:off x="565150" y="2840038"/>
            <a:ext cx="360363" cy="360362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01" name="Rectangle 36" descr="30%"/>
          <p:cNvSpPr>
            <a:spLocks noChangeArrowheads="1"/>
          </p:cNvSpPr>
          <p:nvPr/>
        </p:nvSpPr>
        <p:spPr bwMode="auto">
          <a:xfrm>
            <a:off x="1331913" y="2903538"/>
            <a:ext cx="71437" cy="215900"/>
          </a:xfrm>
          <a:prstGeom prst="rect">
            <a:avLst/>
          </a:prstGeom>
          <a:pattFill prst="pct30">
            <a:fgClr>
              <a:schemeClr val="tx1"/>
            </a:fgClr>
            <a:bgClr>
              <a:srgbClr val="4D4D4D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502" name="Rectangle 37" descr="30%"/>
          <p:cNvSpPr>
            <a:spLocks noChangeArrowheads="1"/>
          </p:cNvSpPr>
          <p:nvPr/>
        </p:nvSpPr>
        <p:spPr bwMode="auto">
          <a:xfrm>
            <a:off x="1331913" y="2492375"/>
            <a:ext cx="71437" cy="215900"/>
          </a:xfrm>
          <a:prstGeom prst="rect">
            <a:avLst/>
          </a:prstGeom>
          <a:pattFill prst="pct30">
            <a:fgClr>
              <a:schemeClr val="tx1"/>
            </a:fgClr>
            <a:bgClr>
              <a:srgbClr val="4D4D4D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503" name="Rectangle 38"/>
          <p:cNvSpPr>
            <a:spLocks noChangeArrowheads="1"/>
          </p:cNvSpPr>
          <p:nvPr/>
        </p:nvSpPr>
        <p:spPr bwMode="auto">
          <a:xfrm>
            <a:off x="6486525" y="2293938"/>
            <a:ext cx="447675" cy="69850"/>
          </a:xfrm>
          <a:prstGeom prst="rect">
            <a:avLst/>
          </a:prstGeom>
          <a:solidFill>
            <a:srgbClr val="B2B2B2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l"/>
          </a:scene3d>
          <a:sp3d extrusionH="430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85063" name="Oval 39"/>
          <p:cNvSpPr>
            <a:spLocks noChangeArrowheads="1"/>
          </p:cNvSpPr>
          <p:nvPr/>
        </p:nvSpPr>
        <p:spPr bwMode="auto">
          <a:xfrm>
            <a:off x="4211638" y="5027613"/>
            <a:ext cx="4932362" cy="576262"/>
          </a:xfrm>
          <a:prstGeom prst="ellipse">
            <a:avLst/>
          </a:prstGeom>
          <a:gradFill rotWithShape="1">
            <a:gsLst>
              <a:gs pos="0">
                <a:srgbClr val="FFFF99">
                  <a:alpha val="73000"/>
                </a:srgbClr>
              </a:gs>
              <a:gs pos="100000">
                <a:srgbClr val="C3C375">
                  <a:alpha val="76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5064" name="AutoShape 40"/>
          <p:cNvSpPr>
            <a:spLocks noChangeArrowheads="1"/>
          </p:cNvSpPr>
          <p:nvPr/>
        </p:nvSpPr>
        <p:spPr bwMode="auto">
          <a:xfrm flipV="1">
            <a:off x="4572000" y="2286000"/>
            <a:ext cx="4572000" cy="2951162"/>
          </a:xfrm>
          <a:custGeom>
            <a:avLst/>
            <a:gdLst>
              <a:gd name="G0" fmla="+- 10057 0 0"/>
              <a:gd name="G1" fmla="+- 21600 0 10057"/>
              <a:gd name="G2" fmla="*/ 10057 1 2"/>
              <a:gd name="G3" fmla="+- 21600 0 G2"/>
              <a:gd name="G4" fmla="+/ 10057 21600 2"/>
              <a:gd name="G5" fmla="+/ G1 0 2"/>
              <a:gd name="G6" fmla="*/ 21600 21600 10057"/>
              <a:gd name="G7" fmla="*/ G6 1 2"/>
              <a:gd name="G8" fmla="+- 21600 0 G7"/>
              <a:gd name="G9" fmla="*/ 21600 1 2"/>
              <a:gd name="G10" fmla="+- 10057 0 G9"/>
              <a:gd name="G11" fmla="?: G10 G8 0"/>
              <a:gd name="G12" fmla="?: G10 G7 21600"/>
              <a:gd name="T0" fmla="*/ 16571 w 21600"/>
              <a:gd name="T1" fmla="*/ 10800 h 21600"/>
              <a:gd name="T2" fmla="*/ 10800 w 21600"/>
              <a:gd name="T3" fmla="*/ 21600 h 21600"/>
              <a:gd name="T4" fmla="*/ 5029 w 21600"/>
              <a:gd name="T5" fmla="*/ 10800 h 21600"/>
              <a:gd name="T6" fmla="*/ 10800 w 21600"/>
              <a:gd name="T7" fmla="*/ 0 h 21600"/>
              <a:gd name="T8" fmla="*/ 6829 w 21600"/>
              <a:gd name="T9" fmla="*/ 6829 h 21600"/>
              <a:gd name="T10" fmla="*/ 14771 w 21600"/>
              <a:gd name="T11" fmla="*/ 1477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057" y="21600"/>
                </a:lnTo>
                <a:lnTo>
                  <a:pt x="11543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gamma/>
                  <a:shade val="76471"/>
                  <a:invGamma/>
                  <a:alpha val="0"/>
                </a:srgbClr>
              </a:gs>
              <a:gs pos="50000">
                <a:srgbClr val="FFFF99">
                  <a:alpha val="42999"/>
                </a:srgbClr>
              </a:gs>
              <a:gs pos="100000">
                <a:srgbClr val="FFFF99">
                  <a:gamma/>
                  <a:shade val="76471"/>
                  <a:invGamma/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2266950" y="3357563"/>
            <a:ext cx="2376488" cy="2087562"/>
            <a:chOff x="1565" y="2160"/>
            <a:chExt cx="1497" cy="1059"/>
          </a:xfrm>
        </p:grpSpPr>
        <p:sp>
          <p:nvSpPr>
            <p:cNvPr id="62529" name="Rectangle 42"/>
            <p:cNvSpPr>
              <a:spLocks noChangeArrowheads="1"/>
            </p:cNvSpPr>
            <p:nvPr/>
          </p:nvSpPr>
          <p:spPr bwMode="auto">
            <a:xfrm>
              <a:off x="1701" y="2640"/>
              <a:ext cx="23" cy="558"/>
            </a:xfrm>
            <a:prstGeom prst="rect">
              <a:avLst/>
            </a:prstGeom>
            <a:gradFill rotWithShape="1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530" name="Rectangle 43"/>
            <p:cNvSpPr>
              <a:spLocks noChangeArrowheads="1"/>
            </p:cNvSpPr>
            <p:nvPr/>
          </p:nvSpPr>
          <p:spPr bwMode="auto">
            <a:xfrm>
              <a:off x="1702" y="2192"/>
              <a:ext cx="23" cy="558"/>
            </a:xfrm>
            <a:prstGeom prst="rect">
              <a:avLst/>
            </a:prstGeom>
            <a:gradFill rotWithShape="1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531" name="Rectangle 44" descr="Каштан"/>
            <p:cNvSpPr>
              <a:spLocks noChangeArrowheads="1"/>
            </p:cNvSpPr>
            <p:nvPr/>
          </p:nvSpPr>
          <p:spPr bwMode="auto">
            <a:xfrm>
              <a:off x="1729" y="2184"/>
              <a:ext cx="1251" cy="478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532" name="Freeform 45" descr="Дуб"/>
            <p:cNvSpPr>
              <a:spLocks/>
            </p:cNvSpPr>
            <p:nvPr/>
          </p:nvSpPr>
          <p:spPr bwMode="auto">
            <a:xfrm>
              <a:off x="1565" y="2160"/>
              <a:ext cx="1497" cy="20"/>
            </a:xfrm>
            <a:custGeom>
              <a:avLst/>
              <a:gdLst>
                <a:gd name="T0" fmla="*/ 0 w 2177"/>
                <a:gd name="T1" fmla="*/ 0 h 272"/>
                <a:gd name="T2" fmla="*/ 22 w 2177"/>
                <a:gd name="T3" fmla="*/ 0 h 272"/>
                <a:gd name="T4" fmla="*/ 25 w 2177"/>
                <a:gd name="T5" fmla="*/ 0 h 272"/>
                <a:gd name="T6" fmla="*/ 7 w 2177"/>
                <a:gd name="T7" fmla="*/ 0 h 272"/>
                <a:gd name="T8" fmla="*/ 0 w 2177"/>
                <a:gd name="T9" fmla="*/ 0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7"/>
                <a:gd name="T16" fmla="*/ 0 h 272"/>
                <a:gd name="T17" fmla="*/ 2177 w 2177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7" h="272">
                  <a:moveTo>
                    <a:pt x="0" y="272"/>
                  </a:moveTo>
                  <a:lnTo>
                    <a:pt x="1996" y="272"/>
                  </a:lnTo>
                  <a:lnTo>
                    <a:pt x="2177" y="0"/>
                  </a:lnTo>
                  <a:lnTo>
                    <a:pt x="590" y="0"/>
                  </a:lnTo>
                  <a:lnTo>
                    <a:pt x="0" y="272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66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33" name="Rectangle 46"/>
            <p:cNvSpPr>
              <a:spLocks noChangeArrowheads="1"/>
            </p:cNvSpPr>
            <p:nvPr/>
          </p:nvSpPr>
          <p:spPr bwMode="auto">
            <a:xfrm>
              <a:off x="2977" y="2184"/>
              <a:ext cx="23" cy="600"/>
            </a:xfrm>
            <a:prstGeom prst="rect">
              <a:avLst/>
            </a:prstGeom>
            <a:gradFill rotWithShape="1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534" name="Freeform 47" descr="Дуб"/>
            <p:cNvSpPr>
              <a:spLocks/>
            </p:cNvSpPr>
            <p:nvPr/>
          </p:nvSpPr>
          <p:spPr bwMode="auto">
            <a:xfrm>
              <a:off x="1565" y="3043"/>
              <a:ext cx="1497" cy="77"/>
            </a:xfrm>
            <a:custGeom>
              <a:avLst/>
              <a:gdLst>
                <a:gd name="T0" fmla="*/ 0 w 2177"/>
                <a:gd name="T1" fmla="*/ 0 h 272"/>
                <a:gd name="T2" fmla="*/ 22 w 2177"/>
                <a:gd name="T3" fmla="*/ 0 h 272"/>
                <a:gd name="T4" fmla="*/ 25 w 2177"/>
                <a:gd name="T5" fmla="*/ 0 h 272"/>
                <a:gd name="T6" fmla="*/ 7 w 2177"/>
                <a:gd name="T7" fmla="*/ 0 h 272"/>
                <a:gd name="T8" fmla="*/ 0 w 2177"/>
                <a:gd name="T9" fmla="*/ 0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7"/>
                <a:gd name="T16" fmla="*/ 0 h 272"/>
                <a:gd name="T17" fmla="*/ 2177 w 2177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7" h="272">
                  <a:moveTo>
                    <a:pt x="0" y="272"/>
                  </a:moveTo>
                  <a:lnTo>
                    <a:pt x="1996" y="272"/>
                  </a:lnTo>
                  <a:lnTo>
                    <a:pt x="2177" y="0"/>
                  </a:lnTo>
                  <a:lnTo>
                    <a:pt x="590" y="0"/>
                  </a:lnTo>
                  <a:lnTo>
                    <a:pt x="0" y="272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66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35" name="Rectangle 48" descr="Каштан"/>
            <p:cNvSpPr>
              <a:spLocks noChangeArrowheads="1"/>
            </p:cNvSpPr>
            <p:nvPr/>
          </p:nvSpPr>
          <p:spPr bwMode="auto">
            <a:xfrm>
              <a:off x="1729" y="2640"/>
              <a:ext cx="1251" cy="445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536" name="Freeform 49" descr="Дуб"/>
            <p:cNvSpPr>
              <a:spLocks/>
            </p:cNvSpPr>
            <p:nvPr/>
          </p:nvSpPr>
          <p:spPr bwMode="auto">
            <a:xfrm>
              <a:off x="1565" y="2618"/>
              <a:ext cx="1497" cy="18"/>
            </a:xfrm>
            <a:custGeom>
              <a:avLst/>
              <a:gdLst>
                <a:gd name="T0" fmla="*/ 0 w 2177"/>
                <a:gd name="T1" fmla="*/ 0 h 272"/>
                <a:gd name="T2" fmla="*/ 22 w 2177"/>
                <a:gd name="T3" fmla="*/ 0 h 272"/>
                <a:gd name="T4" fmla="*/ 25 w 2177"/>
                <a:gd name="T5" fmla="*/ 0 h 272"/>
                <a:gd name="T6" fmla="*/ 7 w 2177"/>
                <a:gd name="T7" fmla="*/ 0 h 272"/>
                <a:gd name="T8" fmla="*/ 0 w 2177"/>
                <a:gd name="T9" fmla="*/ 0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7"/>
                <a:gd name="T16" fmla="*/ 0 h 272"/>
                <a:gd name="T17" fmla="*/ 2177 w 2177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7" h="272">
                  <a:moveTo>
                    <a:pt x="0" y="272"/>
                  </a:moveTo>
                  <a:lnTo>
                    <a:pt x="1996" y="272"/>
                  </a:lnTo>
                  <a:lnTo>
                    <a:pt x="2177" y="0"/>
                  </a:lnTo>
                  <a:lnTo>
                    <a:pt x="590" y="0"/>
                  </a:lnTo>
                  <a:lnTo>
                    <a:pt x="0" y="272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66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37" name="Rectangle 50"/>
            <p:cNvSpPr>
              <a:spLocks noChangeArrowheads="1"/>
            </p:cNvSpPr>
            <p:nvPr/>
          </p:nvSpPr>
          <p:spPr bwMode="auto">
            <a:xfrm>
              <a:off x="2980" y="2661"/>
              <a:ext cx="23" cy="558"/>
            </a:xfrm>
            <a:prstGeom prst="rect">
              <a:avLst/>
            </a:prstGeom>
            <a:gradFill rotWithShape="1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85075" name="Rectangle 51"/>
          <p:cNvSpPr>
            <a:spLocks noChangeArrowheads="1"/>
          </p:cNvSpPr>
          <p:nvPr/>
        </p:nvSpPr>
        <p:spPr bwMode="auto">
          <a:xfrm>
            <a:off x="4356100" y="2420938"/>
            <a:ext cx="3384550" cy="1008062"/>
          </a:xfrm>
          <a:prstGeom prst="rect">
            <a:avLst/>
          </a:prstGeom>
          <a:gradFill rotWithShape="1">
            <a:gsLst>
              <a:gs pos="0">
                <a:schemeClr val="tx1">
                  <a:alpha val="48000"/>
                </a:schemeClr>
              </a:gs>
              <a:gs pos="100000">
                <a:schemeClr val="tx1">
                  <a:gamma/>
                  <a:shade val="46275"/>
                  <a:invGamma/>
                  <a:alpha val="48000"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  <a:scene3d>
            <a:camera prst="legacyPerspective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847725" y="4005263"/>
            <a:ext cx="3508375" cy="2058987"/>
            <a:chOff x="521" y="2496"/>
            <a:chExt cx="2210" cy="1297"/>
          </a:xfrm>
        </p:grpSpPr>
        <p:sp>
          <p:nvSpPr>
            <p:cNvPr id="62521" name="Freeform 53"/>
            <p:cNvSpPr>
              <a:spLocks/>
            </p:cNvSpPr>
            <p:nvPr/>
          </p:nvSpPr>
          <p:spPr bwMode="auto">
            <a:xfrm>
              <a:off x="567" y="3566"/>
              <a:ext cx="2132" cy="227"/>
            </a:xfrm>
            <a:custGeom>
              <a:avLst/>
              <a:gdLst>
                <a:gd name="T0" fmla="*/ 136 w 2132"/>
                <a:gd name="T1" fmla="*/ 227 h 227"/>
                <a:gd name="T2" fmla="*/ 0 w 2132"/>
                <a:gd name="T3" fmla="*/ 0 h 227"/>
                <a:gd name="T4" fmla="*/ 2132 w 2132"/>
                <a:gd name="T5" fmla="*/ 0 h 227"/>
                <a:gd name="T6" fmla="*/ 2041 w 2132"/>
                <a:gd name="T7" fmla="*/ 227 h 227"/>
                <a:gd name="T8" fmla="*/ 136 w 2132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2"/>
                <a:gd name="T16" fmla="*/ 0 h 227"/>
                <a:gd name="T17" fmla="*/ 2132 w 2132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2" h="227">
                  <a:moveTo>
                    <a:pt x="136" y="227"/>
                  </a:moveTo>
                  <a:lnTo>
                    <a:pt x="0" y="0"/>
                  </a:lnTo>
                  <a:lnTo>
                    <a:pt x="2132" y="0"/>
                  </a:lnTo>
                  <a:lnTo>
                    <a:pt x="2041" y="227"/>
                  </a:lnTo>
                  <a:lnTo>
                    <a:pt x="136" y="227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4D4D4D">
                    <a:alpha val="62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2522" name="Group 54"/>
            <p:cNvGrpSpPr>
              <a:grpSpLocks/>
            </p:cNvGrpSpPr>
            <p:nvPr/>
          </p:nvGrpSpPr>
          <p:grpSpPr bwMode="auto">
            <a:xfrm>
              <a:off x="521" y="2496"/>
              <a:ext cx="2210" cy="1268"/>
              <a:chOff x="399" y="2496"/>
              <a:chExt cx="2332" cy="1268"/>
            </a:xfrm>
          </p:grpSpPr>
          <p:sp>
            <p:nvSpPr>
              <p:cNvPr id="62523" name="Rectangle 55"/>
              <p:cNvSpPr>
                <a:spLocks noChangeArrowheads="1"/>
              </p:cNvSpPr>
              <p:nvPr/>
            </p:nvSpPr>
            <p:spPr bwMode="auto">
              <a:xfrm>
                <a:off x="612" y="2510"/>
                <a:ext cx="44" cy="1254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524" name="Freeform 56" descr="Дуб"/>
              <p:cNvSpPr>
                <a:spLocks/>
              </p:cNvSpPr>
              <p:nvPr/>
            </p:nvSpPr>
            <p:spPr bwMode="auto">
              <a:xfrm>
                <a:off x="407" y="2496"/>
                <a:ext cx="2324" cy="46"/>
              </a:xfrm>
              <a:custGeom>
                <a:avLst/>
                <a:gdLst>
                  <a:gd name="T0" fmla="*/ 0 w 2177"/>
                  <a:gd name="T1" fmla="*/ 0 h 272"/>
                  <a:gd name="T2" fmla="*/ 4374 w 2177"/>
                  <a:gd name="T3" fmla="*/ 0 h 272"/>
                  <a:gd name="T4" fmla="*/ 4771 w 2177"/>
                  <a:gd name="T5" fmla="*/ 0 h 272"/>
                  <a:gd name="T6" fmla="*/ 1293 w 2177"/>
                  <a:gd name="T7" fmla="*/ 0 h 272"/>
                  <a:gd name="T8" fmla="*/ 0 w 2177"/>
                  <a:gd name="T9" fmla="*/ 0 h 2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7"/>
                  <a:gd name="T16" fmla="*/ 0 h 272"/>
                  <a:gd name="T17" fmla="*/ 2177 w 2177"/>
                  <a:gd name="T18" fmla="*/ 272 h 2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7" h="272">
                    <a:moveTo>
                      <a:pt x="0" y="272"/>
                    </a:moveTo>
                    <a:lnTo>
                      <a:pt x="1996" y="272"/>
                    </a:lnTo>
                    <a:lnTo>
                      <a:pt x="2177" y="0"/>
                    </a:lnTo>
                    <a:lnTo>
                      <a:pt x="590" y="0"/>
                    </a:lnTo>
                    <a:lnTo>
                      <a:pt x="0" y="272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ObliqueBottom">
                  <a:rot lat="21119979" lon="0" rev="0"/>
                </a:camera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CC6600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2525" name="Freeform 57" descr="Дуб"/>
              <p:cNvSpPr>
                <a:spLocks/>
              </p:cNvSpPr>
              <p:nvPr/>
            </p:nvSpPr>
            <p:spPr bwMode="auto">
              <a:xfrm>
                <a:off x="399" y="3363"/>
                <a:ext cx="2324" cy="204"/>
              </a:xfrm>
              <a:custGeom>
                <a:avLst/>
                <a:gdLst>
                  <a:gd name="T0" fmla="*/ 0 w 2177"/>
                  <a:gd name="T1" fmla="*/ 8 h 272"/>
                  <a:gd name="T2" fmla="*/ 4374 w 2177"/>
                  <a:gd name="T3" fmla="*/ 8 h 272"/>
                  <a:gd name="T4" fmla="*/ 4771 w 2177"/>
                  <a:gd name="T5" fmla="*/ 0 h 272"/>
                  <a:gd name="T6" fmla="*/ 1293 w 2177"/>
                  <a:gd name="T7" fmla="*/ 0 h 272"/>
                  <a:gd name="T8" fmla="*/ 0 w 2177"/>
                  <a:gd name="T9" fmla="*/ 8 h 2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7"/>
                  <a:gd name="T16" fmla="*/ 0 h 272"/>
                  <a:gd name="T17" fmla="*/ 2177 w 2177"/>
                  <a:gd name="T18" fmla="*/ 272 h 2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7" h="272">
                    <a:moveTo>
                      <a:pt x="0" y="272"/>
                    </a:moveTo>
                    <a:lnTo>
                      <a:pt x="1996" y="272"/>
                    </a:lnTo>
                    <a:lnTo>
                      <a:pt x="2177" y="0"/>
                    </a:lnTo>
                    <a:lnTo>
                      <a:pt x="590" y="0"/>
                    </a:lnTo>
                    <a:lnTo>
                      <a:pt x="0" y="272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tile tx="0" ty="0" sx="100000" sy="100000" flip="none" algn="tl"/>
              </a:blipFill>
              <a:ln w="9525">
                <a:round/>
                <a:headEnd/>
                <a:tailEnd/>
              </a:ln>
              <a:scene3d>
                <a:camera prst="legacyObliqueBottom">
                  <a:rot lat="21119979" lon="0" rev="0"/>
                </a:camera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CC6600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2526" name="Rectangle 58" descr="Орех"/>
              <p:cNvSpPr>
                <a:spLocks noChangeArrowheads="1"/>
              </p:cNvSpPr>
              <p:nvPr/>
            </p:nvSpPr>
            <p:spPr bwMode="auto">
              <a:xfrm>
                <a:off x="657" y="2595"/>
                <a:ext cx="1988" cy="862"/>
              </a:xfrm>
              <a:prstGeom prst="rect">
                <a:avLst/>
              </a:prstGeom>
              <a:blipFill dpi="0" rotWithShape="1">
                <a:blip r:embed="rId7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527" name="Rectangle 59"/>
              <p:cNvSpPr>
                <a:spLocks noChangeArrowheads="1"/>
              </p:cNvSpPr>
              <p:nvPr/>
            </p:nvSpPr>
            <p:spPr bwMode="auto">
              <a:xfrm>
                <a:off x="657" y="2584"/>
                <a:ext cx="1982" cy="862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68999"/>
                    </a:srgbClr>
                  </a:gs>
                  <a:gs pos="100000">
                    <a:srgbClr val="4D4D4D">
                      <a:alpha val="18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528" name="Rectangle 60"/>
              <p:cNvSpPr>
                <a:spLocks noChangeArrowheads="1"/>
              </p:cNvSpPr>
              <p:nvPr/>
            </p:nvSpPr>
            <p:spPr bwMode="auto">
              <a:xfrm>
                <a:off x="2620" y="2502"/>
                <a:ext cx="44" cy="1254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889000" y="5534025"/>
            <a:ext cx="3241675" cy="114300"/>
            <a:chOff x="507" y="3450"/>
            <a:chExt cx="2042" cy="72"/>
          </a:xfrm>
        </p:grpSpPr>
        <p:sp>
          <p:nvSpPr>
            <p:cNvPr id="62517" name="Freeform 62"/>
            <p:cNvSpPr>
              <a:spLocks/>
            </p:cNvSpPr>
            <p:nvPr/>
          </p:nvSpPr>
          <p:spPr bwMode="auto">
            <a:xfrm>
              <a:off x="507" y="3454"/>
              <a:ext cx="636" cy="68"/>
            </a:xfrm>
            <a:custGeom>
              <a:avLst/>
              <a:gdLst>
                <a:gd name="T0" fmla="*/ 0 w 590"/>
                <a:gd name="T1" fmla="*/ 3 h 91"/>
                <a:gd name="T2" fmla="*/ 561 w 590"/>
                <a:gd name="T3" fmla="*/ 0 h 91"/>
                <a:gd name="T4" fmla="*/ 1452 w 590"/>
                <a:gd name="T5" fmla="*/ 0 h 91"/>
                <a:gd name="T6" fmla="*/ 1007 w 590"/>
                <a:gd name="T7" fmla="*/ 3 h 91"/>
                <a:gd name="T8" fmla="*/ 0 w 590"/>
                <a:gd name="T9" fmla="*/ 3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91"/>
                <a:gd name="T17" fmla="*/ 590 w 590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91">
                  <a:moveTo>
                    <a:pt x="0" y="91"/>
                  </a:moveTo>
                  <a:lnTo>
                    <a:pt x="227" y="0"/>
                  </a:lnTo>
                  <a:lnTo>
                    <a:pt x="590" y="0"/>
                  </a:lnTo>
                  <a:lnTo>
                    <a:pt x="409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0000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99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18" name="Freeform 63"/>
            <p:cNvSpPr>
              <a:spLocks/>
            </p:cNvSpPr>
            <p:nvPr/>
          </p:nvSpPr>
          <p:spPr bwMode="auto">
            <a:xfrm>
              <a:off x="2005" y="3450"/>
              <a:ext cx="544" cy="68"/>
            </a:xfrm>
            <a:custGeom>
              <a:avLst/>
              <a:gdLst>
                <a:gd name="T0" fmla="*/ 52 w 589"/>
                <a:gd name="T1" fmla="*/ 0 h 91"/>
                <a:gd name="T2" fmla="*/ 0 w 589"/>
                <a:gd name="T3" fmla="*/ 3 h 91"/>
                <a:gd name="T4" fmla="*/ 191 w 589"/>
                <a:gd name="T5" fmla="*/ 3 h 91"/>
                <a:gd name="T6" fmla="*/ 227 w 589"/>
                <a:gd name="T7" fmla="*/ 0 h 91"/>
                <a:gd name="T8" fmla="*/ 52 w 589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9"/>
                <a:gd name="T16" fmla="*/ 0 h 91"/>
                <a:gd name="T17" fmla="*/ 589 w 589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9" h="91">
                  <a:moveTo>
                    <a:pt x="136" y="0"/>
                  </a:moveTo>
                  <a:lnTo>
                    <a:pt x="0" y="91"/>
                  </a:lnTo>
                  <a:lnTo>
                    <a:pt x="499" y="91"/>
                  </a:lnTo>
                  <a:lnTo>
                    <a:pt x="589" y="0"/>
                  </a:lnTo>
                  <a:lnTo>
                    <a:pt x="136" y="0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522900"/>
                </a:gs>
              </a:gsLst>
              <a:path path="rect">
                <a:fillToRect t="100000" r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99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19" name="Freeform 64"/>
            <p:cNvSpPr>
              <a:spLocks/>
            </p:cNvSpPr>
            <p:nvPr/>
          </p:nvSpPr>
          <p:spPr bwMode="auto">
            <a:xfrm>
              <a:off x="1518" y="3454"/>
              <a:ext cx="545" cy="68"/>
            </a:xfrm>
            <a:custGeom>
              <a:avLst/>
              <a:gdLst>
                <a:gd name="T0" fmla="*/ 408 w 545"/>
                <a:gd name="T1" fmla="*/ 3 h 91"/>
                <a:gd name="T2" fmla="*/ 0 w 545"/>
                <a:gd name="T3" fmla="*/ 3 h 91"/>
                <a:gd name="T4" fmla="*/ 182 w 545"/>
                <a:gd name="T5" fmla="*/ 0 h 91"/>
                <a:gd name="T6" fmla="*/ 545 w 545"/>
                <a:gd name="T7" fmla="*/ 0 h 91"/>
                <a:gd name="T8" fmla="*/ 408 w 545"/>
                <a:gd name="T9" fmla="*/ 3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5"/>
                <a:gd name="T16" fmla="*/ 0 h 91"/>
                <a:gd name="T17" fmla="*/ 545 w 545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5" h="91">
                  <a:moveTo>
                    <a:pt x="408" y="91"/>
                  </a:moveTo>
                  <a:lnTo>
                    <a:pt x="0" y="91"/>
                  </a:lnTo>
                  <a:lnTo>
                    <a:pt x="182" y="0"/>
                  </a:lnTo>
                  <a:lnTo>
                    <a:pt x="545" y="0"/>
                  </a:lnTo>
                  <a:lnTo>
                    <a:pt x="408" y="91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522900"/>
                </a:gs>
              </a:gsLst>
              <a:path path="rect">
                <a:fillToRect t="100000" r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99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62520" name="Freeform 65"/>
            <p:cNvSpPr>
              <a:spLocks/>
            </p:cNvSpPr>
            <p:nvPr/>
          </p:nvSpPr>
          <p:spPr bwMode="auto">
            <a:xfrm>
              <a:off x="1022" y="3454"/>
              <a:ext cx="590" cy="68"/>
            </a:xfrm>
            <a:custGeom>
              <a:avLst/>
              <a:gdLst>
                <a:gd name="T0" fmla="*/ 0 w 590"/>
                <a:gd name="T1" fmla="*/ 3 h 91"/>
                <a:gd name="T2" fmla="*/ 227 w 590"/>
                <a:gd name="T3" fmla="*/ 0 h 91"/>
                <a:gd name="T4" fmla="*/ 590 w 590"/>
                <a:gd name="T5" fmla="*/ 0 h 91"/>
                <a:gd name="T6" fmla="*/ 409 w 590"/>
                <a:gd name="T7" fmla="*/ 3 h 91"/>
                <a:gd name="T8" fmla="*/ 0 w 590"/>
                <a:gd name="T9" fmla="*/ 3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91"/>
                <a:gd name="T17" fmla="*/ 590 w 590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91">
                  <a:moveTo>
                    <a:pt x="0" y="91"/>
                  </a:moveTo>
                  <a:lnTo>
                    <a:pt x="227" y="0"/>
                  </a:lnTo>
                  <a:lnTo>
                    <a:pt x="590" y="0"/>
                  </a:lnTo>
                  <a:lnTo>
                    <a:pt x="409" y="91"/>
                  </a:lnTo>
                  <a:lnTo>
                    <a:pt x="0" y="91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522900"/>
                </a:gs>
              </a:gsLst>
              <a:path path="rect">
                <a:fillToRect t="100000" r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99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sp>
        <p:nvSpPr>
          <p:cNvPr id="385090" name="Line 66"/>
          <p:cNvSpPr>
            <a:spLocks noChangeShapeType="1"/>
          </p:cNvSpPr>
          <p:nvPr/>
        </p:nvSpPr>
        <p:spPr bwMode="auto">
          <a:xfrm>
            <a:off x="849313" y="4076700"/>
            <a:ext cx="32385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5091" name="Rectangle 67"/>
          <p:cNvSpPr>
            <a:spLocks noChangeArrowheads="1"/>
          </p:cNvSpPr>
          <p:nvPr/>
        </p:nvSpPr>
        <p:spPr bwMode="auto">
          <a:xfrm>
            <a:off x="128588" y="2205038"/>
            <a:ext cx="3600450" cy="4319587"/>
          </a:xfrm>
          <a:prstGeom prst="rect">
            <a:avLst/>
          </a:prstGeom>
          <a:gradFill rotWithShape="1">
            <a:gsLst>
              <a:gs pos="0">
                <a:srgbClr val="FFFFFF">
                  <a:alpha val="49001"/>
                </a:srgbClr>
              </a:gs>
              <a:gs pos="100000">
                <a:srgbClr val="767676">
                  <a:alpha val="46999"/>
                </a:srgbClr>
              </a:gs>
            </a:gsLst>
            <a:path path="rect">
              <a:fillToRect l="100000" b="100000"/>
            </a:path>
          </a:gradFill>
          <a:ln w="9525">
            <a:miter lim="800000"/>
            <a:headEnd/>
            <a:tailEnd/>
          </a:ln>
          <a:scene3d>
            <a:camera prst="legacyPerspective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85092" name="AutoShape 68"/>
          <p:cNvSpPr>
            <a:spLocks noChangeArrowheads="1"/>
          </p:cNvSpPr>
          <p:nvPr/>
        </p:nvSpPr>
        <p:spPr bwMode="auto">
          <a:xfrm>
            <a:off x="1404938" y="2824163"/>
            <a:ext cx="2879725" cy="3603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24 h 21600"/>
              <a:gd name="T14" fmla="*/ 20539 w 21600"/>
              <a:gd name="T15" fmla="*/ 161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469" y="0"/>
                </a:moveTo>
                <a:lnTo>
                  <a:pt x="19469" y="5424"/>
                </a:lnTo>
                <a:lnTo>
                  <a:pt x="3375" y="5424"/>
                </a:lnTo>
                <a:lnTo>
                  <a:pt x="3375" y="16176"/>
                </a:lnTo>
                <a:lnTo>
                  <a:pt x="19469" y="16176"/>
                </a:lnTo>
                <a:lnTo>
                  <a:pt x="1946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24"/>
                </a:moveTo>
                <a:lnTo>
                  <a:pt x="1350" y="16176"/>
                </a:lnTo>
                <a:lnTo>
                  <a:pt x="2700" y="16176"/>
                </a:lnTo>
                <a:lnTo>
                  <a:pt x="2700" y="5424"/>
                </a:lnTo>
                <a:close/>
              </a:path>
              <a:path w="21600" h="21600">
                <a:moveTo>
                  <a:pt x="0" y="5424"/>
                </a:moveTo>
                <a:lnTo>
                  <a:pt x="0" y="16176"/>
                </a:lnTo>
                <a:lnTo>
                  <a:pt x="675" y="16176"/>
                </a:lnTo>
                <a:lnTo>
                  <a:pt x="675" y="542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5093" name="AutoShape 69"/>
          <p:cNvSpPr>
            <a:spLocks noChangeArrowheads="1"/>
          </p:cNvSpPr>
          <p:nvPr/>
        </p:nvSpPr>
        <p:spPr bwMode="auto">
          <a:xfrm>
            <a:off x="1416050" y="2420938"/>
            <a:ext cx="779463" cy="322262"/>
          </a:xfrm>
          <a:prstGeom prst="rightArrow">
            <a:avLst>
              <a:gd name="adj1" fmla="val 50000"/>
              <a:gd name="adj2" fmla="val 60468"/>
            </a:avLst>
          </a:prstGeom>
          <a:gradFill rotWithShape="1">
            <a:gsLst>
              <a:gs pos="0">
                <a:srgbClr val="007676"/>
              </a:gs>
              <a:gs pos="100000">
                <a:srgbClr val="00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85094" name="Rectangle 70"/>
          <p:cNvSpPr>
            <a:spLocks noChangeArrowheads="1"/>
          </p:cNvSpPr>
          <p:nvPr/>
        </p:nvSpPr>
        <p:spPr bwMode="auto">
          <a:xfrm>
            <a:off x="6934200" y="3429000"/>
            <a:ext cx="1152525" cy="2881313"/>
          </a:xfrm>
          <a:prstGeom prst="rect">
            <a:avLst/>
          </a:prstGeom>
          <a:gradFill rotWithShape="1">
            <a:gsLst>
              <a:gs pos="0">
                <a:schemeClr val="tx1">
                  <a:alpha val="48000"/>
                </a:schemeClr>
              </a:gs>
              <a:gs pos="100000">
                <a:schemeClr val="tx1">
                  <a:gamma/>
                  <a:shade val="46275"/>
                  <a:invGamma/>
                  <a:alpha val="49001"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  <a:scene3d>
            <a:camera prst="legacyPerspectiveTopLef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50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5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385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5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85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5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38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5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85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85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85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5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85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85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85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50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8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50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8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850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385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850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385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8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30" grpId="0" build="p" animBg="1"/>
      <p:bldP spid="385054" grpId="0" animBg="1"/>
      <p:bldP spid="385054" grpId="1" animBg="1"/>
      <p:bldP spid="385055" grpId="0" animBg="1"/>
      <p:bldP spid="385056" grpId="0" animBg="1"/>
      <p:bldP spid="385063" grpId="0" animBg="1"/>
      <p:bldP spid="385075" grpId="0" animBg="1"/>
      <p:bldP spid="385075" grpId="1" animBg="1"/>
      <p:bldP spid="385090" grpId="0" animBg="1"/>
      <p:bldP spid="385091" grpId="0" animBg="1"/>
      <p:bldP spid="385091" grpId="1" animBg="1"/>
      <p:bldP spid="385092" grpId="0" animBg="1"/>
      <p:bldP spid="385092" grpId="1" animBg="1"/>
      <p:bldP spid="385093" grpId="0" animBg="1"/>
      <p:bldP spid="385093" grpId="1" animBg="1"/>
      <p:bldP spid="385094" grpId="0" animBg="1"/>
      <p:bldP spid="385094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E67C6D0C-03DE-4F31-98C7-CE21BB56DAE1}" type="slidenum">
              <a:rPr lang="ru-RU" smtClean="0">
                <a:solidFill>
                  <a:schemeClr val="tx2"/>
                </a:solidFill>
              </a:rPr>
              <a:pPr algn="l" eaLnBrk="1" hangingPunct="1"/>
              <a:t>53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111628" name="Text Box 1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latin typeface="Bookman Old Style" pitchFamily="18" charset="0"/>
              </a:rPr>
              <a:t>   </a:t>
            </a:r>
            <a:r>
              <a:rPr lang="ru-RU" sz="3200" b="1" dirty="0">
                <a:solidFill>
                  <a:schemeClr val="bg2"/>
                </a:solidFill>
                <a:latin typeface="Bookman Old Style" pitchFamily="18" charset="0"/>
              </a:rPr>
              <a:t>Медицинское обеспечение</a:t>
            </a:r>
          </a:p>
        </p:txBody>
      </p:sp>
      <p:sp>
        <p:nvSpPr>
          <p:cNvPr id="111629" name="Text Box 13"/>
          <p:cNvSpPr txBox="1">
            <a:spLocks noChangeArrowheads="1"/>
          </p:cNvSpPr>
          <p:nvPr/>
        </p:nvSpPr>
        <p:spPr bwMode="auto">
          <a:xfrm>
            <a:off x="323850" y="1125538"/>
            <a:ext cx="3311525" cy="2951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Санитарный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пост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Bookman Old Style" pitchFamily="18" charset="0"/>
              </a:rPr>
              <a:t>  2 м</a:t>
            </a:r>
            <a:r>
              <a:rPr lang="ru-RU" sz="2400" b="1" baseline="30000" dirty="0">
                <a:solidFill>
                  <a:srgbClr val="A50021"/>
                </a:solidFill>
                <a:latin typeface="Bookman Old Style" pitchFamily="18" charset="0"/>
              </a:rPr>
              <a:t>2</a:t>
            </a:r>
            <a:r>
              <a:rPr lang="ru-RU" sz="2400" b="1" dirty="0">
                <a:solidFill>
                  <a:srgbClr val="A50021"/>
                </a:solidFill>
                <a:latin typeface="Bookman Old Style" pitchFamily="18" charset="0"/>
              </a:rPr>
              <a:t>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Bookman Old Style" pitchFamily="18" charset="0"/>
              </a:rPr>
              <a:t>на 500 </a:t>
            </a:r>
            <a:r>
              <a:rPr lang="ru-RU" sz="2400" b="1" dirty="0" smtClean="0">
                <a:solidFill>
                  <a:srgbClr val="A50021"/>
                </a:solidFill>
                <a:latin typeface="Bookman Old Style" pitchFamily="18" charset="0"/>
              </a:rPr>
              <a:t>человек</a:t>
            </a:r>
            <a:endParaRPr lang="ru-RU" sz="2400" b="1" dirty="0">
              <a:solidFill>
                <a:srgbClr val="A50021"/>
              </a:solidFill>
              <a:latin typeface="Bookman Old Style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111630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644900"/>
            <a:ext cx="2017713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31" name="Text Box 15"/>
          <p:cNvSpPr txBox="1">
            <a:spLocks noChangeArrowheads="1"/>
          </p:cNvSpPr>
          <p:nvPr/>
        </p:nvSpPr>
        <p:spPr bwMode="auto">
          <a:xfrm>
            <a:off x="4572000" y="3429000"/>
            <a:ext cx="4249738" cy="3305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dirty="0">
                <a:latin typeface="Bookman Old Style" pitchFamily="18" charset="0"/>
              </a:rPr>
              <a:t>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В убежищах вместимостью от 900 человек – дополнительно медпункт  </a:t>
            </a:r>
            <a:r>
              <a:rPr lang="ru-RU" sz="2400" b="1" dirty="0">
                <a:solidFill>
                  <a:srgbClr val="A50021"/>
                </a:solidFill>
                <a:latin typeface="Bookman Old Style" pitchFamily="18" charset="0"/>
              </a:rPr>
              <a:t>9 м</a:t>
            </a:r>
            <a:r>
              <a:rPr lang="ru-RU" sz="2400" b="1" baseline="30000" dirty="0">
                <a:solidFill>
                  <a:srgbClr val="A50021"/>
                </a:solidFill>
                <a:latin typeface="Bookman Old Style" pitchFamily="18" charset="0"/>
              </a:rPr>
              <a:t>2</a:t>
            </a:r>
            <a:r>
              <a:rPr lang="ru-RU" sz="2400" b="1" dirty="0">
                <a:solidFill>
                  <a:srgbClr val="A50021"/>
                </a:solidFill>
                <a:latin typeface="Bookman Old Style" pitchFamily="18" charset="0"/>
              </a:rPr>
              <a:t> на каждые 100 человек</a:t>
            </a:r>
          </a:p>
          <a:p>
            <a:pPr algn="ctr">
              <a:spcBef>
                <a:spcPct val="50000"/>
              </a:spcBef>
              <a:defRPr/>
            </a:pP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11162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628775"/>
            <a:ext cx="18732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9" grpId="0" animBg="1"/>
      <p:bldP spid="11163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697B240A-58F6-433C-B16D-9DFA908C592E}" type="slidenum">
              <a:rPr lang="ru-RU" smtClean="0">
                <a:solidFill>
                  <a:schemeClr val="tx2"/>
                </a:solidFill>
              </a:rPr>
              <a:pPr algn="l" eaLnBrk="1" hangingPunct="1"/>
              <a:t>54</a:t>
            </a:fld>
            <a:endParaRPr lang="ru-RU" smtClean="0">
              <a:solidFill>
                <a:schemeClr val="tx2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141663"/>
            <a:ext cx="9144000" cy="3716337"/>
            <a:chOff x="113" y="2205"/>
            <a:chExt cx="5262" cy="1996"/>
          </a:xfrm>
        </p:grpSpPr>
        <p:sp>
          <p:nvSpPr>
            <p:cNvPr id="64562" name="Rectangle 3" descr="Белый мрамор"/>
            <p:cNvSpPr>
              <a:spLocks noChangeArrowheads="1"/>
            </p:cNvSpPr>
            <p:nvPr/>
          </p:nvSpPr>
          <p:spPr bwMode="auto">
            <a:xfrm>
              <a:off x="1066" y="2251"/>
              <a:ext cx="4309" cy="108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63" name="Line 4"/>
            <p:cNvSpPr>
              <a:spLocks noChangeShapeType="1"/>
            </p:cNvSpPr>
            <p:nvPr/>
          </p:nvSpPr>
          <p:spPr bwMode="auto">
            <a:xfrm flipH="1">
              <a:off x="113" y="3339"/>
              <a:ext cx="952" cy="8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64" name="Freeform 5" descr="Гранит"/>
            <p:cNvSpPr>
              <a:spLocks/>
            </p:cNvSpPr>
            <p:nvPr/>
          </p:nvSpPr>
          <p:spPr bwMode="auto">
            <a:xfrm>
              <a:off x="113" y="3339"/>
              <a:ext cx="5261" cy="862"/>
            </a:xfrm>
            <a:custGeom>
              <a:avLst/>
              <a:gdLst>
                <a:gd name="T0" fmla="*/ 952 w 5261"/>
                <a:gd name="T1" fmla="*/ 0 h 862"/>
                <a:gd name="T2" fmla="*/ 5261 w 5261"/>
                <a:gd name="T3" fmla="*/ 0 h 862"/>
                <a:gd name="T4" fmla="*/ 5261 w 5261"/>
                <a:gd name="T5" fmla="*/ 862 h 862"/>
                <a:gd name="T6" fmla="*/ 0 w 5261"/>
                <a:gd name="T7" fmla="*/ 862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61"/>
                <a:gd name="T13" fmla="*/ 0 h 862"/>
                <a:gd name="T14" fmla="*/ 5261 w 5261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61" h="862">
                  <a:moveTo>
                    <a:pt x="952" y="0"/>
                  </a:moveTo>
                  <a:lnTo>
                    <a:pt x="5261" y="0"/>
                  </a:lnTo>
                  <a:lnTo>
                    <a:pt x="5261" y="862"/>
                  </a:lnTo>
                  <a:lnTo>
                    <a:pt x="0" y="862"/>
                  </a:ln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65" name="Freeform 6" descr="Коричневый мрамор"/>
            <p:cNvSpPr>
              <a:spLocks/>
            </p:cNvSpPr>
            <p:nvPr/>
          </p:nvSpPr>
          <p:spPr bwMode="auto">
            <a:xfrm>
              <a:off x="113" y="2205"/>
              <a:ext cx="953" cy="1996"/>
            </a:xfrm>
            <a:custGeom>
              <a:avLst/>
              <a:gdLst>
                <a:gd name="T0" fmla="*/ 0 w 953"/>
                <a:gd name="T1" fmla="*/ 1996 h 1996"/>
                <a:gd name="T2" fmla="*/ 953 w 953"/>
                <a:gd name="T3" fmla="*/ 1134 h 1996"/>
                <a:gd name="T4" fmla="*/ 953 w 953"/>
                <a:gd name="T5" fmla="*/ 46 h 1996"/>
                <a:gd name="T6" fmla="*/ 45 w 953"/>
                <a:gd name="T7" fmla="*/ 0 h 1996"/>
                <a:gd name="T8" fmla="*/ 45 w 953"/>
                <a:gd name="T9" fmla="*/ 1951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3"/>
                <a:gd name="T16" fmla="*/ 0 h 1996"/>
                <a:gd name="T17" fmla="*/ 953 w 953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3" h="1996">
                  <a:moveTo>
                    <a:pt x="0" y="1996"/>
                  </a:moveTo>
                  <a:lnTo>
                    <a:pt x="953" y="1134"/>
                  </a:lnTo>
                  <a:lnTo>
                    <a:pt x="953" y="46"/>
                  </a:lnTo>
                  <a:lnTo>
                    <a:pt x="45" y="0"/>
                  </a:lnTo>
                  <a:lnTo>
                    <a:pt x="45" y="1951"/>
                  </a:ln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61240" name="Group 120"/>
          <p:cNvGraphicFramePr>
            <a:graphicFrameLocks noGrp="1"/>
          </p:cNvGraphicFramePr>
          <p:nvPr/>
        </p:nvGraphicFramePr>
        <p:xfrm>
          <a:off x="144463" y="1341438"/>
          <a:ext cx="6659562" cy="2114551"/>
        </p:xfrm>
        <a:graphic>
          <a:graphicData uri="http://schemas.openxmlformats.org/drawingml/2006/table">
            <a:tbl>
              <a:tblPr/>
              <a:tblGrid>
                <a:gridCol w="4716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8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Расчетный срок пребывания</a:t>
                      </a:r>
                    </a:p>
                  </a:txBody>
                  <a:tcPr marL="90000" marR="90000" marT="46814" marB="4681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суток     - 2</a:t>
                      </a:r>
                    </a:p>
                  </a:txBody>
                  <a:tcPr marL="90000" marR="90000" marT="46814" marB="4681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Запас воды (аварийный)</a:t>
                      </a:r>
                    </a:p>
                  </a:txBody>
                  <a:tcPr marL="90000" marR="90000" marT="46814" marB="4681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литр/сутки     - 3</a:t>
                      </a:r>
                    </a:p>
                  </a:txBody>
                  <a:tcPr marL="90000" marR="90000" marT="46814" marB="4681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Унитаз или напольная чаша</a:t>
                      </a:r>
                    </a:p>
                  </a:txBody>
                  <a:tcPr marL="90000" marR="90000" marT="46814" marB="4681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1 на 75 чел (ж)</a:t>
                      </a:r>
                    </a:p>
                  </a:txBody>
                  <a:tcPr marL="90000" marR="90000" marT="46814" marB="4681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Унитаз или писсуар</a:t>
                      </a:r>
                    </a:p>
                  </a:txBody>
                  <a:tcPr marL="90000" marR="90000" marT="46814" marB="4681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1 на 150 чел (м)</a:t>
                      </a:r>
                    </a:p>
                  </a:txBody>
                  <a:tcPr marL="90000" marR="90000" marT="46814" marB="4681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Умывальник</a:t>
                      </a:r>
                    </a:p>
                  </a:txBody>
                  <a:tcPr marL="90000" marR="90000" marT="46814" marB="4681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1 на 200 чел</a:t>
                      </a:r>
                    </a:p>
                  </a:txBody>
                  <a:tcPr marL="90000" marR="90000" marT="46814" marB="46814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0080"/>
                        </a:gs>
                        <a:gs pos="100000">
                          <a:srgbClr val="80008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1147" name="Text Box 27" descr="Водяные капли"/>
          <p:cNvSpPr txBox="1">
            <a:spLocks noChangeArrowheads="1"/>
          </p:cNvSpPr>
          <p:nvPr/>
        </p:nvSpPr>
        <p:spPr bwMode="auto">
          <a:xfrm>
            <a:off x="34925" y="484188"/>
            <a:ext cx="9074150" cy="641350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Санитарные нормы оборудования </a:t>
            </a:r>
          </a:p>
        </p:txBody>
      </p:sp>
      <p:sp>
        <p:nvSpPr>
          <p:cNvPr id="261148" name="Text Box 28" descr="3"/>
          <p:cNvSpPr txBox="1">
            <a:spLocks noChangeArrowheads="1"/>
          </p:cNvSpPr>
          <p:nvPr/>
        </p:nvSpPr>
        <p:spPr bwMode="auto">
          <a:xfrm>
            <a:off x="6875463" y="1398588"/>
            <a:ext cx="2089150" cy="18002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1"/>
          </a:p>
          <a:p>
            <a:pPr algn="ctr" eaLnBrk="1" hangingPunct="1">
              <a:spcBef>
                <a:spcPct val="50000"/>
              </a:spcBef>
            </a:pPr>
            <a:r>
              <a:rPr lang="ru-RU" sz="4000" b="1">
                <a:solidFill>
                  <a:schemeClr val="bg1"/>
                </a:solidFill>
              </a:rPr>
              <a:t>300 </a:t>
            </a:r>
            <a:r>
              <a:rPr lang="ru-RU" b="1">
                <a:solidFill>
                  <a:schemeClr val="bg1"/>
                </a:solidFill>
              </a:rPr>
              <a:t>укрываемых</a:t>
            </a:r>
          </a:p>
          <a:p>
            <a:pPr algn="ctr" eaLnBrk="1" hangingPunct="1">
              <a:spcBef>
                <a:spcPct val="50000"/>
              </a:spcBef>
            </a:pPr>
            <a:endParaRPr lang="ru-RU" b="1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917825" y="3862388"/>
            <a:ext cx="863600" cy="1597025"/>
            <a:chOff x="1474" y="2478"/>
            <a:chExt cx="544" cy="1006"/>
          </a:xfrm>
          <a:solidFill>
            <a:schemeClr val="bg1"/>
          </a:solidFill>
        </p:grpSpPr>
        <p:sp>
          <p:nvSpPr>
            <p:cNvPr id="261150" name="AutoShape 30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51" name="Rectangle 31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52" name="Text Box 32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chemeClr val="bg1"/>
                  </a:solidFill>
                  <a:latin typeface="Arial" pitchFamily="34" charset="0"/>
                </a:rPr>
                <a:t>ж</a:t>
              </a:r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3636963" y="3862388"/>
            <a:ext cx="863600" cy="1597025"/>
            <a:chOff x="1474" y="2478"/>
            <a:chExt cx="544" cy="1006"/>
          </a:xfrm>
          <a:solidFill>
            <a:schemeClr val="bg1"/>
          </a:solidFill>
        </p:grpSpPr>
        <p:sp>
          <p:nvSpPr>
            <p:cNvPr id="261154" name="AutoShape 34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55" name="Rectangle 35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56" name="Text Box 36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chemeClr val="bg1"/>
                  </a:solidFill>
                  <a:latin typeface="Arial" pitchFamily="34" charset="0"/>
                </a:rPr>
                <a:t>ж</a:t>
              </a: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4357688" y="3862388"/>
            <a:ext cx="863600" cy="1597025"/>
            <a:chOff x="1474" y="2478"/>
            <a:chExt cx="544" cy="1006"/>
          </a:xfrm>
          <a:solidFill>
            <a:schemeClr val="bg1"/>
          </a:solidFill>
        </p:grpSpPr>
        <p:sp>
          <p:nvSpPr>
            <p:cNvPr id="261158" name="AutoShape 38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59" name="Rectangle 39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60" name="Text Box 40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chemeClr val="bg1"/>
                  </a:solidFill>
                  <a:latin typeface="Arial" pitchFamily="34" charset="0"/>
                </a:rPr>
                <a:t>ж</a:t>
              </a:r>
            </a:p>
          </p:txBody>
        </p:sp>
      </p:grp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5076825" y="3862388"/>
            <a:ext cx="863600" cy="1597025"/>
            <a:chOff x="1474" y="2478"/>
            <a:chExt cx="544" cy="1006"/>
          </a:xfrm>
          <a:solidFill>
            <a:schemeClr val="bg1"/>
          </a:solidFill>
        </p:grpSpPr>
        <p:sp>
          <p:nvSpPr>
            <p:cNvPr id="261162" name="AutoShape 42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63" name="Rectangle 43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1164" name="Text Box 44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lt2"/>
            </a:fillRef>
            <a:effectRef idx="0">
              <a:scrgbClr r="0" g="0" b="0"/>
            </a:effectRef>
            <a:fontRef idx="major"/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chemeClr val="bg1"/>
                  </a:solidFill>
                </a:rPr>
                <a:t>ж</a:t>
              </a:r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6804025" y="3862388"/>
            <a:ext cx="863600" cy="1597025"/>
            <a:chOff x="1474" y="2478"/>
            <a:chExt cx="544" cy="1006"/>
          </a:xfrm>
          <a:solidFill>
            <a:schemeClr val="bg1"/>
          </a:solidFill>
        </p:grpSpPr>
        <p:sp>
          <p:nvSpPr>
            <p:cNvPr id="261166" name="AutoShape 46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67" name="Rectangle 47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68" name="Text Box 48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blipFill>
              <a:blip r:embed="rId7" cstate="print"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chemeClr val="bg1"/>
                  </a:solidFill>
                  <a:latin typeface="Arial" pitchFamily="34" charset="0"/>
                </a:rPr>
                <a:t>м</a:t>
              </a:r>
            </a:p>
          </p:txBody>
        </p:sp>
      </p:grp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7523163" y="3862388"/>
            <a:ext cx="863600" cy="1597025"/>
            <a:chOff x="1474" y="2478"/>
            <a:chExt cx="544" cy="1006"/>
          </a:xfrm>
        </p:grpSpPr>
        <p:sp>
          <p:nvSpPr>
            <p:cNvPr id="261170" name="AutoShape 50"/>
            <p:cNvSpPr>
              <a:spLocks noChangeArrowheads="1"/>
            </p:cNvSpPr>
            <p:nvPr/>
          </p:nvSpPr>
          <p:spPr bwMode="auto">
            <a:xfrm>
              <a:off x="1474" y="2478"/>
              <a:ext cx="544" cy="998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4727" dir="207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4560" name="Rectangle 51" descr="Орех"/>
            <p:cNvSpPr>
              <a:spLocks noChangeArrowheads="1"/>
            </p:cNvSpPr>
            <p:nvPr/>
          </p:nvSpPr>
          <p:spPr bwMode="auto">
            <a:xfrm rot="5400000">
              <a:off x="1270" y="2917"/>
              <a:ext cx="816" cy="317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61" name="Text Box 52"/>
            <p:cNvSpPr txBox="1">
              <a:spLocks noChangeArrowheads="1"/>
            </p:cNvSpPr>
            <p:nvPr/>
          </p:nvSpPr>
          <p:spPr bwMode="auto">
            <a:xfrm>
              <a:off x="1556" y="2655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м</a:t>
              </a:r>
            </a:p>
          </p:txBody>
        </p:sp>
      </p:grpSp>
      <p:sp>
        <p:nvSpPr>
          <p:cNvPr id="64544" name="AutoShape 53"/>
          <p:cNvSpPr>
            <a:spLocks noChangeArrowheads="1"/>
          </p:cNvSpPr>
          <p:nvPr/>
        </p:nvSpPr>
        <p:spPr bwMode="auto">
          <a:xfrm>
            <a:off x="8677275" y="4294188"/>
            <a:ext cx="71438" cy="71437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1174" name="Rectangle 54" descr="Горизонтальный кирпич"/>
          <p:cNvSpPr>
            <a:spLocks noChangeArrowheads="1"/>
          </p:cNvSpPr>
          <p:nvPr/>
        </p:nvSpPr>
        <p:spPr bwMode="auto">
          <a:xfrm>
            <a:off x="58738" y="1730375"/>
            <a:ext cx="6804025" cy="360363"/>
          </a:xfrm>
          <a:prstGeom prst="rect">
            <a:avLst/>
          </a:prstGeom>
          <a:pattFill prst="horzBrick">
            <a:fgClr>
              <a:schemeClr val="bg2"/>
            </a:fgClr>
            <a:bgClr>
              <a:srgbClr val="808080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1175" name="Rectangle 55" descr="Горизонтальный кирпич"/>
          <p:cNvSpPr>
            <a:spLocks noChangeArrowheads="1"/>
          </p:cNvSpPr>
          <p:nvPr/>
        </p:nvSpPr>
        <p:spPr bwMode="auto">
          <a:xfrm>
            <a:off x="58738" y="2090738"/>
            <a:ext cx="6804025" cy="360362"/>
          </a:xfrm>
          <a:prstGeom prst="rect">
            <a:avLst/>
          </a:prstGeom>
          <a:pattFill prst="horzBrick">
            <a:fgClr>
              <a:schemeClr val="bg2"/>
            </a:fgClr>
            <a:bgClr>
              <a:srgbClr val="808080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1176" name="Rectangle 56" descr="Горизонтальный кирпич"/>
          <p:cNvSpPr>
            <a:spLocks noChangeArrowheads="1"/>
          </p:cNvSpPr>
          <p:nvPr/>
        </p:nvSpPr>
        <p:spPr bwMode="auto">
          <a:xfrm>
            <a:off x="73025" y="2809875"/>
            <a:ext cx="6804025" cy="360363"/>
          </a:xfrm>
          <a:prstGeom prst="rect">
            <a:avLst/>
          </a:prstGeom>
          <a:pattFill prst="horzBrick">
            <a:fgClr>
              <a:schemeClr val="bg2"/>
            </a:fgClr>
            <a:bgClr>
              <a:srgbClr val="808080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1177" name="Rectangle 57" descr="Горизонтальный кирпич"/>
          <p:cNvSpPr>
            <a:spLocks noChangeArrowheads="1"/>
          </p:cNvSpPr>
          <p:nvPr/>
        </p:nvSpPr>
        <p:spPr bwMode="auto">
          <a:xfrm>
            <a:off x="73025" y="2449513"/>
            <a:ext cx="6804025" cy="360362"/>
          </a:xfrm>
          <a:prstGeom prst="rect">
            <a:avLst/>
          </a:prstGeom>
          <a:pattFill prst="horzBrick">
            <a:fgClr>
              <a:schemeClr val="bg2"/>
            </a:fgClr>
            <a:bgClr>
              <a:srgbClr val="808080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1178" name="Rectangle 58" descr="Горизонтальный кирпич"/>
          <p:cNvSpPr>
            <a:spLocks noChangeArrowheads="1"/>
          </p:cNvSpPr>
          <p:nvPr/>
        </p:nvSpPr>
        <p:spPr bwMode="auto">
          <a:xfrm>
            <a:off x="58738" y="1371600"/>
            <a:ext cx="6804025" cy="360363"/>
          </a:xfrm>
          <a:prstGeom prst="rect">
            <a:avLst/>
          </a:prstGeom>
          <a:pattFill prst="horzBrick">
            <a:fgClr>
              <a:schemeClr val="bg2"/>
            </a:fgClr>
            <a:bgClr>
              <a:srgbClr val="808080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grpSp>
        <p:nvGrpSpPr>
          <p:cNvPr id="9" name="Group 59"/>
          <p:cNvGrpSpPr>
            <a:grpSpLocks/>
          </p:cNvGrpSpPr>
          <p:nvPr/>
        </p:nvGrpSpPr>
        <p:grpSpPr bwMode="auto">
          <a:xfrm>
            <a:off x="827088" y="5013325"/>
            <a:ext cx="865187" cy="1014413"/>
            <a:chOff x="657" y="3471"/>
            <a:chExt cx="545" cy="639"/>
          </a:xfrm>
          <a:solidFill>
            <a:schemeClr val="bg1"/>
          </a:solidFill>
        </p:grpSpPr>
        <p:sp>
          <p:nvSpPr>
            <p:cNvPr id="261180" name="AutoShape 60"/>
            <p:cNvSpPr>
              <a:spLocks noChangeArrowheads="1"/>
            </p:cNvSpPr>
            <p:nvPr/>
          </p:nvSpPr>
          <p:spPr bwMode="auto">
            <a:xfrm>
              <a:off x="823" y="3793"/>
              <a:ext cx="182" cy="317"/>
            </a:xfrm>
            <a:prstGeom prst="can">
              <a:avLst>
                <a:gd name="adj" fmla="val 28021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dist="53882" dir="81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1" name="Oval 61"/>
            <p:cNvSpPr>
              <a:spLocks noChangeArrowheads="1"/>
            </p:cNvSpPr>
            <p:nvPr/>
          </p:nvSpPr>
          <p:spPr bwMode="auto">
            <a:xfrm>
              <a:off x="657" y="3566"/>
              <a:ext cx="545" cy="182"/>
            </a:xfrm>
            <a:prstGeom prst="ellipse">
              <a:avLst/>
            </a:prstGeom>
            <a:grpFill/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2" name="Oval 62"/>
            <p:cNvSpPr>
              <a:spLocks noChangeArrowheads="1"/>
            </p:cNvSpPr>
            <p:nvPr/>
          </p:nvSpPr>
          <p:spPr bwMode="auto">
            <a:xfrm>
              <a:off x="748" y="3600"/>
              <a:ext cx="408" cy="136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3" name="Arc 63"/>
            <p:cNvSpPr>
              <a:spLocks/>
            </p:cNvSpPr>
            <p:nvPr/>
          </p:nvSpPr>
          <p:spPr bwMode="auto">
            <a:xfrm flipH="1">
              <a:off x="767" y="3471"/>
              <a:ext cx="139" cy="135"/>
            </a:xfrm>
            <a:custGeom>
              <a:avLst/>
              <a:gdLst>
                <a:gd name="G0" fmla="+- 15087 0 0"/>
                <a:gd name="G1" fmla="+- 21600 0 0"/>
                <a:gd name="G2" fmla="+- 21600 0 0"/>
                <a:gd name="T0" fmla="*/ 0 w 36684"/>
                <a:gd name="T1" fmla="*/ 6142 h 21600"/>
                <a:gd name="T2" fmla="*/ 36684 w 36684"/>
                <a:gd name="T3" fmla="*/ 21223 h 21600"/>
                <a:gd name="T4" fmla="*/ 15087 w 3668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684" h="21600" fill="none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</a:path>
                <a:path w="36684" h="21600" stroke="0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  <a:lnTo>
                    <a:pt x="15087" y="21600"/>
                  </a:lnTo>
                  <a:close/>
                </a:path>
              </a:pathLst>
            </a:custGeom>
            <a:grp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4" name="AutoShape 64"/>
            <p:cNvSpPr>
              <a:spLocks noChangeArrowheads="1"/>
            </p:cNvSpPr>
            <p:nvPr/>
          </p:nvSpPr>
          <p:spPr bwMode="auto">
            <a:xfrm>
              <a:off x="760" y="3558"/>
              <a:ext cx="45" cy="46"/>
            </a:xfrm>
            <a:prstGeom prst="can">
              <a:avLst>
                <a:gd name="adj" fmla="val 2555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5" name="AutoShape 65"/>
            <p:cNvSpPr>
              <a:spLocks noChangeArrowheads="1"/>
            </p:cNvSpPr>
            <p:nvPr/>
          </p:nvSpPr>
          <p:spPr bwMode="auto">
            <a:xfrm>
              <a:off x="695" y="3595"/>
              <a:ext cx="45" cy="46"/>
            </a:xfrm>
            <a:prstGeom prst="can">
              <a:avLst>
                <a:gd name="adj" fmla="val 2555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6" name="Arc 66"/>
            <p:cNvSpPr>
              <a:spLocks/>
            </p:cNvSpPr>
            <p:nvPr/>
          </p:nvSpPr>
          <p:spPr bwMode="auto">
            <a:xfrm flipH="1">
              <a:off x="744" y="3483"/>
              <a:ext cx="139" cy="135"/>
            </a:xfrm>
            <a:custGeom>
              <a:avLst/>
              <a:gdLst>
                <a:gd name="G0" fmla="+- 15087 0 0"/>
                <a:gd name="G1" fmla="+- 21600 0 0"/>
                <a:gd name="G2" fmla="+- 21600 0 0"/>
                <a:gd name="T0" fmla="*/ 0 w 36684"/>
                <a:gd name="T1" fmla="*/ 6142 h 21600"/>
                <a:gd name="T2" fmla="*/ 36684 w 36684"/>
                <a:gd name="T3" fmla="*/ 21223 h 21600"/>
                <a:gd name="T4" fmla="*/ 15087 w 3668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684" h="21600" fill="none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</a:path>
                <a:path w="36684" h="21600" stroke="0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  <a:lnTo>
                    <a:pt x="15087" y="21600"/>
                  </a:lnTo>
                  <a:close/>
                </a:path>
              </a:pathLst>
            </a:custGeom>
            <a:grp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468313" y="5300663"/>
            <a:ext cx="865187" cy="1014412"/>
            <a:chOff x="657" y="3471"/>
            <a:chExt cx="545" cy="639"/>
          </a:xfrm>
          <a:solidFill>
            <a:schemeClr val="bg1"/>
          </a:solidFill>
        </p:grpSpPr>
        <p:sp>
          <p:nvSpPr>
            <p:cNvPr id="261188" name="AutoShape 68"/>
            <p:cNvSpPr>
              <a:spLocks noChangeArrowheads="1"/>
            </p:cNvSpPr>
            <p:nvPr/>
          </p:nvSpPr>
          <p:spPr bwMode="auto">
            <a:xfrm>
              <a:off x="823" y="3793"/>
              <a:ext cx="182" cy="317"/>
            </a:xfrm>
            <a:prstGeom prst="can">
              <a:avLst>
                <a:gd name="adj" fmla="val 28021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dist="53882" dir="81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89" name="Oval 69"/>
            <p:cNvSpPr>
              <a:spLocks noChangeArrowheads="1"/>
            </p:cNvSpPr>
            <p:nvPr/>
          </p:nvSpPr>
          <p:spPr bwMode="auto">
            <a:xfrm>
              <a:off x="657" y="3566"/>
              <a:ext cx="545" cy="182"/>
            </a:xfrm>
            <a:prstGeom prst="ellipse">
              <a:avLst/>
            </a:prstGeom>
            <a:grpFill/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90" name="Oval 70"/>
            <p:cNvSpPr>
              <a:spLocks noChangeArrowheads="1"/>
            </p:cNvSpPr>
            <p:nvPr/>
          </p:nvSpPr>
          <p:spPr bwMode="auto">
            <a:xfrm>
              <a:off x="748" y="3600"/>
              <a:ext cx="408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91" name="Arc 71"/>
            <p:cNvSpPr>
              <a:spLocks/>
            </p:cNvSpPr>
            <p:nvPr/>
          </p:nvSpPr>
          <p:spPr bwMode="auto">
            <a:xfrm flipH="1">
              <a:off x="767" y="3471"/>
              <a:ext cx="139" cy="135"/>
            </a:xfrm>
            <a:custGeom>
              <a:avLst/>
              <a:gdLst>
                <a:gd name="G0" fmla="+- 15087 0 0"/>
                <a:gd name="G1" fmla="+- 21600 0 0"/>
                <a:gd name="G2" fmla="+- 21600 0 0"/>
                <a:gd name="T0" fmla="*/ 0 w 36684"/>
                <a:gd name="T1" fmla="*/ 6142 h 21600"/>
                <a:gd name="T2" fmla="*/ 36684 w 36684"/>
                <a:gd name="T3" fmla="*/ 21223 h 21600"/>
                <a:gd name="T4" fmla="*/ 15087 w 3668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684" h="21600" fill="none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</a:path>
                <a:path w="36684" h="21600" stroke="0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  <a:lnTo>
                    <a:pt x="15087" y="21600"/>
                  </a:lnTo>
                  <a:close/>
                </a:path>
              </a:pathLst>
            </a:custGeom>
            <a:grp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92" name="AutoShape 72"/>
            <p:cNvSpPr>
              <a:spLocks noChangeArrowheads="1"/>
            </p:cNvSpPr>
            <p:nvPr/>
          </p:nvSpPr>
          <p:spPr bwMode="auto">
            <a:xfrm>
              <a:off x="760" y="3558"/>
              <a:ext cx="45" cy="46"/>
            </a:xfrm>
            <a:prstGeom prst="can">
              <a:avLst>
                <a:gd name="adj" fmla="val 2555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93" name="AutoShape 73"/>
            <p:cNvSpPr>
              <a:spLocks noChangeArrowheads="1"/>
            </p:cNvSpPr>
            <p:nvPr/>
          </p:nvSpPr>
          <p:spPr bwMode="auto">
            <a:xfrm>
              <a:off x="695" y="3595"/>
              <a:ext cx="45" cy="46"/>
            </a:xfrm>
            <a:prstGeom prst="can">
              <a:avLst>
                <a:gd name="adj" fmla="val 2555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1194" name="Arc 74"/>
            <p:cNvSpPr>
              <a:spLocks/>
            </p:cNvSpPr>
            <p:nvPr/>
          </p:nvSpPr>
          <p:spPr bwMode="auto">
            <a:xfrm flipH="1">
              <a:off x="744" y="3483"/>
              <a:ext cx="139" cy="135"/>
            </a:xfrm>
            <a:custGeom>
              <a:avLst/>
              <a:gdLst>
                <a:gd name="G0" fmla="+- 15087 0 0"/>
                <a:gd name="G1" fmla="+- 21600 0 0"/>
                <a:gd name="G2" fmla="+- 21600 0 0"/>
                <a:gd name="T0" fmla="*/ 0 w 36684"/>
                <a:gd name="T1" fmla="*/ 6142 h 21600"/>
                <a:gd name="T2" fmla="*/ 36684 w 36684"/>
                <a:gd name="T3" fmla="*/ 21223 h 21600"/>
                <a:gd name="T4" fmla="*/ 15087 w 3668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684" h="21600" fill="none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</a:path>
                <a:path w="36684" h="21600" stroke="0" extrusionOk="0">
                  <a:moveTo>
                    <a:pt x="0" y="6142"/>
                  </a:moveTo>
                  <a:cubicBezTo>
                    <a:pt x="4034" y="2204"/>
                    <a:pt x="9449" y="-1"/>
                    <a:pt x="15087" y="0"/>
                  </a:cubicBezTo>
                  <a:cubicBezTo>
                    <a:pt x="26869" y="0"/>
                    <a:pt x="36478" y="9442"/>
                    <a:pt x="36683" y="21223"/>
                  </a:cubicBezTo>
                  <a:lnTo>
                    <a:pt x="15087" y="21600"/>
                  </a:lnTo>
                  <a:close/>
                </a:path>
              </a:pathLst>
            </a:custGeom>
            <a:grp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547688" y="3548063"/>
            <a:ext cx="2152650" cy="1897062"/>
            <a:chOff x="345" y="2235"/>
            <a:chExt cx="1356" cy="1195"/>
          </a:xfrm>
        </p:grpSpPr>
        <p:grpSp>
          <p:nvGrpSpPr>
            <p:cNvPr id="64554" name="Group 76"/>
            <p:cNvGrpSpPr>
              <a:grpSpLocks/>
            </p:cNvGrpSpPr>
            <p:nvPr/>
          </p:nvGrpSpPr>
          <p:grpSpPr bwMode="auto">
            <a:xfrm>
              <a:off x="1111" y="2342"/>
              <a:ext cx="590" cy="1088"/>
              <a:chOff x="1020" y="2387"/>
              <a:chExt cx="590" cy="1088"/>
            </a:xfrm>
          </p:grpSpPr>
          <p:sp>
            <p:nvSpPr>
              <p:cNvPr id="261197" name="AutoShape 77"/>
              <p:cNvSpPr>
                <a:spLocks noChangeArrowheads="1"/>
              </p:cNvSpPr>
              <p:nvPr/>
            </p:nvSpPr>
            <p:spPr bwMode="auto">
              <a:xfrm>
                <a:off x="1156" y="3339"/>
                <a:ext cx="363" cy="136"/>
              </a:xfrm>
              <a:prstGeom prst="cube">
                <a:avLst>
                  <a:gd name="adj" fmla="val 51472"/>
                </a:avLst>
              </a:prstGeom>
              <a:solidFill>
                <a:schemeClr val="accent1"/>
              </a:solidFill>
              <a:ln w="9525">
                <a:solidFill>
                  <a:srgbClr val="00CC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261198" name="AutoShape 78"/>
              <p:cNvSpPr>
                <a:spLocks noChangeArrowheads="1"/>
              </p:cNvSpPr>
              <p:nvPr/>
            </p:nvSpPr>
            <p:spPr bwMode="auto">
              <a:xfrm>
                <a:off x="1020" y="2387"/>
                <a:ext cx="590" cy="1043"/>
              </a:xfrm>
              <a:prstGeom prst="can">
                <a:avLst>
                  <a:gd name="adj" fmla="val 19495"/>
                </a:avLst>
              </a:prstGeom>
              <a:gradFill rotWithShape="1">
                <a:gsLst>
                  <a:gs pos="0">
                    <a:srgbClr val="00CC00"/>
                  </a:gs>
                  <a:gs pos="100000">
                    <a:srgbClr val="00CC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CC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64555" name="Freeform 79"/>
            <p:cNvSpPr>
              <a:spLocks/>
            </p:cNvSpPr>
            <p:nvPr/>
          </p:nvSpPr>
          <p:spPr bwMode="auto">
            <a:xfrm>
              <a:off x="345" y="2235"/>
              <a:ext cx="998" cy="1179"/>
            </a:xfrm>
            <a:custGeom>
              <a:avLst/>
              <a:gdLst>
                <a:gd name="T0" fmla="*/ 998 w 998"/>
                <a:gd name="T1" fmla="*/ 136 h 1179"/>
                <a:gd name="T2" fmla="*/ 998 w 998"/>
                <a:gd name="T3" fmla="*/ 0 h 1179"/>
                <a:gd name="T4" fmla="*/ 726 w 998"/>
                <a:gd name="T5" fmla="*/ 0 h 1179"/>
                <a:gd name="T6" fmla="*/ 0 w 998"/>
                <a:gd name="T7" fmla="*/ 0 h 1179"/>
                <a:gd name="T8" fmla="*/ 0 w 998"/>
                <a:gd name="T9" fmla="*/ 1179 h 11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8"/>
                <a:gd name="T16" fmla="*/ 0 h 1179"/>
                <a:gd name="T17" fmla="*/ 998 w 998"/>
                <a:gd name="T18" fmla="*/ 1179 h 11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8" h="1179">
                  <a:moveTo>
                    <a:pt x="998" y="136"/>
                  </a:moveTo>
                  <a:lnTo>
                    <a:pt x="998" y="0"/>
                  </a:lnTo>
                  <a:lnTo>
                    <a:pt x="726" y="0"/>
                  </a:lnTo>
                  <a:lnTo>
                    <a:pt x="0" y="0"/>
                  </a:lnTo>
                  <a:lnTo>
                    <a:pt x="0" y="1179"/>
                  </a:lnTo>
                </a:path>
              </a:pathLst>
            </a:custGeom>
            <a:noFill/>
            <a:ln w="571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56" name="Line 80"/>
            <p:cNvSpPr>
              <a:spLocks noChangeShapeType="1"/>
            </p:cNvSpPr>
            <p:nvPr/>
          </p:nvSpPr>
          <p:spPr bwMode="auto">
            <a:xfrm>
              <a:off x="572" y="2235"/>
              <a:ext cx="0" cy="1043"/>
            </a:xfrm>
            <a:prstGeom prst="line">
              <a:avLst/>
            </a:prstGeom>
            <a:noFill/>
            <a:ln w="57150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1201" name="Text Box 81"/>
          <p:cNvSpPr txBox="1">
            <a:spLocks noChangeArrowheads="1"/>
          </p:cNvSpPr>
          <p:nvPr/>
        </p:nvSpPr>
        <p:spPr bwMode="auto">
          <a:xfrm>
            <a:off x="1905000" y="4114800"/>
            <a:ext cx="1169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1800 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61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61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61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6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61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61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61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61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61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61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61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61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61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61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61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61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47" grpId="0" animBg="1"/>
      <p:bldP spid="261148" grpId="0" animBg="1"/>
      <p:bldP spid="261174" grpId="0" animBg="1"/>
      <p:bldP spid="261175" grpId="0" animBg="1"/>
      <p:bldP spid="261176" grpId="0" animBg="1"/>
      <p:bldP spid="261177" grpId="0" animBg="1"/>
      <p:bldP spid="261178" grpId="0" animBg="1"/>
      <p:bldP spid="26120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475" y="598488"/>
            <a:ext cx="6167438" cy="798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000099"/>
                </a:solidFill>
                <a:latin typeface="Bookman Old Style" pitchFamily="18" charset="0"/>
              </a:rPr>
              <a:t>Воздухоснабжение</a:t>
            </a:r>
            <a:r>
              <a:rPr lang="ru-RU" sz="4800" dirty="0">
                <a:solidFill>
                  <a:srgbClr val="000099"/>
                </a:solidFill>
                <a:latin typeface="Bookman Old Style" pitchFamily="18" charset="0"/>
              </a:rPr>
              <a:t/>
            </a:r>
            <a:br>
              <a:rPr lang="ru-RU" sz="4800" dirty="0">
                <a:solidFill>
                  <a:srgbClr val="000099"/>
                </a:solidFill>
                <a:latin typeface="Bookman Old Style" pitchFamily="18" charset="0"/>
              </a:rPr>
            </a:br>
            <a:endParaRPr lang="ru-RU" sz="2400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266700" indent="-266700" algn="ctr"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 </a:t>
            </a:r>
          </a:p>
          <a:p>
            <a:pPr marL="266700" indent="-266700" algn="ctr"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Режимы: </a:t>
            </a:r>
          </a:p>
          <a:p>
            <a:pPr marL="266700" indent="-266700" algn="ctr" eaLnBrk="1" hangingPunct="1">
              <a:buFont typeface="Wingdings" pitchFamily="2" charset="2"/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 marL="266700" indent="-266700"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Первый  режим чистой вентиляции</a:t>
            </a:r>
          </a:p>
          <a:p>
            <a:pPr marL="266700" indent="-266700"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Второй режим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фильтровентиляции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266700" indent="-266700"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rgbClr val="A50021"/>
                </a:solidFill>
              </a:rPr>
              <a:t>Третий режим   изоляции с  регенерацией воздуха</a:t>
            </a:r>
          </a:p>
          <a:p>
            <a:pPr marL="266700" indent="-266700" eaLnBrk="1" hangingPunct="1"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A50021"/>
                </a:solidFill>
              </a:rPr>
              <a:t>  </a:t>
            </a:r>
          </a:p>
        </p:txBody>
      </p:sp>
      <p:sp>
        <p:nvSpPr>
          <p:cNvPr id="6554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E524E104-D59F-460C-8911-51F3D635713A}" type="slidenum">
              <a:rPr lang="ru-RU" smtClean="0">
                <a:solidFill>
                  <a:schemeClr val="tx2"/>
                </a:solidFill>
              </a:rPr>
              <a:pPr algn="l" eaLnBrk="1" hangingPunct="1"/>
              <a:t>55</a:t>
            </a:fld>
            <a:endParaRPr lang="ru-RU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0"/>
            <a:ext cx="9144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Система </a:t>
            </a:r>
            <a:r>
              <a:rPr lang="ru-RU" sz="4000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воздухоснабжения</a:t>
            </a:r>
            <a:endParaRPr lang="ru-RU" sz="4000" dirty="0">
              <a:solidFill>
                <a:schemeClr val="accent3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2279" name="Rectangle 135"/>
          <p:cNvSpPr>
            <a:spLocks noGrp="1" noChangeArrowheads="1"/>
          </p:cNvSpPr>
          <p:nvPr>
            <p:ph idx="1"/>
          </p:nvPr>
        </p:nvSpPr>
        <p:spPr>
          <a:xfrm>
            <a:off x="107950" y="415925"/>
            <a:ext cx="4248150" cy="29416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Противовзрывное  устройство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err="1" smtClean="0">
                <a:solidFill>
                  <a:srgbClr val="000099"/>
                </a:solidFill>
                <a:latin typeface="Arial Cyr" pitchFamily="34" charset="-52"/>
              </a:rPr>
              <a:t>Противопыльный</a:t>
            </a: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 фильтр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err="1" smtClean="0">
                <a:solidFill>
                  <a:srgbClr val="000099"/>
                </a:solidFill>
                <a:latin typeface="Arial Cyr" pitchFamily="34" charset="-52"/>
              </a:rPr>
              <a:t>Предфильтр</a:t>
            </a: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 	ПФП - 1000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Фильтр-поглотитель ФПУ - 300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Фильтр очистки воздуха от угарного газа  (ФР-70). 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Вентиляторы (ЭВВ 600/300), (ЭРВ-49)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Воздухоохладитель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Средства регенерации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err="1" smtClean="0">
                <a:solidFill>
                  <a:srgbClr val="000099"/>
                </a:solidFill>
                <a:latin typeface="Arial Cyr" pitchFamily="34" charset="-52"/>
              </a:rPr>
              <a:t>Воздухорегулирующее</a:t>
            </a: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 устройство 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Arial Cyr" pitchFamily="34" charset="-52"/>
              </a:rPr>
              <a:t>Разводящая сеть </a:t>
            </a:r>
          </a:p>
          <a:p>
            <a:pPr eaLnBrk="1" hangingPunct="1">
              <a:lnSpc>
                <a:spcPct val="80000"/>
              </a:lnSpc>
            </a:pPr>
            <a:endParaRPr lang="ru-RU" sz="1600" b="1" dirty="0" smtClean="0">
              <a:solidFill>
                <a:schemeClr val="bg2"/>
              </a:solidFill>
              <a:latin typeface="Arial Cyr" pitchFamily="34" charset="-52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</a:pPr>
            <a:endParaRPr lang="ru-RU" sz="1600" b="1" dirty="0" smtClean="0">
              <a:latin typeface="Arial Cyr" pitchFamily="34" charset="-52"/>
            </a:endParaRPr>
          </a:p>
        </p:txBody>
      </p:sp>
      <p:sp>
        <p:nvSpPr>
          <p:cNvPr id="6656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2F67DBFF-1C71-46BB-BB1E-F0CAE9612AE5}" type="slidenum">
              <a:rPr lang="ru-RU" smtClean="0">
                <a:solidFill>
                  <a:schemeClr val="tx2"/>
                </a:solidFill>
              </a:rPr>
              <a:pPr algn="l" eaLnBrk="1" hangingPunct="1"/>
              <a:t>56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66565" name="Freeform 3"/>
          <p:cNvSpPr>
            <a:spLocks/>
          </p:cNvSpPr>
          <p:nvPr/>
        </p:nvSpPr>
        <p:spPr bwMode="auto">
          <a:xfrm>
            <a:off x="539750" y="5849938"/>
            <a:ext cx="8640763" cy="1223962"/>
          </a:xfrm>
          <a:custGeom>
            <a:avLst/>
            <a:gdLst>
              <a:gd name="T0" fmla="*/ 0 w 5443"/>
              <a:gd name="T1" fmla="*/ 2147483647 h 771"/>
              <a:gd name="T2" fmla="*/ 2147483647 w 5443"/>
              <a:gd name="T3" fmla="*/ 2147483647 h 771"/>
              <a:gd name="T4" fmla="*/ 2147483647 w 5443"/>
              <a:gd name="T5" fmla="*/ 0 h 771"/>
              <a:gd name="T6" fmla="*/ 2147483647 w 5443"/>
              <a:gd name="T7" fmla="*/ 0 h 771"/>
              <a:gd name="T8" fmla="*/ 0 w 5443"/>
              <a:gd name="T9" fmla="*/ 2147483647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3"/>
              <a:gd name="T16" fmla="*/ 0 h 771"/>
              <a:gd name="T17" fmla="*/ 5443 w 5443"/>
              <a:gd name="T18" fmla="*/ 771 h 7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3" h="771">
                <a:moveTo>
                  <a:pt x="0" y="681"/>
                </a:moveTo>
                <a:lnTo>
                  <a:pt x="5443" y="771"/>
                </a:lnTo>
                <a:lnTo>
                  <a:pt x="5443" y="0"/>
                </a:lnTo>
                <a:lnTo>
                  <a:pt x="544" y="0"/>
                </a:lnTo>
                <a:lnTo>
                  <a:pt x="0" y="681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6" name="Rectangle 4"/>
          <p:cNvSpPr>
            <a:spLocks noChangeArrowheads="1"/>
          </p:cNvSpPr>
          <p:nvPr/>
        </p:nvSpPr>
        <p:spPr bwMode="auto">
          <a:xfrm>
            <a:off x="2987675" y="4122738"/>
            <a:ext cx="6121400" cy="6477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67" name="Rectangle 5" descr="Гранит"/>
          <p:cNvSpPr>
            <a:spLocks noChangeArrowheads="1"/>
          </p:cNvSpPr>
          <p:nvPr/>
        </p:nvSpPr>
        <p:spPr bwMode="auto">
          <a:xfrm>
            <a:off x="466725" y="4879975"/>
            <a:ext cx="215900" cy="2079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1020000" rev="0"/>
            </a:camera>
            <a:lightRig rig="legacyFlat3" dir="r"/>
          </a:scene3d>
          <a:sp3d extrusionH="2141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68" name="Rectangle 6"/>
          <p:cNvSpPr>
            <a:spLocks noChangeArrowheads="1"/>
          </p:cNvSpPr>
          <p:nvPr/>
        </p:nvSpPr>
        <p:spPr bwMode="auto">
          <a:xfrm>
            <a:off x="906463" y="6581775"/>
            <a:ext cx="358775" cy="71438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TopRight">
              <a:rot lat="0" lon="2153998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69" name="Rectangle 7"/>
          <p:cNvSpPr>
            <a:spLocks noChangeArrowheads="1"/>
          </p:cNvSpPr>
          <p:nvPr/>
        </p:nvSpPr>
        <p:spPr bwMode="auto">
          <a:xfrm>
            <a:off x="3490913" y="3546475"/>
            <a:ext cx="5630862" cy="719138"/>
          </a:xfrm>
          <a:prstGeom prst="rect">
            <a:avLst/>
          </a:prstGeom>
          <a:solidFill>
            <a:srgbClr val="666633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0" name="Rectangle 8" descr="Песок"/>
          <p:cNvSpPr>
            <a:spLocks noChangeArrowheads="1"/>
          </p:cNvSpPr>
          <p:nvPr/>
        </p:nvSpPr>
        <p:spPr bwMode="auto">
          <a:xfrm>
            <a:off x="1603375" y="4625975"/>
            <a:ext cx="7561263" cy="13684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1" name="Rectangle 9" descr="Гранит"/>
          <p:cNvSpPr>
            <a:spLocks noChangeArrowheads="1"/>
          </p:cNvSpPr>
          <p:nvPr/>
        </p:nvSpPr>
        <p:spPr bwMode="auto">
          <a:xfrm>
            <a:off x="6184900" y="5210175"/>
            <a:ext cx="215900" cy="194468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30000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2" name="Rectangle 10"/>
          <p:cNvSpPr>
            <a:spLocks noChangeArrowheads="1"/>
          </p:cNvSpPr>
          <p:nvPr/>
        </p:nvSpPr>
        <p:spPr bwMode="auto">
          <a:xfrm>
            <a:off x="8061325" y="4999038"/>
            <a:ext cx="647700" cy="960437"/>
          </a:xfrm>
          <a:prstGeom prst="rect">
            <a:avLst/>
          </a:prstGeom>
          <a:gradFill rotWithShape="1">
            <a:gsLst>
              <a:gs pos="0">
                <a:srgbClr val="222222"/>
              </a:gs>
              <a:gs pos="100000">
                <a:srgbClr val="5F5F5F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73" name="Rectangle 11"/>
          <p:cNvSpPr>
            <a:spLocks noChangeArrowheads="1"/>
          </p:cNvSpPr>
          <p:nvPr/>
        </p:nvSpPr>
        <p:spPr bwMode="auto">
          <a:xfrm>
            <a:off x="8096250" y="5054600"/>
            <a:ext cx="792163" cy="960438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>
              <a:rot lat="0" lon="18000000" rev="0"/>
            </a:camera>
            <a:lightRig rig="legacyFlat3" dir="r"/>
          </a:scene3d>
          <a:sp3d extrusionH="111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4" name="Rectangle 12"/>
          <p:cNvSpPr>
            <a:spLocks noChangeArrowheads="1"/>
          </p:cNvSpPr>
          <p:nvPr/>
        </p:nvSpPr>
        <p:spPr bwMode="auto">
          <a:xfrm>
            <a:off x="5453063" y="4410075"/>
            <a:ext cx="3654425" cy="2381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5" name="Rectangle 13" descr="Гранит"/>
          <p:cNvSpPr>
            <a:spLocks noChangeArrowheads="1"/>
          </p:cNvSpPr>
          <p:nvPr/>
        </p:nvSpPr>
        <p:spPr bwMode="auto">
          <a:xfrm>
            <a:off x="9036050" y="5057775"/>
            <a:ext cx="215900" cy="208756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360000" lon="0" rev="0"/>
            </a:camera>
            <a:lightRig rig="legacyFlat4" dir="t"/>
          </a:scene3d>
          <a:sp3d extrusionH="201406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6" name="Rectangle 14" descr="Гранит"/>
          <p:cNvSpPr>
            <a:spLocks noChangeArrowheads="1"/>
          </p:cNvSpPr>
          <p:nvPr/>
        </p:nvSpPr>
        <p:spPr bwMode="auto">
          <a:xfrm>
            <a:off x="7164388" y="5222875"/>
            <a:ext cx="215900" cy="195103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77" name="Rectangle 15" descr="Гранит"/>
          <p:cNvSpPr>
            <a:spLocks noChangeArrowheads="1"/>
          </p:cNvSpPr>
          <p:nvPr/>
        </p:nvSpPr>
        <p:spPr bwMode="auto">
          <a:xfrm>
            <a:off x="6184900" y="4146550"/>
            <a:ext cx="1169988" cy="115093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" lon="0" rev="0"/>
            </a:camera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2160" name="Rectangle 16" descr="Темный горизонтальный"/>
          <p:cNvSpPr>
            <a:spLocks noChangeArrowheads="1"/>
          </p:cNvSpPr>
          <p:nvPr/>
        </p:nvSpPr>
        <p:spPr bwMode="auto">
          <a:xfrm>
            <a:off x="6469063" y="4316413"/>
            <a:ext cx="576262" cy="792162"/>
          </a:xfrm>
          <a:prstGeom prst="rect">
            <a:avLst/>
          </a:prstGeom>
          <a:pattFill prst="dkHorz">
            <a:fgClr>
              <a:srgbClr val="CCFF33"/>
            </a:fgClr>
            <a:bgClr>
              <a:schemeClr val="bg2"/>
            </a:bgClr>
          </a:pattFill>
          <a:ln w="57150">
            <a:solidFill>
              <a:srgbClr val="99CC00"/>
            </a:solidFill>
            <a:miter lim="800000"/>
            <a:headEnd/>
            <a:tailEnd/>
          </a:ln>
          <a:effectLst>
            <a:outerShdw dist="71842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6579" name="AutoShape 17"/>
          <p:cNvSpPr>
            <a:spLocks noChangeArrowheads="1"/>
          </p:cNvSpPr>
          <p:nvPr/>
        </p:nvSpPr>
        <p:spPr bwMode="auto">
          <a:xfrm>
            <a:off x="2398713" y="5575300"/>
            <a:ext cx="215900" cy="360363"/>
          </a:xfrm>
          <a:prstGeom prst="can">
            <a:avLst>
              <a:gd name="adj" fmla="val 2674"/>
            </a:avLst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80" name="Rectangle 18" descr="30%"/>
          <p:cNvSpPr>
            <a:spLocks noChangeArrowheads="1"/>
          </p:cNvSpPr>
          <p:nvPr/>
        </p:nvSpPr>
        <p:spPr bwMode="auto">
          <a:xfrm>
            <a:off x="8426450" y="4456113"/>
            <a:ext cx="360363" cy="1444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81" name="Rectangle 19" descr="30%"/>
          <p:cNvSpPr>
            <a:spLocks noChangeArrowheads="1"/>
          </p:cNvSpPr>
          <p:nvPr/>
        </p:nvSpPr>
        <p:spPr bwMode="auto">
          <a:xfrm>
            <a:off x="8031163" y="4456113"/>
            <a:ext cx="360362" cy="1444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82" name="Oval 20"/>
          <p:cNvSpPr>
            <a:spLocks noChangeAspect="1" noChangeArrowheads="1"/>
          </p:cNvSpPr>
          <p:nvPr/>
        </p:nvSpPr>
        <p:spPr bwMode="auto">
          <a:xfrm>
            <a:off x="3203575" y="425291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round/>
            <a:headEnd/>
            <a:tailEnd/>
          </a:ln>
          <a:scene3d>
            <a:camera prst="legacyPerspectiveTopRight">
              <a:rot lat="360000" lon="84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6583" name="Group 21"/>
          <p:cNvGrpSpPr>
            <a:grpSpLocks/>
          </p:cNvGrpSpPr>
          <p:nvPr/>
        </p:nvGrpSpPr>
        <p:grpSpPr bwMode="auto">
          <a:xfrm>
            <a:off x="5003800" y="4398963"/>
            <a:ext cx="946150" cy="2027237"/>
            <a:chOff x="521" y="320"/>
            <a:chExt cx="596" cy="1277"/>
          </a:xfrm>
        </p:grpSpPr>
        <p:sp>
          <p:nvSpPr>
            <p:cNvPr id="262166" name="AutoShape 22"/>
            <p:cNvSpPr>
              <a:spLocks noChangeArrowheads="1"/>
            </p:cNvSpPr>
            <p:nvPr/>
          </p:nvSpPr>
          <p:spPr bwMode="auto">
            <a:xfrm rot="226473">
              <a:off x="521" y="1450"/>
              <a:ext cx="590" cy="14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tint val="66000"/>
                    <a:satMod val="160000"/>
                  </a:schemeClr>
                </a:gs>
                <a:gs pos="50000">
                  <a:schemeClr val="tx2">
                    <a:tint val="44500"/>
                    <a:satMod val="160000"/>
                  </a:schemeClr>
                </a:gs>
                <a:gs pos="100000">
                  <a:schemeClr val="tx2">
                    <a:tint val="23500"/>
                    <a:satMod val="1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miter lim="800000"/>
              <a:headEnd/>
              <a:tailEnd/>
            </a:ln>
            <a:effectLst/>
            <a:scene3d>
              <a:camera prst="legacyPerspectiveTopRight">
                <a:rot lat="60000" lon="21419998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167" name="Oval 23"/>
            <p:cNvSpPr>
              <a:spLocks noChangeArrowheads="1"/>
            </p:cNvSpPr>
            <p:nvPr/>
          </p:nvSpPr>
          <p:spPr bwMode="auto">
            <a:xfrm>
              <a:off x="560" y="859"/>
              <a:ext cx="556" cy="591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tint val="66000"/>
                    <a:satMod val="160000"/>
                  </a:schemeClr>
                </a:gs>
                <a:gs pos="50000">
                  <a:schemeClr val="tx2">
                    <a:tint val="44500"/>
                    <a:satMod val="160000"/>
                  </a:schemeClr>
                </a:gs>
                <a:gs pos="100000">
                  <a:schemeClr val="tx2">
                    <a:tint val="23500"/>
                    <a:satMod val="16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168" name="Rectangle 24"/>
            <p:cNvSpPr>
              <a:spLocks noChangeArrowheads="1"/>
            </p:cNvSpPr>
            <p:nvPr/>
          </p:nvSpPr>
          <p:spPr bwMode="auto">
            <a:xfrm>
              <a:off x="555" y="987"/>
              <a:ext cx="556" cy="2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tint val="66000"/>
                    <a:satMod val="160000"/>
                  </a:schemeClr>
                </a:gs>
                <a:gs pos="50000">
                  <a:schemeClr val="tx2">
                    <a:tint val="44500"/>
                    <a:satMod val="160000"/>
                  </a:schemeClr>
                </a:gs>
                <a:gs pos="100000">
                  <a:schemeClr val="tx2">
                    <a:tint val="23500"/>
                    <a:satMod val="16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60" name="Oval 25"/>
            <p:cNvSpPr>
              <a:spLocks noChangeAspect="1" noChangeArrowheads="1"/>
            </p:cNvSpPr>
            <p:nvPr/>
          </p:nvSpPr>
          <p:spPr bwMode="auto">
            <a:xfrm>
              <a:off x="709" y="1065"/>
              <a:ext cx="242" cy="258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2170" name="Oval 26"/>
            <p:cNvSpPr>
              <a:spLocks noChangeAspect="1" noChangeArrowheads="1"/>
            </p:cNvSpPr>
            <p:nvPr/>
          </p:nvSpPr>
          <p:spPr bwMode="auto">
            <a:xfrm>
              <a:off x="689" y="1122"/>
              <a:ext cx="208" cy="222"/>
            </a:xfrm>
            <a:prstGeom prst="ellipse">
              <a:avLst/>
            </a:prstGeom>
            <a:gradFill flip="none" rotWithShape="1">
              <a:gsLst>
                <a:gs pos="0">
                  <a:srgbClr val="969696">
                    <a:tint val="66000"/>
                    <a:satMod val="160000"/>
                  </a:srgbClr>
                </a:gs>
                <a:gs pos="50000">
                  <a:srgbClr val="969696">
                    <a:tint val="44500"/>
                    <a:satMod val="160000"/>
                  </a:srgbClr>
                </a:gs>
                <a:gs pos="100000">
                  <a:srgbClr val="969696">
                    <a:tint val="23500"/>
                    <a:satMod val="16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5F5F5F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171" name="Oval 27"/>
            <p:cNvSpPr>
              <a:spLocks noChangeAspect="1" noChangeArrowheads="1"/>
            </p:cNvSpPr>
            <p:nvPr/>
          </p:nvSpPr>
          <p:spPr bwMode="auto">
            <a:xfrm>
              <a:off x="684" y="1119"/>
              <a:ext cx="208" cy="222"/>
            </a:xfrm>
            <a:prstGeom prst="ellipse">
              <a:avLst/>
            </a:prstGeom>
            <a:gradFill flip="none" rotWithShape="1">
              <a:gsLst>
                <a:gs pos="0">
                  <a:srgbClr val="969696">
                    <a:tint val="66000"/>
                    <a:satMod val="160000"/>
                  </a:srgbClr>
                </a:gs>
                <a:gs pos="50000">
                  <a:srgbClr val="969696">
                    <a:tint val="44500"/>
                    <a:satMod val="160000"/>
                  </a:srgbClr>
                </a:gs>
                <a:gs pos="100000">
                  <a:srgbClr val="969696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  <a:effectLst>
              <a:prstShdw prst="shdw17" dist="17961" dir="8100000">
                <a:srgbClr val="96969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67" name="Oval 28"/>
            <p:cNvSpPr>
              <a:spLocks noChangeAspect="1" noChangeArrowheads="1"/>
            </p:cNvSpPr>
            <p:nvPr/>
          </p:nvSpPr>
          <p:spPr bwMode="auto">
            <a:xfrm>
              <a:off x="684" y="1198"/>
              <a:ext cx="139" cy="147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62173" name="Oval 29"/>
            <p:cNvSpPr>
              <a:spLocks noChangeAspect="1" noChangeArrowheads="1"/>
            </p:cNvSpPr>
            <p:nvPr/>
          </p:nvSpPr>
          <p:spPr bwMode="auto">
            <a:xfrm>
              <a:off x="649" y="1161"/>
              <a:ext cx="138" cy="14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tint val="66000"/>
                    <a:satMod val="160000"/>
                  </a:schemeClr>
                </a:gs>
                <a:gs pos="50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round/>
              <a:headEnd/>
              <a:tailEnd/>
            </a:ln>
            <a:effectLst/>
            <a:scene3d>
              <a:camera prst="legacyPerspectiveBottom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71" name="Oval 30"/>
            <p:cNvSpPr>
              <a:spLocks noChangeAspect="1" noChangeArrowheads="1"/>
            </p:cNvSpPr>
            <p:nvPr/>
          </p:nvSpPr>
          <p:spPr bwMode="auto">
            <a:xfrm>
              <a:off x="639" y="1079"/>
              <a:ext cx="139" cy="170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900000" lon="0" rev="0"/>
              </a:camera>
              <a:lightRig rig="legacyFlat2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72" name="Rectangle 31"/>
            <p:cNvSpPr>
              <a:spLocks noChangeArrowheads="1"/>
            </p:cNvSpPr>
            <p:nvPr/>
          </p:nvSpPr>
          <p:spPr bwMode="auto">
            <a:xfrm>
              <a:off x="657" y="918"/>
              <a:ext cx="363" cy="44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73" name="AutoShape 32"/>
            <p:cNvSpPr>
              <a:spLocks noChangeArrowheads="1"/>
            </p:cNvSpPr>
            <p:nvPr/>
          </p:nvSpPr>
          <p:spPr bwMode="auto">
            <a:xfrm flipV="1">
              <a:off x="657" y="872"/>
              <a:ext cx="363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891 h 21600"/>
                <a:gd name="T14" fmla="*/ 15709 w 21600"/>
                <a:gd name="T15" fmla="*/ 157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52" y="21600"/>
                  </a:lnTo>
                  <a:lnTo>
                    <a:pt x="1344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9900"/>
            </a:solidFill>
            <a:ln w="9525">
              <a:round/>
              <a:headEnd/>
              <a:tailEnd/>
            </a:ln>
            <a:scene3d>
              <a:camera prst="legacyPerspectiveTopRight">
                <a:rot lat="180000" lon="360000" rev="0"/>
              </a:camera>
              <a:lightRig rig="legacyFlat2" dir="t"/>
            </a:scene3d>
            <a:sp3d extrusionH="887400" prstMaterial="legacyMetal">
              <a:bevelT w="13500" h="13500" prst="angle"/>
              <a:bevelB w="13500" h="13500" prst="angle"/>
              <a:extrusionClr>
                <a:srgbClr val="66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74" name="Rectangle 33"/>
            <p:cNvSpPr>
              <a:spLocks noChangeArrowheads="1"/>
            </p:cNvSpPr>
            <p:nvPr/>
          </p:nvSpPr>
          <p:spPr bwMode="auto">
            <a:xfrm>
              <a:off x="657" y="875"/>
              <a:ext cx="363" cy="2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75" name="Rectangle 34"/>
            <p:cNvSpPr>
              <a:spLocks noChangeArrowheads="1"/>
            </p:cNvSpPr>
            <p:nvPr/>
          </p:nvSpPr>
          <p:spPr bwMode="auto">
            <a:xfrm>
              <a:off x="657" y="823"/>
              <a:ext cx="363" cy="44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76" name="Freeform 35"/>
            <p:cNvSpPr>
              <a:spLocks/>
            </p:cNvSpPr>
            <p:nvPr/>
          </p:nvSpPr>
          <p:spPr bwMode="auto">
            <a:xfrm rot="222240">
              <a:off x="890" y="719"/>
              <a:ext cx="227" cy="91"/>
            </a:xfrm>
            <a:custGeom>
              <a:avLst/>
              <a:gdLst>
                <a:gd name="T0" fmla="*/ 0 w 227"/>
                <a:gd name="T1" fmla="*/ 0 h 91"/>
                <a:gd name="T2" fmla="*/ 136 w 227"/>
                <a:gd name="T3" fmla="*/ 91 h 91"/>
                <a:gd name="T4" fmla="*/ 227 w 227"/>
                <a:gd name="T5" fmla="*/ 0 h 91"/>
                <a:gd name="T6" fmla="*/ 0 w 227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7"/>
                <a:gd name="T13" fmla="*/ 0 h 91"/>
                <a:gd name="T14" fmla="*/ 227 w 227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7" h="91">
                  <a:moveTo>
                    <a:pt x="0" y="0"/>
                  </a:moveTo>
                  <a:lnTo>
                    <a:pt x="136" y="9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777" name="Freeform 36"/>
            <p:cNvSpPr>
              <a:spLocks/>
            </p:cNvSpPr>
            <p:nvPr/>
          </p:nvSpPr>
          <p:spPr bwMode="auto">
            <a:xfrm>
              <a:off x="657" y="715"/>
              <a:ext cx="363" cy="91"/>
            </a:xfrm>
            <a:custGeom>
              <a:avLst/>
              <a:gdLst>
                <a:gd name="T0" fmla="*/ 0 w 363"/>
                <a:gd name="T1" fmla="*/ 91 h 91"/>
                <a:gd name="T2" fmla="*/ 227 w 363"/>
                <a:gd name="T3" fmla="*/ 0 h 91"/>
                <a:gd name="T4" fmla="*/ 363 w 363"/>
                <a:gd name="T5" fmla="*/ 91 h 91"/>
                <a:gd name="T6" fmla="*/ 0 w 363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91"/>
                <a:gd name="T14" fmla="*/ 363 w 363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91">
                  <a:moveTo>
                    <a:pt x="0" y="91"/>
                  </a:moveTo>
                  <a:lnTo>
                    <a:pt x="227" y="0"/>
                  </a:lnTo>
                  <a:lnTo>
                    <a:pt x="363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2181" name="Rectangle 37"/>
            <p:cNvSpPr>
              <a:spLocks noChangeArrowheads="1"/>
            </p:cNvSpPr>
            <p:nvPr/>
          </p:nvSpPr>
          <p:spPr bwMode="auto">
            <a:xfrm>
              <a:off x="805" y="482"/>
              <a:ext cx="136" cy="2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TopRight">
                <a:rot lat="0" lon="4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79" name="AutoShape 38"/>
            <p:cNvSpPr>
              <a:spLocks noChangeArrowheads="1"/>
            </p:cNvSpPr>
            <p:nvPr/>
          </p:nvSpPr>
          <p:spPr bwMode="auto">
            <a:xfrm>
              <a:off x="638" y="320"/>
              <a:ext cx="140" cy="911"/>
            </a:xfrm>
            <a:prstGeom prst="can">
              <a:avLst>
                <a:gd name="adj" fmla="val 36121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1295400" y="4343400"/>
            <a:ext cx="4106862" cy="241300"/>
            <a:chOff x="543" y="2417"/>
            <a:chExt cx="2587" cy="152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262184" name="Oval 40"/>
            <p:cNvSpPr>
              <a:spLocks noChangeAspect="1" noChangeArrowheads="1"/>
            </p:cNvSpPr>
            <p:nvPr/>
          </p:nvSpPr>
          <p:spPr bwMode="auto">
            <a:xfrm>
              <a:off x="557" y="2417"/>
              <a:ext cx="147" cy="14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legacyPerspectiveTopRight">
                <a:rot lat="180000" lon="1020000" rev="0"/>
              </a:camera>
              <a:lightRig rig="legacyFlat3" dir="b"/>
            </a:scene3d>
            <a:sp3d extrusionH="744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185" name="AutoShape 41"/>
            <p:cNvSpPr>
              <a:spLocks noChangeArrowheads="1"/>
            </p:cNvSpPr>
            <p:nvPr/>
          </p:nvSpPr>
          <p:spPr bwMode="auto">
            <a:xfrm>
              <a:off x="598" y="2422"/>
              <a:ext cx="2532" cy="147"/>
            </a:xfrm>
            <a:custGeom>
              <a:avLst/>
              <a:gdLst>
                <a:gd name="G0" fmla="+- 1075 0 0"/>
                <a:gd name="G1" fmla="+- 21600 0 1075"/>
                <a:gd name="G2" fmla="*/ 1075 1 2"/>
                <a:gd name="G3" fmla="+- 21600 0 G2"/>
                <a:gd name="G4" fmla="+/ 1075 21600 2"/>
                <a:gd name="G5" fmla="+/ G1 0 2"/>
                <a:gd name="G6" fmla="*/ 21600 21600 1075"/>
                <a:gd name="G7" fmla="*/ G6 1 2"/>
                <a:gd name="G8" fmla="+- 21600 0 G7"/>
                <a:gd name="G9" fmla="*/ 21600 1 2"/>
                <a:gd name="G10" fmla="+- 1075 0 G9"/>
                <a:gd name="G11" fmla="?: G10 G8 0"/>
                <a:gd name="G12" fmla="?: G10 G7 21600"/>
                <a:gd name="T0" fmla="*/ 21062 w 21600"/>
                <a:gd name="T1" fmla="*/ 10800 h 21600"/>
                <a:gd name="T2" fmla="*/ 10800 w 21600"/>
                <a:gd name="T3" fmla="*/ 21600 h 21600"/>
                <a:gd name="T4" fmla="*/ 538 w 21600"/>
                <a:gd name="T5" fmla="*/ 10800 h 21600"/>
                <a:gd name="T6" fmla="*/ 10800 w 21600"/>
                <a:gd name="T7" fmla="*/ 0 h 21600"/>
                <a:gd name="T8" fmla="*/ 2338 w 21600"/>
                <a:gd name="T9" fmla="*/ 2338 h 21600"/>
                <a:gd name="T10" fmla="*/ 19262 w 21600"/>
                <a:gd name="T11" fmla="*/ 192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5" y="21600"/>
                  </a:lnTo>
                  <a:lnTo>
                    <a:pt x="205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186" name="Oval 42"/>
            <p:cNvSpPr>
              <a:spLocks noChangeArrowheads="1"/>
            </p:cNvSpPr>
            <p:nvPr/>
          </p:nvSpPr>
          <p:spPr bwMode="auto">
            <a:xfrm>
              <a:off x="543" y="2420"/>
              <a:ext cx="205" cy="14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66585" name="Rectangle 43"/>
          <p:cNvSpPr>
            <a:spLocks noChangeArrowheads="1"/>
          </p:cNvSpPr>
          <p:nvPr/>
        </p:nvSpPr>
        <p:spPr bwMode="auto">
          <a:xfrm>
            <a:off x="3573463" y="6251575"/>
            <a:ext cx="1423987" cy="7778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379995" lon="120000" rev="0"/>
            </a:camera>
            <a:lightRig rig="legacyFlat3" dir="r"/>
          </a:scene3d>
          <a:sp3d extrusionH="430200" prstMaterial="legacyMetal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6586" name="Group 44"/>
          <p:cNvGrpSpPr>
            <a:grpSpLocks/>
          </p:cNvGrpSpPr>
          <p:nvPr/>
        </p:nvGrpSpPr>
        <p:grpSpPr bwMode="auto">
          <a:xfrm>
            <a:off x="3706813" y="5581650"/>
            <a:ext cx="617537" cy="628650"/>
            <a:chOff x="4148" y="2976"/>
            <a:chExt cx="389" cy="373"/>
          </a:xfrm>
        </p:grpSpPr>
        <p:sp>
          <p:nvSpPr>
            <p:cNvPr id="66737" name="Oval 4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38" name="Oval 4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739" name="Group 4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6748" name="Oval 4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49" name="Oval 4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50" name="Oval 5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6740" name="Group 5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6741" name="Oval 5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6742" name="Group 5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6745" name="Oval 5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746" name="Oval 5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747" name="Oval 5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743" name="Oval 5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44" name="Oval 5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6587" name="Group 59"/>
          <p:cNvGrpSpPr>
            <a:grpSpLocks/>
          </p:cNvGrpSpPr>
          <p:nvPr/>
        </p:nvGrpSpPr>
        <p:grpSpPr bwMode="auto">
          <a:xfrm>
            <a:off x="3706813" y="5054600"/>
            <a:ext cx="617537" cy="628650"/>
            <a:chOff x="4148" y="2976"/>
            <a:chExt cx="389" cy="373"/>
          </a:xfrm>
        </p:grpSpPr>
        <p:sp>
          <p:nvSpPr>
            <p:cNvPr id="66723" name="Oval 60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24" name="Oval 61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725" name="Group 62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6734" name="Oval 63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35" name="Oval 64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36" name="Oval 65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6726" name="Group 66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6727" name="Oval 67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6728" name="Group 68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6731" name="Oval 69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732" name="Oval 70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733" name="Oval 71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729" name="Oval 72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30" name="Oval 73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6588" name="AutoShape 74"/>
          <p:cNvSpPr>
            <a:spLocks noChangeArrowheads="1"/>
          </p:cNvSpPr>
          <p:nvPr/>
        </p:nvSpPr>
        <p:spPr bwMode="auto">
          <a:xfrm>
            <a:off x="3943350" y="4976813"/>
            <a:ext cx="142875" cy="153987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6589" name="Group 75"/>
          <p:cNvGrpSpPr>
            <a:grpSpLocks/>
          </p:cNvGrpSpPr>
          <p:nvPr/>
        </p:nvGrpSpPr>
        <p:grpSpPr bwMode="auto">
          <a:xfrm rot="-5400000">
            <a:off x="2780507" y="5380831"/>
            <a:ext cx="919162" cy="504825"/>
            <a:chOff x="1882" y="3838"/>
            <a:chExt cx="714" cy="363"/>
          </a:xfrm>
        </p:grpSpPr>
        <p:sp>
          <p:nvSpPr>
            <p:cNvPr id="66720" name="AutoShape 76"/>
            <p:cNvSpPr>
              <a:spLocks noChangeArrowheads="1"/>
            </p:cNvSpPr>
            <p:nvPr/>
          </p:nvSpPr>
          <p:spPr bwMode="auto">
            <a:xfrm rot="5400000" flipH="1">
              <a:off x="1746" y="3974"/>
              <a:ext cx="363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934 h 21600"/>
                <a:gd name="T14" fmla="*/ 15709 w 21600"/>
                <a:gd name="T15" fmla="*/ 1566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11" y="21600"/>
                  </a:lnTo>
                  <a:lnTo>
                    <a:pt x="133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21" name="Rectangle 77"/>
            <p:cNvSpPr>
              <a:spLocks noChangeArrowheads="1"/>
            </p:cNvSpPr>
            <p:nvPr/>
          </p:nvSpPr>
          <p:spPr bwMode="auto">
            <a:xfrm>
              <a:off x="1957" y="3838"/>
              <a:ext cx="544" cy="363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120000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22" name="AutoShape 78"/>
            <p:cNvSpPr>
              <a:spLocks noChangeArrowheads="1"/>
            </p:cNvSpPr>
            <p:nvPr/>
          </p:nvSpPr>
          <p:spPr bwMode="auto">
            <a:xfrm rot="-5400000">
              <a:off x="2392" y="3975"/>
              <a:ext cx="31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8 w 21600"/>
                <a:gd name="T13" fmla="*/ 5222 h 21600"/>
                <a:gd name="T14" fmla="*/ 16302 w 21600"/>
                <a:gd name="T15" fmla="*/ 163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064" y="21600"/>
                  </a:lnTo>
                  <a:lnTo>
                    <a:pt x="145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6590" name="Rectangle 79" descr="Гранит"/>
          <p:cNvSpPr>
            <a:spLocks noChangeArrowheads="1"/>
          </p:cNvSpPr>
          <p:nvPr/>
        </p:nvSpPr>
        <p:spPr bwMode="auto">
          <a:xfrm>
            <a:off x="1604963" y="4903788"/>
            <a:ext cx="163512" cy="205581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20000" lon="660000" rev="0"/>
            </a:camera>
            <a:lightRig rig="legacyFlat3" dir="t"/>
          </a:scene3d>
          <a:sp3d extrusionH="18018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6591" name="Group 80"/>
          <p:cNvGrpSpPr>
            <a:grpSpLocks/>
          </p:cNvGrpSpPr>
          <p:nvPr/>
        </p:nvGrpSpPr>
        <p:grpSpPr bwMode="auto">
          <a:xfrm>
            <a:off x="2006600" y="5873750"/>
            <a:ext cx="674688" cy="846138"/>
            <a:chOff x="2033" y="3402"/>
            <a:chExt cx="425" cy="533"/>
          </a:xfrm>
        </p:grpSpPr>
        <p:sp>
          <p:nvSpPr>
            <p:cNvPr id="66710" name="AutoShape 81"/>
            <p:cNvSpPr>
              <a:spLocks noChangeArrowheads="1"/>
            </p:cNvSpPr>
            <p:nvPr/>
          </p:nvSpPr>
          <p:spPr bwMode="auto">
            <a:xfrm>
              <a:off x="2033" y="3810"/>
              <a:ext cx="330" cy="1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539980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11" name="Oval 82"/>
            <p:cNvSpPr>
              <a:spLocks noChangeAspect="1" noChangeArrowheads="1"/>
            </p:cNvSpPr>
            <p:nvPr/>
          </p:nvSpPr>
          <p:spPr bwMode="auto">
            <a:xfrm>
              <a:off x="2095" y="3402"/>
              <a:ext cx="363" cy="345"/>
            </a:xfrm>
            <a:prstGeom prst="ellipse">
              <a:avLst/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712" name="Rectangle 83"/>
            <p:cNvSpPr>
              <a:spLocks noChangeArrowheads="1"/>
            </p:cNvSpPr>
            <p:nvPr/>
          </p:nvSpPr>
          <p:spPr bwMode="auto">
            <a:xfrm>
              <a:off x="2064" y="3657"/>
              <a:ext cx="272" cy="181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713" name="Group 84"/>
            <p:cNvGrpSpPr>
              <a:grpSpLocks/>
            </p:cNvGrpSpPr>
            <p:nvPr/>
          </p:nvGrpSpPr>
          <p:grpSpPr bwMode="auto">
            <a:xfrm>
              <a:off x="2042" y="3524"/>
              <a:ext cx="296" cy="282"/>
              <a:chOff x="1672" y="3478"/>
              <a:chExt cx="296" cy="282"/>
            </a:xfrm>
          </p:grpSpPr>
          <p:sp>
            <p:nvSpPr>
              <p:cNvPr id="66714" name="Oval 85"/>
              <p:cNvSpPr>
                <a:spLocks noChangeAspect="1" noChangeArrowheads="1"/>
              </p:cNvSpPr>
              <p:nvPr/>
            </p:nvSpPr>
            <p:spPr bwMode="auto">
              <a:xfrm>
                <a:off x="1672" y="3478"/>
                <a:ext cx="296" cy="282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r"/>
              </a:scene3d>
              <a:sp3d extrusionH="8874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15" name="Oval 86"/>
              <p:cNvSpPr>
                <a:spLocks noChangeAspect="1" noChangeArrowheads="1"/>
              </p:cNvSpPr>
              <p:nvPr/>
            </p:nvSpPr>
            <p:spPr bwMode="auto">
              <a:xfrm>
                <a:off x="1696" y="3521"/>
                <a:ext cx="231" cy="219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716" name="Oval 87" descr="Зигзаг"/>
              <p:cNvSpPr>
                <a:spLocks noChangeAspect="1" noChangeArrowheads="1"/>
              </p:cNvSpPr>
              <p:nvPr/>
            </p:nvSpPr>
            <p:spPr bwMode="auto">
              <a:xfrm>
                <a:off x="1718" y="3549"/>
                <a:ext cx="179" cy="169"/>
              </a:xfrm>
              <a:prstGeom prst="ellipse">
                <a:avLst/>
              </a:prstGeom>
              <a:pattFill prst="zigZag">
                <a:fgClr>
                  <a:srgbClr val="CCFF33"/>
                </a:fgClr>
                <a:bgClr>
                  <a:schemeClr val="bg2"/>
                </a:bgClr>
              </a:pattFill>
              <a:ln w="9525">
                <a:solidFill>
                  <a:srgbClr val="99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6717" name="Group 88"/>
              <p:cNvGrpSpPr>
                <a:grpSpLocks/>
              </p:cNvGrpSpPr>
              <p:nvPr/>
            </p:nvGrpSpPr>
            <p:grpSpPr bwMode="auto">
              <a:xfrm>
                <a:off x="1748" y="3592"/>
                <a:ext cx="107" cy="101"/>
                <a:chOff x="1474" y="3748"/>
                <a:chExt cx="107" cy="101"/>
              </a:xfrm>
            </p:grpSpPr>
            <p:sp>
              <p:nvSpPr>
                <p:cNvPr id="66718" name="Oval 89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3748"/>
                  <a:ext cx="107" cy="101"/>
                </a:xfrm>
                <a:prstGeom prst="ellipse">
                  <a:avLst/>
                </a:prstGeom>
                <a:solidFill>
                  <a:srgbClr val="CCFF33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719" name="Oval 90"/>
                <p:cNvSpPr>
                  <a:spLocks noChangeArrowheads="1"/>
                </p:cNvSpPr>
                <p:nvPr/>
              </p:nvSpPr>
              <p:spPr bwMode="auto">
                <a:xfrm>
                  <a:off x="1509" y="3785"/>
                  <a:ext cx="33" cy="3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tx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6592" name="AutoShape 91"/>
          <p:cNvSpPr>
            <a:spLocks noChangeArrowheads="1"/>
          </p:cNvSpPr>
          <p:nvPr/>
        </p:nvSpPr>
        <p:spPr bwMode="auto">
          <a:xfrm>
            <a:off x="3194050" y="4265613"/>
            <a:ext cx="144463" cy="863600"/>
          </a:xfrm>
          <a:prstGeom prst="roundRect">
            <a:avLst>
              <a:gd name="adj" fmla="val 26375"/>
            </a:avLst>
          </a:prstGeom>
          <a:gradFill rotWithShape="1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93" name="Oval 92"/>
          <p:cNvSpPr>
            <a:spLocks noChangeArrowheads="1"/>
          </p:cNvSpPr>
          <p:nvPr/>
        </p:nvSpPr>
        <p:spPr bwMode="auto">
          <a:xfrm>
            <a:off x="3854450" y="5424488"/>
            <a:ext cx="142875" cy="96837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594" name="Oval 93"/>
          <p:cNvSpPr>
            <a:spLocks noChangeArrowheads="1"/>
          </p:cNvSpPr>
          <p:nvPr/>
        </p:nvSpPr>
        <p:spPr bwMode="auto">
          <a:xfrm>
            <a:off x="3854450" y="5967413"/>
            <a:ext cx="142875" cy="96837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6595" name="Group 94"/>
          <p:cNvGrpSpPr>
            <a:grpSpLocks/>
          </p:cNvGrpSpPr>
          <p:nvPr/>
        </p:nvGrpSpPr>
        <p:grpSpPr bwMode="auto">
          <a:xfrm>
            <a:off x="1214438" y="5153025"/>
            <a:ext cx="288925" cy="1158875"/>
            <a:chOff x="517" y="2943"/>
            <a:chExt cx="182" cy="771"/>
          </a:xfrm>
        </p:grpSpPr>
        <p:sp>
          <p:nvSpPr>
            <p:cNvPr id="262239" name="AutoShape 95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240" name="AutoShape 96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6596" name="Group 97"/>
          <p:cNvGrpSpPr>
            <a:grpSpLocks/>
          </p:cNvGrpSpPr>
          <p:nvPr/>
        </p:nvGrpSpPr>
        <p:grpSpPr bwMode="auto">
          <a:xfrm>
            <a:off x="1116013" y="5219700"/>
            <a:ext cx="288925" cy="1204913"/>
            <a:chOff x="517" y="2943"/>
            <a:chExt cx="182" cy="771"/>
          </a:xfrm>
        </p:grpSpPr>
        <p:sp>
          <p:nvSpPr>
            <p:cNvPr id="262242" name="AutoShape 98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243" name="AutoShape 99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6597" name="Group 100"/>
          <p:cNvGrpSpPr>
            <a:grpSpLocks/>
          </p:cNvGrpSpPr>
          <p:nvPr/>
        </p:nvGrpSpPr>
        <p:grpSpPr bwMode="auto">
          <a:xfrm>
            <a:off x="990600" y="5316538"/>
            <a:ext cx="288925" cy="1223962"/>
            <a:chOff x="517" y="2943"/>
            <a:chExt cx="182" cy="771"/>
          </a:xfrm>
        </p:grpSpPr>
        <p:sp>
          <p:nvSpPr>
            <p:cNvPr id="262245" name="AutoShape 101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262246" name="AutoShape 102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6598" name="Group 103"/>
          <p:cNvGrpSpPr>
            <a:grpSpLocks/>
          </p:cNvGrpSpPr>
          <p:nvPr/>
        </p:nvGrpSpPr>
        <p:grpSpPr bwMode="auto">
          <a:xfrm>
            <a:off x="1206500" y="5143500"/>
            <a:ext cx="107950" cy="103188"/>
            <a:chOff x="409" y="2967"/>
            <a:chExt cx="68" cy="65"/>
          </a:xfrm>
        </p:grpSpPr>
        <p:sp>
          <p:nvSpPr>
            <p:cNvPr id="262248" name="AutoShape 104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03" name="Oval 105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6599" name="Group 106"/>
          <p:cNvGrpSpPr>
            <a:grpSpLocks/>
          </p:cNvGrpSpPr>
          <p:nvPr/>
        </p:nvGrpSpPr>
        <p:grpSpPr bwMode="auto">
          <a:xfrm>
            <a:off x="1079500" y="5237163"/>
            <a:ext cx="107950" cy="103187"/>
            <a:chOff x="409" y="2967"/>
            <a:chExt cx="68" cy="65"/>
          </a:xfrm>
        </p:grpSpPr>
        <p:sp>
          <p:nvSpPr>
            <p:cNvPr id="262251" name="AutoShape 107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701" name="Oval 108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6600" name="Group 109"/>
          <p:cNvGrpSpPr>
            <a:grpSpLocks/>
          </p:cNvGrpSpPr>
          <p:nvPr/>
        </p:nvGrpSpPr>
        <p:grpSpPr bwMode="auto">
          <a:xfrm>
            <a:off x="1316038" y="5072063"/>
            <a:ext cx="107950" cy="103187"/>
            <a:chOff x="409" y="2967"/>
            <a:chExt cx="68" cy="65"/>
          </a:xfrm>
        </p:grpSpPr>
        <p:sp>
          <p:nvSpPr>
            <p:cNvPr id="262254" name="AutoShape 110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6699" name="Oval 111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6601" name="Oval 112"/>
          <p:cNvSpPr>
            <a:spLocks noChangeArrowheads="1"/>
          </p:cNvSpPr>
          <p:nvPr/>
        </p:nvSpPr>
        <p:spPr bwMode="auto">
          <a:xfrm>
            <a:off x="1000125" y="5408613"/>
            <a:ext cx="36513" cy="36512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>
              <a:rot lat="120000" lon="420000" rev="0"/>
            </a:camera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602" name="Rectangle 113"/>
          <p:cNvSpPr>
            <a:spLocks noChangeArrowheads="1"/>
          </p:cNvSpPr>
          <p:nvPr/>
        </p:nvSpPr>
        <p:spPr bwMode="auto">
          <a:xfrm flipV="1">
            <a:off x="1919288" y="5411788"/>
            <a:ext cx="611187" cy="36512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03" name="Rectangle 114"/>
          <p:cNvSpPr>
            <a:spLocks noChangeArrowheads="1"/>
          </p:cNvSpPr>
          <p:nvPr/>
        </p:nvSpPr>
        <p:spPr bwMode="auto">
          <a:xfrm flipV="1">
            <a:off x="1001713" y="5410200"/>
            <a:ext cx="611187" cy="365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6604" name="Group 115"/>
          <p:cNvGrpSpPr>
            <a:grpSpLocks/>
          </p:cNvGrpSpPr>
          <p:nvPr/>
        </p:nvGrpSpPr>
        <p:grpSpPr bwMode="auto">
          <a:xfrm>
            <a:off x="2246313" y="5181600"/>
            <a:ext cx="504825" cy="504825"/>
            <a:chOff x="4148" y="2976"/>
            <a:chExt cx="389" cy="373"/>
          </a:xfrm>
        </p:grpSpPr>
        <p:sp>
          <p:nvSpPr>
            <p:cNvPr id="66684" name="Oval 116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85" name="Oval 117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686" name="Group 118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6695" name="Oval 119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96" name="Oval 120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97" name="Oval 121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6687" name="Group 122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6688" name="Oval 123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6689" name="Group 124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6692" name="Oval 125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693" name="Oval 126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694" name="Oval 127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690" name="Oval 128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91" name="Oval 129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6605" name="AutoShape 130"/>
          <p:cNvSpPr>
            <a:spLocks noChangeArrowheads="1"/>
          </p:cNvSpPr>
          <p:nvPr/>
        </p:nvSpPr>
        <p:spPr bwMode="auto">
          <a:xfrm>
            <a:off x="3168650" y="6088063"/>
            <a:ext cx="144463" cy="238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06" name="AutoShape 131"/>
          <p:cNvSpPr>
            <a:spLocks noChangeArrowheads="1"/>
          </p:cNvSpPr>
          <p:nvPr/>
        </p:nvSpPr>
        <p:spPr bwMode="auto">
          <a:xfrm flipV="1">
            <a:off x="2611438" y="6188075"/>
            <a:ext cx="684212" cy="1444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55 w 21600"/>
              <a:gd name="T13" fmla="*/ 3755 h 21600"/>
              <a:gd name="T14" fmla="*/ 17845 w 21600"/>
              <a:gd name="T15" fmla="*/ 1784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909" y="21600"/>
                </a:lnTo>
                <a:lnTo>
                  <a:pt x="1769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07" name="AutoShape 132"/>
          <p:cNvSpPr>
            <a:spLocks noChangeArrowheads="1"/>
          </p:cNvSpPr>
          <p:nvPr/>
        </p:nvSpPr>
        <p:spPr bwMode="auto">
          <a:xfrm rot="-2384072">
            <a:off x="3971925" y="4914900"/>
            <a:ext cx="161925" cy="1524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669 w 21600"/>
              <a:gd name="T13" fmla="*/ 5669 h 21600"/>
              <a:gd name="T14" fmla="*/ 15931 w 21600"/>
              <a:gd name="T15" fmla="*/ 15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738" y="21600"/>
                </a:lnTo>
                <a:lnTo>
                  <a:pt x="1386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08" name="Oval 133"/>
          <p:cNvSpPr>
            <a:spLocks noChangeArrowheads="1"/>
          </p:cNvSpPr>
          <p:nvPr/>
        </p:nvSpPr>
        <p:spPr bwMode="auto">
          <a:xfrm>
            <a:off x="2389188" y="5203825"/>
            <a:ext cx="215900" cy="36513"/>
          </a:xfrm>
          <a:prstGeom prst="ellipse">
            <a:avLst/>
          </a:prstGeom>
          <a:solidFill>
            <a:srgbClr val="CCCC00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609" name="AutoShape 134"/>
          <p:cNvSpPr>
            <a:spLocks noChangeArrowheads="1"/>
          </p:cNvSpPr>
          <p:nvPr/>
        </p:nvSpPr>
        <p:spPr bwMode="auto">
          <a:xfrm rot="-5400000">
            <a:off x="2159000" y="4822826"/>
            <a:ext cx="674687" cy="144462"/>
          </a:xfrm>
          <a:prstGeom prst="roundRect">
            <a:avLst>
              <a:gd name="adj" fmla="val 29528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0" name="Rectangle 136"/>
          <p:cNvSpPr>
            <a:spLocks noChangeArrowheads="1"/>
          </p:cNvSpPr>
          <p:nvPr/>
        </p:nvSpPr>
        <p:spPr bwMode="auto">
          <a:xfrm>
            <a:off x="6804025" y="1484313"/>
            <a:ext cx="2043113" cy="2478087"/>
          </a:xfrm>
          <a:prstGeom prst="rect">
            <a:avLst/>
          </a:prstGeom>
          <a:solidFill>
            <a:srgbClr val="98FF01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8FF0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2281" name="Rectangle 137"/>
          <p:cNvSpPr>
            <a:spLocks noChangeArrowheads="1"/>
          </p:cNvSpPr>
          <p:nvPr/>
        </p:nvSpPr>
        <p:spPr bwMode="auto">
          <a:xfrm>
            <a:off x="6972300" y="1493838"/>
            <a:ext cx="1722438" cy="2160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2" name="Rectangle 138"/>
          <p:cNvSpPr>
            <a:spLocks noChangeArrowheads="1"/>
          </p:cNvSpPr>
          <p:nvPr/>
        </p:nvSpPr>
        <p:spPr bwMode="auto">
          <a:xfrm>
            <a:off x="6972300" y="3286125"/>
            <a:ext cx="1722438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3" name="Rectangle 139"/>
          <p:cNvSpPr>
            <a:spLocks noChangeArrowheads="1"/>
          </p:cNvSpPr>
          <p:nvPr/>
        </p:nvSpPr>
        <p:spPr bwMode="auto">
          <a:xfrm>
            <a:off x="6972300" y="2916238"/>
            <a:ext cx="1722438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4" name="Rectangle 140"/>
          <p:cNvSpPr>
            <a:spLocks noChangeArrowheads="1"/>
          </p:cNvSpPr>
          <p:nvPr/>
        </p:nvSpPr>
        <p:spPr bwMode="auto">
          <a:xfrm>
            <a:off x="6972300" y="2557463"/>
            <a:ext cx="1722438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5" name="Rectangle 141"/>
          <p:cNvSpPr>
            <a:spLocks noChangeArrowheads="1"/>
          </p:cNvSpPr>
          <p:nvPr/>
        </p:nvSpPr>
        <p:spPr bwMode="auto">
          <a:xfrm>
            <a:off x="6972300" y="2197100"/>
            <a:ext cx="1722438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6" name="Rectangle 142"/>
          <p:cNvSpPr>
            <a:spLocks noChangeArrowheads="1"/>
          </p:cNvSpPr>
          <p:nvPr/>
        </p:nvSpPr>
        <p:spPr bwMode="auto">
          <a:xfrm>
            <a:off x="6967538" y="1492250"/>
            <a:ext cx="1722437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7" name="AutoShape 143"/>
          <p:cNvSpPr>
            <a:spLocks noChangeArrowheads="1"/>
          </p:cNvSpPr>
          <p:nvPr/>
        </p:nvSpPr>
        <p:spPr bwMode="auto">
          <a:xfrm>
            <a:off x="6692900" y="2232025"/>
            <a:ext cx="1995488" cy="190500"/>
          </a:xfrm>
          <a:prstGeom prst="parallelogram">
            <a:avLst>
              <a:gd name="adj" fmla="val 134235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8" name="AutoShape 144"/>
          <p:cNvSpPr>
            <a:spLocks noChangeArrowheads="1"/>
          </p:cNvSpPr>
          <p:nvPr/>
        </p:nvSpPr>
        <p:spPr bwMode="auto">
          <a:xfrm>
            <a:off x="6707188" y="2582863"/>
            <a:ext cx="1995487" cy="190500"/>
          </a:xfrm>
          <a:prstGeom prst="parallelogram">
            <a:avLst>
              <a:gd name="adj" fmla="val 128949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89" name="AutoShape 145"/>
          <p:cNvSpPr>
            <a:spLocks noChangeArrowheads="1"/>
          </p:cNvSpPr>
          <p:nvPr/>
        </p:nvSpPr>
        <p:spPr bwMode="auto">
          <a:xfrm>
            <a:off x="6707188" y="2935288"/>
            <a:ext cx="1995487" cy="190500"/>
          </a:xfrm>
          <a:prstGeom prst="parallelogram">
            <a:avLst>
              <a:gd name="adj" fmla="val 126330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90" name="AutoShape 146"/>
          <p:cNvSpPr>
            <a:spLocks noChangeArrowheads="1"/>
          </p:cNvSpPr>
          <p:nvPr/>
        </p:nvSpPr>
        <p:spPr bwMode="auto">
          <a:xfrm>
            <a:off x="6732588" y="3284538"/>
            <a:ext cx="1995487" cy="190500"/>
          </a:xfrm>
          <a:prstGeom prst="parallelogram">
            <a:avLst>
              <a:gd name="adj" fmla="val 120365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91" name="AutoShape 147"/>
          <p:cNvSpPr>
            <a:spLocks noChangeArrowheads="1"/>
          </p:cNvSpPr>
          <p:nvPr/>
        </p:nvSpPr>
        <p:spPr bwMode="auto">
          <a:xfrm>
            <a:off x="6721475" y="1492250"/>
            <a:ext cx="1995488" cy="190500"/>
          </a:xfrm>
          <a:prstGeom prst="parallelogram">
            <a:avLst>
              <a:gd name="adj" fmla="val 131616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92" name="Rectangle 148"/>
          <p:cNvSpPr>
            <a:spLocks noChangeArrowheads="1"/>
          </p:cNvSpPr>
          <p:nvPr/>
        </p:nvSpPr>
        <p:spPr bwMode="auto">
          <a:xfrm>
            <a:off x="6972300" y="1854200"/>
            <a:ext cx="1722438" cy="377825"/>
          </a:xfrm>
          <a:prstGeom prst="rect">
            <a:avLst/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293" name="AutoShape 149"/>
          <p:cNvSpPr>
            <a:spLocks noChangeArrowheads="1"/>
          </p:cNvSpPr>
          <p:nvPr/>
        </p:nvSpPr>
        <p:spPr bwMode="auto">
          <a:xfrm>
            <a:off x="6680200" y="1868488"/>
            <a:ext cx="1995488" cy="190500"/>
          </a:xfrm>
          <a:prstGeom prst="parallelogram">
            <a:avLst>
              <a:gd name="adj" fmla="val 130259"/>
            </a:avLst>
          </a:prstGeom>
          <a:gradFill rotWithShape="1">
            <a:gsLst>
              <a:gs pos="0">
                <a:srgbClr val="5E7618"/>
              </a:gs>
              <a:gs pos="100000">
                <a:srgbClr val="CCFF3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" name="Group 150"/>
          <p:cNvGrpSpPr>
            <a:grpSpLocks/>
          </p:cNvGrpSpPr>
          <p:nvPr/>
        </p:nvGrpSpPr>
        <p:grpSpPr bwMode="auto">
          <a:xfrm>
            <a:off x="6948488" y="1916113"/>
            <a:ext cx="1871662" cy="1944687"/>
            <a:chOff x="431" y="1525"/>
            <a:chExt cx="1043" cy="1179"/>
          </a:xfrm>
        </p:grpSpPr>
        <p:sp>
          <p:nvSpPr>
            <p:cNvPr id="66682" name="Rectangle 151"/>
            <p:cNvSpPr>
              <a:spLocks noChangeArrowheads="1"/>
            </p:cNvSpPr>
            <p:nvPr/>
          </p:nvSpPr>
          <p:spPr bwMode="auto">
            <a:xfrm>
              <a:off x="431" y="1525"/>
              <a:ext cx="1043" cy="1179"/>
            </a:xfrm>
            <a:prstGeom prst="rect">
              <a:avLst/>
            </a:prstGeom>
            <a:solidFill>
              <a:srgbClr val="969696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83" name="AutoShape 152" descr="60%"/>
            <p:cNvSpPr>
              <a:spLocks noChangeArrowheads="1"/>
            </p:cNvSpPr>
            <p:nvPr/>
          </p:nvSpPr>
          <p:spPr bwMode="auto">
            <a:xfrm>
              <a:off x="521" y="1616"/>
              <a:ext cx="862" cy="998"/>
            </a:xfrm>
            <a:prstGeom prst="roundRect">
              <a:avLst>
                <a:gd name="adj" fmla="val 16667"/>
              </a:avLst>
            </a:prstGeom>
            <a:pattFill prst="pct60">
              <a:fgClr>
                <a:srgbClr val="808000"/>
              </a:fgClr>
              <a:bgClr>
                <a:srgbClr val="000000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2297" name="Line 153"/>
          <p:cNvSpPr>
            <a:spLocks noChangeShapeType="1"/>
          </p:cNvSpPr>
          <p:nvPr/>
        </p:nvSpPr>
        <p:spPr bwMode="auto">
          <a:xfrm>
            <a:off x="5651500" y="3602038"/>
            <a:ext cx="0" cy="18002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6626" name="Group 154"/>
          <p:cNvGrpSpPr>
            <a:grpSpLocks/>
          </p:cNvGrpSpPr>
          <p:nvPr/>
        </p:nvGrpSpPr>
        <p:grpSpPr bwMode="auto">
          <a:xfrm>
            <a:off x="4381500" y="5576888"/>
            <a:ext cx="617538" cy="630237"/>
            <a:chOff x="4148" y="2976"/>
            <a:chExt cx="389" cy="373"/>
          </a:xfrm>
        </p:grpSpPr>
        <p:sp>
          <p:nvSpPr>
            <p:cNvPr id="66668" name="Oval 15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69" name="Oval 15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670" name="Group 15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6679" name="Oval 15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80" name="Oval 15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81" name="Oval 16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6671" name="Group 16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6672" name="Oval 16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6673" name="Group 16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6676" name="Oval 16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677" name="Oval 16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6678" name="Oval 16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674" name="Oval 16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75" name="Oval 16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6627" name="Oval 169"/>
          <p:cNvSpPr>
            <a:spLocks noChangeArrowheads="1"/>
          </p:cNvSpPr>
          <p:nvPr/>
        </p:nvSpPr>
        <p:spPr bwMode="auto">
          <a:xfrm flipV="1">
            <a:off x="4386263" y="5499100"/>
            <a:ext cx="611187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628" name="Oval 170"/>
          <p:cNvSpPr>
            <a:spLocks noChangeArrowheads="1"/>
          </p:cNvSpPr>
          <p:nvPr/>
        </p:nvSpPr>
        <p:spPr bwMode="auto">
          <a:xfrm flipV="1">
            <a:off x="4402138" y="5427663"/>
            <a:ext cx="576262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extrusionH="74600"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6629" name="Group 171"/>
          <p:cNvGrpSpPr>
            <a:grpSpLocks/>
          </p:cNvGrpSpPr>
          <p:nvPr/>
        </p:nvGrpSpPr>
        <p:grpSpPr bwMode="auto">
          <a:xfrm>
            <a:off x="4386263" y="5392738"/>
            <a:ext cx="611187" cy="230187"/>
            <a:chOff x="4148" y="3353"/>
            <a:chExt cx="385" cy="136"/>
          </a:xfrm>
        </p:grpSpPr>
        <p:sp>
          <p:nvSpPr>
            <p:cNvPr id="66665" name="Oval 172"/>
            <p:cNvSpPr>
              <a:spLocks noChangeArrowheads="1"/>
            </p:cNvSpPr>
            <p:nvPr/>
          </p:nvSpPr>
          <p:spPr bwMode="auto">
            <a:xfrm flipV="1">
              <a:off x="4148" y="3379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66" name="Oval 173"/>
            <p:cNvSpPr>
              <a:spLocks noChangeArrowheads="1"/>
            </p:cNvSpPr>
            <p:nvPr/>
          </p:nvSpPr>
          <p:spPr bwMode="auto">
            <a:xfrm flipV="1">
              <a:off x="4148" y="3365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67" name="Oval 174"/>
            <p:cNvSpPr>
              <a:spLocks noChangeArrowheads="1"/>
            </p:cNvSpPr>
            <p:nvPr/>
          </p:nvSpPr>
          <p:spPr bwMode="auto">
            <a:xfrm flipV="1">
              <a:off x="4148" y="3353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6630" name="Group 175"/>
          <p:cNvGrpSpPr>
            <a:grpSpLocks/>
          </p:cNvGrpSpPr>
          <p:nvPr/>
        </p:nvGrpSpPr>
        <p:grpSpPr bwMode="auto">
          <a:xfrm>
            <a:off x="4389438" y="5054600"/>
            <a:ext cx="614362" cy="276225"/>
            <a:chOff x="4150" y="3279"/>
            <a:chExt cx="387" cy="164"/>
          </a:xfrm>
        </p:grpSpPr>
        <p:sp>
          <p:nvSpPr>
            <p:cNvPr id="66658" name="Oval 176"/>
            <p:cNvSpPr>
              <a:spLocks noChangeArrowheads="1"/>
            </p:cNvSpPr>
            <p:nvPr/>
          </p:nvSpPr>
          <p:spPr bwMode="auto">
            <a:xfrm>
              <a:off x="4160" y="3341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6659" name="Group 177"/>
            <p:cNvGrpSpPr>
              <a:grpSpLocks/>
            </p:cNvGrpSpPr>
            <p:nvPr/>
          </p:nvGrpSpPr>
          <p:grpSpPr bwMode="auto">
            <a:xfrm>
              <a:off x="4150" y="3327"/>
              <a:ext cx="385" cy="116"/>
              <a:chOff x="4150" y="3327"/>
              <a:chExt cx="385" cy="116"/>
            </a:xfrm>
          </p:grpSpPr>
          <p:sp>
            <p:nvSpPr>
              <p:cNvPr id="66662" name="Oval 178"/>
              <p:cNvSpPr>
                <a:spLocks noChangeArrowheads="1"/>
              </p:cNvSpPr>
              <p:nvPr/>
            </p:nvSpPr>
            <p:spPr bwMode="auto">
              <a:xfrm>
                <a:off x="4150" y="3353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63" name="Oval 179"/>
              <p:cNvSpPr>
                <a:spLocks noChangeArrowheads="1"/>
              </p:cNvSpPr>
              <p:nvPr/>
            </p:nvSpPr>
            <p:spPr bwMode="auto">
              <a:xfrm>
                <a:off x="4150" y="3340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6664" name="Oval 180"/>
              <p:cNvSpPr>
                <a:spLocks noChangeArrowheads="1"/>
              </p:cNvSpPr>
              <p:nvPr/>
            </p:nvSpPr>
            <p:spPr bwMode="auto">
              <a:xfrm>
                <a:off x="4150" y="3327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66660" name="Oval 181"/>
            <p:cNvSpPr>
              <a:spLocks noChangeArrowheads="1"/>
            </p:cNvSpPr>
            <p:nvPr/>
          </p:nvSpPr>
          <p:spPr bwMode="auto">
            <a:xfrm>
              <a:off x="4160" y="3286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61" name="Oval 182"/>
            <p:cNvSpPr>
              <a:spLocks noChangeArrowheads="1"/>
            </p:cNvSpPr>
            <p:nvPr/>
          </p:nvSpPr>
          <p:spPr bwMode="auto">
            <a:xfrm>
              <a:off x="4152" y="3279"/>
              <a:ext cx="385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6631" name="AutoShape 183"/>
          <p:cNvSpPr>
            <a:spLocks noChangeArrowheads="1"/>
          </p:cNvSpPr>
          <p:nvPr/>
        </p:nvSpPr>
        <p:spPr bwMode="auto">
          <a:xfrm>
            <a:off x="4621213" y="4973638"/>
            <a:ext cx="142875" cy="153987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32" name="AutoShape 184"/>
          <p:cNvSpPr>
            <a:spLocks noChangeArrowheads="1"/>
          </p:cNvSpPr>
          <p:nvPr/>
        </p:nvSpPr>
        <p:spPr bwMode="auto">
          <a:xfrm rot="5400000">
            <a:off x="4552156" y="4350544"/>
            <a:ext cx="179388" cy="11874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33" name="AutoShape 185"/>
          <p:cNvSpPr>
            <a:spLocks noChangeArrowheads="1"/>
          </p:cNvSpPr>
          <p:nvPr/>
        </p:nvSpPr>
        <p:spPr bwMode="auto">
          <a:xfrm>
            <a:off x="4208463" y="4554538"/>
            <a:ext cx="144462" cy="696912"/>
          </a:xfrm>
          <a:prstGeom prst="roundRect">
            <a:avLst>
              <a:gd name="adj" fmla="val 41759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34" name="AutoShape 186"/>
          <p:cNvSpPr>
            <a:spLocks noChangeArrowheads="1"/>
          </p:cNvSpPr>
          <p:nvPr/>
        </p:nvSpPr>
        <p:spPr bwMode="auto">
          <a:xfrm>
            <a:off x="3849688" y="5229225"/>
            <a:ext cx="828675" cy="142875"/>
          </a:xfrm>
          <a:prstGeom prst="roundRect">
            <a:avLst>
              <a:gd name="adj" fmla="val 47778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35" name="Oval 187"/>
          <p:cNvSpPr>
            <a:spLocks noChangeArrowheads="1"/>
          </p:cNvSpPr>
          <p:nvPr/>
        </p:nvSpPr>
        <p:spPr bwMode="auto">
          <a:xfrm>
            <a:off x="4554538" y="5434013"/>
            <a:ext cx="142875" cy="96837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636" name="Oval 188"/>
          <p:cNvSpPr>
            <a:spLocks noChangeArrowheads="1"/>
          </p:cNvSpPr>
          <p:nvPr/>
        </p:nvSpPr>
        <p:spPr bwMode="auto">
          <a:xfrm>
            <a:off x="4530725" y="59594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6637" name="AutoShape 189"/>
          <p:cNvSpPr>
            <a:spLocks noChangeArrowheads="1"/>
          </p:cNvSpPr>
          <p:nvPr/>
        </p:nvSpPr>
        <p:spPr bwMode="auto">
          <a:xfrm rot="-5400000">
            <a:off x="4198145" y="558403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38" name="AutoShape 190"/>
          <p:cNvSpPr>
            <a:spLocks noChangeArrowheads="1"/>
          </p:cNvSpPr>
          <p:nvPr/>
        </p:nvSpPr>
        <p:spPr bwMode="auto">
          <a:xfrm rot="-5400000">
            <a:off x="3513931" y="5585619"/>
            <a:ext cx="817563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35" name="Oval 191"/>
          <p:cNvSpPr>
            <a:spLocks noChangeArrowheads="1"/>
          </p:cNvSpPr>
          <p:nvPr/>
        </p:nvSpPr>
        <p:spPr bwMode="auto">
          <a:xfrm>
            <a:off x="4224338" y="4876800"/>
            <a:ext cx="936625" cy="936625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36" name="Oval 192"/>
          <p:cNvSpPr>
            <a:spLocks noChangeArrowheads="1"/>
          </p:cNvSpPr>
          <p:nvPr/>
        </p:nvSpPr>
        <p:spPr bwMode="auto">
          <a:xfrm>
            <a:off x="3479800" y="5478463"/>
            <a:ext cx="1079500" cy="1079500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7410" name="Group 193"/>
          <p:cNvGrpSpPr>
            <a:grpSpLocks/>
          </p:cNvGrpSpPr>
          <p:nvPr/>
        </p:nvGrpSpPr>
        <p:grpSpPr bwMode="auto">
          <a:xfrm rot="-5400000">
            <a:off x="3888582" y="2096294"/>
            <a:ext cx="2374900" cy="1296987"/>
            <a:chOff x="1882" y="3838"/>
            <a:chExt cx="714" cy="363"/>
          </a:xfrm>
        </p:grpSpPr>
        <p:sp>
          <p:nvSpPr>
            <p:cNvPr id="66655" name="AutoShape 194"/>
            <p:cNvSpPr>
              <a:spLocks noChangeArrowheads="1"/>
            </p:cNvSpPr>
            <p:nvPr/>
          </p:nvSpPr>
          <p:spPr bwMode="auto">
            <a:xfrm rot="5400000" flipH="1">
              <a:off x="1746" y="3974"/>
              <a:ext cx="363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934 h 21600"/>
                <a:gd name="T14" fmla="*/ 15709 w 21600"/>
                <a:gd name="T15" fmla="*/ 1566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11" y="21600"/>
                  </a:lnTo>
                  <a:lnTo>
                    <a:pt x="133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56" name="Rectangle 195"/>
            <p:cNvSpPr>
              <a:spLocks noChangeArrowheads="1"/>
            </p:cNvSpPr>
            <p:nvPr/>
          </p:nvSpPr>
          <p:spPr bwMode="auto">
            <a:xfrm>
              <a:off x="1957" y="3838"/>
              <a:ext cx="544" cy="363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120000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6657" name="AutoShape 196"/>
            <p:cNvSpPr>
              <a:spLocks noChangeArrowheads="1"/>
            </p:cNvSpPr>
            <p:nvPr/>
          </p:nvSpPr>
          <p:spPr bwMode="auto">
            <a:xfrm rot="-5400000">
              <a:off x="2392" y="3975"/>
              <a:ext cx="31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8 w 21600"/>
                <a:gd name="T13" fmla="*/ 5222 h 21600"/>
                <a:gd name="T14" fmla="*/ 16302 w 21600"/>
                <a:gd name="T15" fmla="*/ 163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064" y="21600"/>
                  </a:lnTo>
                  <a:lnTo>
                    <a:pt x="145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262341" name="Oval 197"/>
          <p:cNvSpPr>
            <a:spLocks noChangeArrowheads="1"/>
          </p:cNvSpPr>
          <p:nvPr/>
        </p:nvSpPr>
        <p:spPr bwMode="auto">
          <a:xfrm>
            <a:off x="2627313" y="4941888"/>
            <a:ext cx="1223962" cy="1295400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42" name="Oval 198"/>
          <p:cNvSpPr>
            <a:spLocks noChangeArrowheads="1"/>
          </p:cNvSpPr>
          <p:nvPr/>
        </p:nvSpPr>
        <p:spPr bwMode="auto">
          <a:xfrm>
            <a:off x="1692275" y="5588000"/>
            <a:ext cx="1296988" cy="1296988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43" name="Oval 199"/>
          <p:cNvSpPr>
            <a:spLocks noChangeArrowheads="1"/>
          </p:cNvSpPr>
          <p:nvPr/>
        </p:nvSpPr>
        <p:spPr bwMode="auto">
          <a:xfrm>
            <a:off x="4859338" y="5084763"/>
            <a:ext cx="1296987" cy="1296987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44" name="Oval 200"/>
          <p:cNvSpPr>
            <a:spLocks noChangeArrowheads="1"/>
          </p:cNvSpPr>
          <p:nvPr/>
        </p:nvSpPr>
        <p:spPr bwMode="auto">
          <a:xfrm>
            <a:off x="1835150" y="4797425"/>
            <a:ext cx="1296988" cy="1296988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2345" name="Oval 201"/>
          <p:cNvSpPr>
            <a:spLocks noChangeArrowheads="1"/>
          </p:cNvSpPr>
          <p:nvPr/>
        </p:nvSpPr>
        <p:spPr bwMode="auto">
          <a:xfrm>
            <a:off x="468313" y="4724400"/>
            <a:ext cx="1511300" cy="2133600"/>
          </a:xfrm>
          <a:prstGeom prst="ellipse">
            <a:avLst/>
          </a:prstGeom>
          <a:noFill/>
          <a:ln w="762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647" name="Oval 202"/>
          <p:cNvSpPr>
            <a:spLocks noChangeArrowheads="1"/>
          </p:cNvSpPr>
          <p:nvPr/>
        </p:nvSpPr>
        <p:spPr bwMode="auto">
          <a:xfrm>
            <a:off x="5235575" y="4652963"/>
            <a:ext cx="144463" cy="144462"/>
          </a:xfrm>
          <a:prstGeom prst="ellipse">
            <a:avLst/>
          </a:prstGeom>
          <a:solidFill>
            <a:srgbClr val="92D050"/>
          </a:solidFill>
          <a:ln w="9525">
            <a:round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2347" name="Rectangle 203"/>
          <p:cNvSpPr>
            <a:spLocks noChangeArrowheads="1"/>
          </p:cNvSpPr>
          <p:nvPr/>
        </p:nvSpPr>
        <p:spPr bwMode="auto">
          <a:xfrm>
            <a:off x="4945063" y="4687888"/>
            <a:ext cx="288925" cy="71437"/>
          </a:xfrm>
          <a:prstGeom prst="rect">
            <a:avLst/>
          </a:prstGeom>
          <a:gradFill flip="none" rotWithShape="1">
            <a:gsLst>
              <a:gs pos="0">
                <a:srgbClr val="B2B2B2">
                  <a:gamma/>
                  <a:shade val="0"/>
                  <a:invGamma/>
                </a:srgbClr>
              </a:gs>
              <a:gs pos="5000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6651" name="Oval 204"/>
          <p:cNvSpPr>
            <a:spLocks noChangeArrowheads="1"/>
          </p:cNvSpPr>
          <p:nvPr/>
        </p:nvSpPr>
        <p:spPr bwMode="auto">
          <a:xfrm>
            <a:off x="4810125" y="4652963"/>
            <a:ext cx="144463" cy="144462"/>
          </a:xfrm>
          <a:prstGeom prst="ellipse">
            <a:avLst/>
          </a:prstGeom>
          <a:solidFill>
            <a:srgbClr val="B2B2B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2349" name="Oval 205"/>
          <p:cNvSpPr>
            <a:spLocks noChangeArrowheads="1"/>
          </p:cNvSpPr>
          <p:nvPr/>
        </p:nvSpPr>
        <p:spPr bwMode="auto">
          <a:xfrm>
            <a:off x="4643438" y="4221163"/>
            <a:ext cx="1081087" cy="1008062"/>
          </a:xfrm>
          <a:prstGeom prst="ellips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62350" name="Picture 2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88913"/>
            <a:ext cx="215741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351" name="Picture 2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8"/>
          <a:stretch>
            <a:fillRect/>
          </a:stretch>
        </p:blipFill>
        <p:spPr bwMode="auto">
          <a:xfrm>
            <a:off x="7019925" y="0"/>
            <a:ext cx="21240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"/>
                                        <p:tgtEl>
                                          <p:spTgt spid="26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26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"/>
                                        <p:tgtEl>
                                          <p:spTgt spid="26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"/>
                                        <p:tgtEl>
                                          <p:spTgt spid="26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"/>
                                        <p:tgtEl>
                                          <p:spTgt spid="26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26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"/>
                                        <p:tgtEl>
                                          <p:spTgt spid="26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"/>
                                        <p:tgtEl>
                                          <p:spTgt spid="26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"/>
                                        <p:tgtEl>
                                          <p:spTgt spid="26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"/>
                                        <p:tgtEl>
                                          <p:spTgt spid="26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"/>
                                        <p:tgtEl>
                                          <p:spTgt spid="26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"/>
                                        <p:tgtEl>
                                          <p:spTgt spid="26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2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000"/>
                                        <p:tgtEl>
                                          <p:spTgt spid="26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5"/>
                                            </p:cond>
                                          </p:stCondLst>
                                        </p:cTn>
                                        <p:tgtEl>
                                          <p:spTgt spid="26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262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6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1000"/>
                                        <p:tgtEl>
                                          <p:spTgt spid="2623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62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2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262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62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6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8" dur="1000"/>
                                        <p:tgtEl>
                                          <p:spTgt spid="2623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262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262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3" dur="1000"/>
                                        <p:tgtEl>
                                          <p:spTgt spid="262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262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1000"/>
                                        <p:tgtEl>
                                          <p:spTgt spid="262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6" dur="1000"/>
                                        <p:tgtEl>
                                          <p:spTgt spid="262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262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5" dur="1000"/>
                                        <p:tgtEl>
                                          <p:spTgt spid="262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9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262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8" dur="1000"/>
                                        <p:tgtEl>
                                          <p:spTgt spid="262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262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7" dur="1000"/>
                                        <p:tgtEl>
                                          <p:spTgt spid="262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2622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262279" grpId="0" build="p"/>
      <p:bldP spid="262280" grpId="0" animBg="1"/>
      <p:bldP spid="262280" grpId="1" animBg="1"/>
      <p:bldP spid="262281" grpId="0" animBg="1"/>
      <p:bldP spid="262281" grpId="1" animBg="1"/>
      <p:bldP spid="262282" grpId="0" animBg="1"/>
      <p:bldP spid="262282" grpId="1" animBg="1"/>
      <p:bldP spid="262282" grpId="2" animBg="1"/>
      <p:bldP spid="262283" grpId="0" animBg="1"/>
      <p:bldP spid="262283" grpId="1" animBg="1"/>
      <p:bldP spid="262283" grpId="2" animBg="1"/>
      <p:bldP spid="262284" grpId="0" animBg="1"/>
      <p:bldP spid="262284" grpId="1" animBg="1"/>
      <p:bldP spid="262284" grpId="2" animBg="1"/>
      <p:bldP spid="262285" grpId="0" animBg="1"/>
      <p:bldP spid="262285" grpId="1" animBg="1"/>
      <p:bldP spid="262285" grpId="2" animBg="1"/>
      <p:bldP spid="262286" grpId="0" animBg="1"/>
      <p:bldP spid="262286" grpId="1" animBg="1"/>
      <p:bldP spid="262286" grpId="2" animBg="1"/>
      <p:bldP spid="262287" grpId="0" animBg="1"/>
      <p:bldP spid="262287" grpId="1" animBg="1"/>
      <p:bldP spid="262287" grpId="2" animBg="1"/>
      <p:bldP spid="262287" grpId="3" animBg="1"/>
      <p:bldP spid="262288" grpId="0" animBg="1"/>
      <p:bldP spid="262288" grpId="1" animBg="1"/>
      <p:bldP spid="262288" grpId="2" animBg="1"/>
      <p:bldP spid="262288" grpId="3" animBg="1"/>
      <p:bldP spid="262289" grpId="0" animBg="1"/>
      <p:bldP spid="262289" grpId="1" animBg="1"/>
      <p:bldP spid="262289" grpId="2" animBg="1"/>
      <p:bldP spid="262289" grpId="3" animBg="1"/>
      <p:bldP spid="262290" grpId="0" animBg="1"/>
      <p:bldP spid="262290" grpId="1" animBg="1"/>
      <p:bldP spid="262290" grpId="2" animBg="1"/>
      <p:bldP spid="262290" grpId="3" animBg="1"/>
      <p:bldP spid="262291" grpId="0" animBg="1"/>
      <p:bldP spid="262291" grpId="1" animBg="1"/>
      <p:bldP spid="262291" grpId="2" animBg="1"/>
      <p:bldP spid="262291" grpId="3" animBg="1"/>
      <p:bldP spid="262292" grpId="0" animBg="1"/>
      <p:bldP spid="262292" grpId="1" animBg="1"/>
      <p:bldP spid="262292" grpId="2" animBg="1"/>
      <p:bldP spid="262293" grpId="0" animBg="1"/>
      <p:bldP spid="262293" grpId="1" animBg="1"/>
      <p:bldP spid="262293" grpId="2" animBg="1"/>
      <p:bldP spid="262293" grpId="3" animBg="1"/>
      <p:bldP spid="262297" grpId="0" animBg="1"/>
      <p:bldP spid="262335" grpId="0" animBg="1"/>
      <p:bldP spid="262336" grpId="0" animBg="1"/>
      <p:bldP spid="262341" grpId="0" animBg="1"/>
      <p:bldP spid="262342" grpId="0" animBg="1"/>
      <p:bldP spid="262343" grpId="0" animBg="1"/>
      <p:bldP spid="262344" grpId="0" animBg="1"/>
      <p:bldP spid="262345" grpId="0" animBg="1"/>
      <p:bldP spid="26234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reeform 2"/>
          <p:cNvSpPr>
            <a:spLocks/>
          </p:cNvSpPr>
          <p:nvPr/>
        </p:nvSpPr>
        <p:spPr bwMode="auto">
          <a:xfrm>
            <a:off x="323850" y="4076700"/>
            <a:ext cx="8640763" cy="1223963"/>
          </a:xfrm>
          <a:custGeom>
            <a:avLst/>
            <a:gdLst>
              <a:gd name="T0" fmla="*/ 0 w 5443"/>
              <a:gd name="T1" fmla="*/ 2147483647 h 771"/>
              <a:gd name="T2" fmla="*/ 2147483647 w 5443"/>
              <a:gd name="T3" fmla="*/ 2147483647 h 771"/>
              <a:gd name="T4" fmla="*/ 2147483647 w 5443"/>
              <a:gd name="T5" fmla="*/ 0 h 771"/>
              <a:gd name="T6" fmla="*/ 2147483647 w 5443"/>
              <a:gd name="T7" fmla="*/ 0 h 771"/>
              <a:gd name="T8" fmla="*/ 0 w 5443"/>
              <a:gd name="T9" fmla="*/ 2147483647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3"/>
              <a:gd name="T16" fmla="*/ 0 h 771"/>
              <a:gd name="T17" fmla="*/ 5443 w 5443"/>
              <a:gd name="T18" fmla="*/ 771 h 7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3" h="771">
                <a:moveTo>
                  <a:pt x="0" y="681"/>
                </a:moveTo>
                <a:lnTo>
                  <a:pt x="5443" y="771"/>
                </a:lnTo>
                <a:lnTo>
                  <a:pt x="5443" y="0"/>
                </a:lnTo>
                <a:lnTo>
                  <a:pt x="544" y="0"/>
                </a:lnTo>
                <a:lnTo>
                  <a:pt x="0" y="681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2771775" y="2349500"/>
            <a:ext cx="6121400" cy="6477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88" name="Rectangle 4" descr="Гранит"/>
          <p:cNvSpPr>
            <a:spLocks noChangeArrowheads="1"/>
          </p:cNvSpPr>
          <p:nvPr/>
        </p:nvSpPr>
        <p:spPr bwMode="auto">
          <a:xfrm>
            <a:off x="250825" y="3106738"/>
            <a:ext cx="215900" cy="2079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1020000" rev="0"/>
            </a:camera>
            <a:lightRig rig="legacyFlat3" dir="r"/>
          </a:scene3d>
          <a:sp3d extrusionH="2141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690563" y="4808538"/>
            <a:ext cx="358775" cy="71437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TopRight">
              <a:rot lat="0" lon="2153998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3275013" y="1773238"/>
            <a:ext cx="5630862" cy="719137"/>
          </a:xfrm>
          <a:prstGeom prst="rect">
            <a:avLst/>
          </a:prstGeom>
          <a:solidFill>
            <a:srgbClr val="666633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1" name="Rectangle 7" descr="Песок"/>
          <p:cNvSpPr>
            <a:spLocks noChangeArrowheads="1"/>
          </p:cNvSpPr>
          <p:nvPr/>
        </p:nvSpPr>
        <p:spPr bwMode="auto">
          <a:xfrm>
            <a:off x="1371600" y="2895600"/>
            <a:ext cx="7561263" cy="13684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2" name="Rectangle 8" descr="Гранит"/>
          <p:cNvSpPr>
            <a:spLocks noChangeArrowheads="1"/>
          </p:cNvSpPr>
          <p:nvPr/>
        </p:nvSpPr>
        <p:spPr bwMode="auto">
          <a:xfrm>
            <a:off x="5969000" y="3436938"/>
            <a:ext cx="215900" cy="19446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30000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7845425" y="3225800"/>
            <a:ext cx="647700" cy="960438"/>
          </a:xfrm>
          <a:prstGeom prst="rect">
            <a:avLst/>
          </a:prstGeom>
          <a:gradFill rotWithShape="1">
            <a:gsLst>
              <a:gs pos="0">
                <a:srgbClr val="222222"/>
              </a:gs>
              <a:gs pos="100000">
                <a:srgbClr val="5F5F5F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7880350" y="3281363"/>
            <a:ext cx="792163" cy="960437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>
              <a:rot lat="0" lon="18000000" rev="0"/>
            </a:camera>
            <a:lightRig rig="legacyFlat3" dir="r"/>
          </a:scene3d>
          <a:sp3d extrusionH="111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5" name="Oval 11"/>
          <p:cNvSpPr>
            <a:spLocks noChangeArrowheads="1"/>
          </p:cNvSpPr>
          <p:nvPr/>
        </p:nvSpPr>
        <p:spPr bwMode="auto">
          <a:xfrm>
            <a:off x="12700" y="4500563"/>
            <a:ext cx="71438" cy="215900"/>
          </a:xfrm>
          <a:prstGeom prst="ellipse">
            <a:avLst/>
          </a:prstGeom>
          <a:solidFill>
            <a:schemeClr val="bg2"/>
          </a:solidFill>
          <a:ln w="952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5237163" y="2636838"/>
            <a:ext cx="3654425" cy="2381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7" name="Rectangle 13" descr="Гранит"/>
          <p:cNvSpPr>
            <a:spLocks noChangeArrowheads="1"/>
          </p:cNvSpPr>
          <p:nvPr/>
        </p:nvSpPr>
        <p:spPr bwMode="auto">
          <a:xfrm>
            <a:off x="8820150" y="3284538"/>
            <a:ext cx="215900" cy="20875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360000" lon="0" rev="0"/>
            </a:camera>
            <a:lightRig rig="legacyFlat4" dir="t"/>
          </a:scene3d>
          <a:sp3d extrusionH="201406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8" name="Rectangle 14" descr="Гранит"/>
          <p:cNvSpPr>
            <a:spLocks noChangeArrowheads="1"/>
          </p:cNvSpPr>
          <p:nvPr/>
        </p:nvSpPr>
        <p:spPr bwMode="auto">
          <a:xfrm>
            <a:off x="6948488" y="3449638"/>
            <a:ext cx="215900" cy="19510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99" name="Rectangle 15" descr="Гранит"/>
          <p:cNvSpPr>
            <a:spLocks noChangeArrowheads="1"/>
          </p:cNvSpPr>
          <p:nvPr/>
        </p:nvSpPr>
        <p:spPr bwMode="auto">
          <a:xfrm>
            <a:off x="5969000" y="2373313"/>
            <a:ext cx="1169988" cy="11509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" lon="0" rev="0"/>
            </a:camera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0480" name="Rectangle 16" descr="Темный горизонтальный"/>
          <p:cNvSpPr>
            <a:spLocks noChangeArrowheads="1"/>
          </p:cNvSpPr>
          <p:nvPr/>
        </p:nvSpPr>
        <p:spPr bwMode="auto">
          <a:xfrm>
            <a:off x="6253163" y="2543175"/>
            <a:ext cx="576262" cy="792163"/>
          </a:xfrm>
          <a:prstGeom prst="rect">
            <a:avLst/>
          </a:prstGeom>
          <a:pattFill prst="dkHorz">
            <a:fgClr>
              <a:srgbClr val="CCFF33"/>
            </a:fgClr>
            <a:bgClr>
              <a:schemeClr val="bg2"/>
            </a:bgClr>
          </a:pattFill>
          <a:ln w="57150">
            <a:solidFill>
              <a:srgbClr val="99CC00"/>
            </a:solidFill>
            <a:miter lim="800000"/>
            <a:headEnd/>
            <a:tailEnd/>
          </a:ln>
          <a:effectLst>
            <a:outerShdw dist="71842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auto">
          <a:xfrm>
            <a:off x="2182813" y="3802063"/>
            <a:ext cx="215900" cy="360362"/>
          </a:xfrm>
          <a:prstGeom prst="can">
            <a:avLst>
              <a:gd name="adj" fmla="val 2674"/>
            </a:avLst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02" name="Rectangle 18" descr="30%"/>
          <p:cNvSpPr>
            <a:spLocks noChangeArrowheads="1"/>
          </p:cNvSpPr>
          <p:nvPr/>
        </p:nvSpPr>
        <p:spPr bwMode="auto">
          <a:xfrm>
            <a:off x="8210550" y="2682875"/>
            <a:ext cx="360363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603" name="Rectangle 19" descr="30%"/>
          <p:cNvSpPr>
            <a:spLocks noChangeArrowheads="1"/>
          </p:cNvSpPr>
          <p:nvPr/>
        </p:nvSpPr>
        <p:spPr bwMode="auto">
          <a:xfrm>
            <a:off x="7815263" y="2682875"/>
            <a:ext cx="360362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604" name="Oval 20"/>
          <p:cNvSpPr>
            <a:spLocks noChangeAspect="1" noChangeArrowheads="1"/>
          </p:cNvSpPr>
          <p:nvPr/>
        </p:nvSpPr>
        <p:spPr bwMode="auto">
          <a:xfrm>
            <a:off x="2987675" y="247967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round/>
            <a:headEnd/>
            <a:tailEnd/>
          </a:ln>
          <a:scene3d>
            <a:camera prst="legacyPerspectiveTopRight">
              <a:rot lat="360000" lon="84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7605" name="Group 21"/>
          <p:cNvGrpSpPr>
            <a:grpSpLocks/>
          </p:cNvGrpSpPr>
          <p:nvPr/>
        </p:nvGrpSpPr>
        <p:grpSpPr bwMode="auto">
          <a:xfrm>
            <a:off x="4787900" y="2625725"/>
            <a:ext cx="946150" cy="2027238"/>
            <a:chOff x="521" y="320"/>
            <a:chExt cx="596" cy="1277"/>
          </a:xfrm>
        </p:grpSpPr>
        <p:sp>
          <p:nvSpPr>
            <p:cNvPr id="67747" name="AutoShape 22"/>
            <p:cNvSpPr>
              <a:spLocks noChangeArrowheads="1"/>
            </p:cNvSpPr>
            <p:nvPr/>
          </p:nvSpPr>
          <p:spPr bwMode="auto">
            <a:xfrm rot="226473">
              <a:off x="521" y="1450"/>
              <a:ext cx="590" cy="1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4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419979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0487" name="Oval 23"/>
            <p:cNvSpPr>
              <a:spLocks noChangeArrowheads="1"/>
            </p:cNvSpPr>
            <p:nvPr/>
          </p:nvSpPr>
          <p:spPr bwMode="auto">
            <a:xfrm>
              <a:off x="560" y="859"/>
              <a:ext cx="556" cy="5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488" name="Rectangle 24"/>
            <p:cNvSpPr>
              <a:spLocks noChangeArrowheads="1"/>
            </p:cNvSpPr>
            <p:nvPr/>
          </p:nvSpPr>
          <p:spPr bwMode="auto">
            <a:xfrm>
              <a:off x="555" y="987"/>
              <a:ext cx="556" cy="2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7750" name="Oval 25"/>
            <p:cNvSpPr>
              <a:spLocks noChangeAspect="1" noChangeArrowheads="1"/>
            </p:cNvSpPr>
            <p:nvPr/>
          </p:nvSpPr>
          <p:spPr bwMode="auto">
            <a:xfrm>
              <a:off x="709" y="1065"/>
              <a:ext cx="242" cy="258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751" name="Oval 26"/>
            <p:cNvSpPr>
              <a:spLocks noChangeAspect="1" noChangeArrowheads="1"/>
            </p:cNvSpPr>
            <p:nvPr/>
          </p:nvSpPr>
          <p:spPr bwMode="auto">
            <a:xfrm>
              <a:off x="689" y="1122"/>
              <a:ext cx="208" cy="222"/>
            </a:xfrm>
            <a:prstGeom prst="ellipse">
              <a:avLst/>
            </a:prstGeom>
            <a:solidFill>
              <a:srgbClr val="969696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5F5F5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2" name="Oval 27"/>
            <p:cNvSpPr>
              <a:spLocks noChangeAspect="1" noChangeArrowheads="1"/>
            </p:cNvSpPr>
            <p:nvPr/>
          </p:nvSpPr>
          <p:spPr bwMode="auto">
            <a:xfrm>
              <a:off x="684" y="1119"/>
              <a:ext cx="208" cy="222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753" name="Oval 28"/>
            <p:cNvSpPr>
              <a:spLocks noChangeAspect="1" noChangeArrowheads="1"/>
            </p:cNvSpPr>
            <p:nvPr/>
          </p:nvSpPr>
          <p:spPr bwMode="auto">
            <a:xfrm>
              <a:off x="684" y="1198"/>
              <a:ext cx="139" cy="147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4" name="Oval 29"/>
            <p:cNvSpPr>
              <a:spLocks noChangeAspect="1" noChangeArrowheads="1"/>
            </p:cNvSpPr>
            <p:nvPr/>
          </p:nvSpPr>
          <p:spPr bwMode="auto">
            <a:xfrm>
              <a:off x="649" y="1161"/>
              <a:ext cx="138" cy="148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5" name="Oval 30"/>
            <p:cNvSpPr>
              <a:spLocks noChangeAspect="1" noChangeArrowheads="1"/>
            </p:cNvSpPr>
            <p:nvPr/>
          </p:nvSpPr>
          <p:spPr bwMode="auto">
            <a:xfrm>
              <a:off x="639" y="1079"/>
              <a:ext cx="139" cy="170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900000" lon="0" rev="0"/>
              </a:camera>
              <a:lightRig rig="legacyFlat2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6" name="Rectangle 31"/>
            <p:cNvSpPr>
              <a:spLocks noChangeArrowheads="1"/>
            </p:cNvSpPr>
            <p:nvPr/>
          </p:nvSpPr>
          <p:spPr bwMode="auto">
            <a:xfrm>
              <a:off x="657" y="918"/>
              <a:ext cx="363" cy="44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7" name="AutoShape 32"/>
            <p:cNvSpPr>
              <a:spLocks noChangeArrowheads="1"/>
            </p:cNvSpPr>
            <p:nvPr/>
          </p:nvSpPr>
          <p:spPr bwMode="auto">
            <a:xfrm flipV="1">
              <a:off x="657" y="872"/>
              <a:ext cx="363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891 h 21600"/>
                <a:gd name="T14" fmla="*/ 15709 w 21600"/>
                <a:gd name="T15" fmla="*/ 157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52" y="21600"/>
                  </a:lnTo>
                  <a:lnTo>
                    <a:pt x="1344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9900"/>
            </a:solidFill>
            <a:ln w="9525">
              <a:round/>
              <a:headEnd/>
              <a:tailEnd/>
            </a:ln>
            <a:scene3d>
              <a:camera prst="legacyPerspectiveTopRight">
                <a:rot lat="180000" lon="360000" rev="0"/>
              </a:camera>
              <a:lightRig rig="legacyFlat2" dir="t"/>
            </a:scene3d>
            <a:sp3d extrusionH="887400" prstMaterial="legacyMetal">
              <a:bevelT w="13500" h="13500" prst="angle"/>
              <a:bevelB w="13500" h="13500" prst="angle"/>
              <a:extrusionClr>
                <a:srgbClr val="66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8" name="Rectangle 33"/>
            <p:cNvSpPr>
              <a:spLocks noChangeArrowheads="1"/>
            </p:cNvSpPr>
            <p:nvPr/>
          </p:nvSpPr>
          <p:spPr bwMode="auto">
            <a:xfrm>
              <a:off x="657" y="875"/>
              <a:ext cx="363" cy="2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59" name="Rectangle 34"/>
            <p:cNvSpPr>
              <a:spLocks noChangeArrowheads="1"/>
            </p:cNvSpPr>
            <p:nvPr/>
          </p:nvSpPr>
          <p:spPr bwMode="auto">
            <a:xfrm>
              <a:off x="657" y="823"/>
              <a:ext cx="363" cy="44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60" name="Freeform 35"/>
            <p:cNvSpPr>
              <a:spLocks/>
            </p:cNvSpPr>
            <p:nvPr/>
          </p:nvSpPr>
          <p:spPr bwMode="auto">
            <a:xfrm rot="222240">
              <a:off x="890" y="719"/>
              <a:ext cx="227" cy="91"/>
            </a:xfrm>
            <a:custGeom>
              <a:avLst/>
              <a:gdLst>
                <a:gd name="T0" fmla="*/ 0 w 227"/>
                <a:gd name="T1" fmla="*/ 0 h 91"/>
                <a:gd name="T2" fmla="*/ 136 w 227"/>
                <a:gd name="T3" fmla="*/ 91 h 91"/>
                <a:gd name="T4" fmla="*/ 227 w 227"/>
                <a:gd name="T5" fmla="*/ 0 h 91"/>
                <a:gd name="T6" fmla="*/ 0 w 227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7"/>
                <a:gd name="T13" fmla="*/ 0 h 91"/>
                <a:gd name="T14" fmla="*/ 227 w 227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7" h="91">
                  <a:moveTo>
                    <a:pt x="0" y="0"/>
                  </a:moveTo>
                  <a:lnTo>
                    <a:pt x="136" y="9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761" name="Freeform 36"/>
            <p:cNvSpPr>
              <a:spLocks/>
            </p:cNvSpPr>
            <p:nvPr/>
          </p:nvSpPr>
          <p:spPr bwMode="auto">
            <a:xfrm>
              <a:off x="657" y="715"/>
              <a:ext cx="363" cy="91"/>
            </a:xfrm>
            <a:custGeom>
              <a:avLst/>
              <a:gdLst>
                <a:gd name="T0" fmla="*/ 0 w 363"/>
                <a:gd name="T1" fmla="*/ 91 h 91"/>
                <a:gd name="T2" fmla="*/ 227 w 363"/>
                <a:gd name="T3" fmla="*/ 0 h 91"/>
                <a:gd name="T4" fmla="*/ 363 w 363"/>
                <a:gd name="T5" fmla="*/ 91 h 91"/>
                <a:gd name="T6" fmla="*/ 0 w 363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91"/>
                <a:gd name="T14" fmla="*/ 363 w 363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91">
                  <a:moveTo>
                    <a:pt x="0" y="91"/>
                  </a:moveTo>
                  <a:lnTo>
                    <a:pt x="227" y="0"/>
                  </a:lnTo>
                  <a:lnTo>
                    <a:pt x="363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762" name="Rectangle 37"/>
            <p:cNvSpPr>
              <a:spLocks noChangeArrowheads="1"/>
            </p:cNvSpPr>
            <p:nvPr/>
          </p:nvSpPr>
          <p:spPr bwMode="auto">
            <a:xfrm>
              <a:off x="805" y="482"/>
              <a:ext cx="136" cy="259"/>
            </a:xfrm>
            <a:prstGeom prst="rect">
              <a:avLst/>
            </a:prstGeom>
            <a:solidFill>
              <a:schemeClr val="tx1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4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63" name="AutoShape 38"/>
            <p:cNvSpPr>
              <a:spLocks noChangeArrowheads="1"/>
            </p:cNvSpPr>
            <p:nvPr/>
          </p:nvSpPr>
          <p:spPr bwMode="auto">
            <a:xfrm>
              <a:off x="638" y="320"/>
              <a:ext cx="140" cy="911"/>
            </a:xfrm>
            <a:prstGeom prst="can">
              <a:avLst>
                <a:gd name="adj" fmla="val 36121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1106488" y="2617788"/>
            <a:ext cx="4106862" cy="241300"/>
            <a:chOff x="543" y="2417"/>
            <a:chExt cx="2587" cy="152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</p:grpSpPr>
        <p:sp>
          <p:nvSpPr>
            <p:cNvPr id="190504" name="Oval 40"/>
            <p:cNvSpPr>
              <a:spLocks noChangeAspect="1" noChangeArrowheads="1"/>
            </p:cNvSpPr>
            <p:nvPr/>
          </p:nvSpPr>
          <p:spPr bwMode="auto">
            <a:xfrm>
              <a:off x="557" y="2417"/>
              <a:ext cx="147" cy="147"/>
            </a:xfrm>
            <a:prstGeom prst="ellipse">
              <a:avLst/>
            </a:prstGeom>
            <a:grpFill/>
            <a:ln w="9525">
              <a:round/>
              <a:headEnd/>
              <a:tailEnd/>
            </a:ln>
            <a:effectLst/>
            <a:scene3d>
              <a:camera prst="legacyPerspectiveTopRight">
                <a:rot lat="180000" lon="1020000" rev="0"/>
              </a:camera>
              <a:lightRig rig="legacyFlat3" dir="b"/>
            </a:scene3d>
            <a:sp3d extrusionH="744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505" name="AutoShape 41"/>
            <p:cNvSpPr>
              <a:spLocks noChangeArrowheads="1"/>
            </p:cNvSpPr>
            <p:nvPr/>
          </p:nvSpPr>
          <p:spPr bwMode="auto">
            <a:xfrm>
              <a:off x="598" y="2422"/>
              <a:ext cx="2532" cy="147"/>
            </a:xfrm>
            <a:custGeom>
              <a:avLst/>
              <a:gdLst>
                <a:gd name="G0" fmla="+- 1075 0 0"/>
                <a:gd name="G1" fmla="+- 21600 0 1075"/>
                <a:gd name="G2" fmla="*/ 1075 1 2"/>
                <a:gd name="G3" fmla="+- 21600 0 G2"/>
                <a:gd name="G4" fmla="+/ 1075 21600 2"/>
                <a:gd name="G5" fmla="+/ G1 0 2"/>
                <a:gd name="G6" fmla="*/ 21600 21600 1075"/>
                <a:gd name="G7" fmla="*/ G6 1 2"/>
                <a:gd name="G8" fmla="+- 21600 0 G7"/>
                <a:gd name="G9" fmla="*/ 21600 1 2"/>
                <a:gd name="G10" fmla="+- 1075 0 G9"/>
                <a:gd name="G11" fmla="?: G10 G8 0"/>
                <a:gd name="G12" fmla="?: G10 G7 21600"/>
                <a:gd name="T0" fmla="*/ 21062 w 21600"/>
                <a:gd name="T1" fmla="*/ 10800 h 21600"/>
                <a:gd name="T2" fmla="*/ 10800 w 21600"/>
                <a:gd name="T3" fmla="*/ 21600 h 21600"/>
                <a:gd name="T4" fmla="*/ 538 w 21600"/>
                <a:gd name="T5" fmla="*/ 10800 h 21600"/>
                <a:gd name="T6" fmla="*/ 10800 w 21600"/>
                <a:gd name="T7" fmla="*/ 0 h 21600"/>
                <a:gd name="T8" fmla="*/ 2338 w 21600"/>
                <a:gd name="T9" fmla="*/ 2338 h 21600"/>
                <a:gd name="T10" fmla="*/ 19262 w 21600"/>
                <a:gd name="T11" fmla="*/ 192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5" y="21600"/>
                  </a:lnTo>
                  <a:lnTo>
                    <a:pt x="205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506" name="Oval 42"/>
            <p:cNvSpPr>
              <a:spLocks noChangeArrowheads="1"/>
            </p:cNvSpPr>
            <p:nvPr/>
          </p:nvSpPr>
          <p:spPr bwMode="auto">
            <a:xfrm>
              <a:off x="543" y="2420"/>
              <a:ext cx="205" cy="14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67607" name="Rectangle 43"/>
          <p:cNvSpPr>
            <a:spLocks noChangeArrowheads="1"/>
          </p:cNvSpPr>
          <p:nvPr/>
        </p:nvSpPr>
        <p:spPr bwMode="auto">
          <a:xfrm>
            <a:off x="3357563" y="4478338"/>
            <a:ext cx="1423987" cy="777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700000"/>
          </a:gradFill>
          <a:ln w="9525">
            <a:miter lim="800000"/>
            <a:headEnd/>
            <a:tailEnd/>
          </a:ln>
          <a:scene3d>
            <a:camera prst="legacyPerspectiveTopRight">
              <a:rot lat="1379995" lon="120000" rev="0"/>
            </a:camera>
            <a:lightRig rig="legacyFlat3" dir="r"/>
          </a:scene3d>
          <a:sp3d extrusionH="430200" prstMaterial="legacyMetal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7608" name="Group 44"/>
          <p:cNvGrpSpPr>
            <a:grpSpLocks/>
          </p:cNvGrpSpPr>
          <p:nvPr/>
        </p:nvGrpSpPr>
        <p:grpSpPr bwMode="auto">
          <a:xfrm>
            <a:off x="3490913" y="3808413"/>
            <a:ext cx="617537" cy="628650"/>
            <a:chOff x="4148" y="2976"/>
            <a:chExt cx="389" cy="373"/>
          </a:xfrm>
        </p:grpSpPr>
        <p:sp>
          <p:nvSpPr>
            <p:cNvPr id="67733" name="Oval 4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34" name="Oval 4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735" name="Group 4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7744" name="Oval 4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45" name="Oval 4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46" name="Oval 5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7736" name="Group 5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7737" name="Oval 5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7738" name="Group 5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7741" name="Oval 5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42" name="Oval 5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43" name="Oval 5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7739" name="Oval 5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40" name="Oval 5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7609" name="Group 59"/>
          <p:cNvGrpSpPr>
            <a:grpSpLocks/>
          </p:cNvGrpSpPr>
          <p:nvPr/>
        </p:nvGrpSpPr>
        <p:grpSpPr bwMode="auto">
          <a:xfrm>
            <a:off x="3490913" y="3281363"/>
            <a:ext cx="617537" cy="628650"/>
            <a:chOff x="4148" y="2976"/>
            <a:chExt cx="389" cy="373"/>
          </a:xfrm>
        </p:grpSpPr>
        <p:sp>
          <p:nvSpPr>
            <p:cNvPr id="67719" name="Oval 60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20" name="Oval 61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721" name="Group 62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7730" name="Oval 63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31" name="Oval 64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32" name="Oval 65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7722" name="Group 66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7723" name="Oval 67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7724" name="Group 68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7727" name="Oval 69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28" name="Oval 70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29" name="Oval 71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7725" name="Oval 72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26" name="Oval 73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7610" name="Group 74"/>
          <p:cNvGrpSpPr>
            <a:grpSpLocks/>
          </p:cNvGrpSpPr>
          <p:nvPr/>
        </p:nvGrpSpPr>
        <p:grpSpPr bwMode="auto">
          <a:xfrm>
            <a:off x="4170363" y="3806825"/>
            <a:ext cx="617537" cy="630238"/>
            <a:chOff x="4148" y="2976"/>
            <a:chExt cx="389" cy="373"/>
          </a:xfrm>
        </p:grpSpPr>
        <p:sp>
          <p:nvSpPr>
            <p:cNvPr id="67705" name="Oval 7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06" name="Oval 7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707" name="Group 7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7716" name="Oval 7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17" name="Oval 7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18" name="Oval 8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7708" name="Group 8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7709" name="Oval 8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7710" name="Group 8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7713" name="Oval 8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14" name="Oval 8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715" name="Oval 8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7711" name="Oval 8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12" name="Oval 8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7611" name="Oval 89"/>
          <p:cNvSpPr>
            <a:spLocks noChangeArrowheads="1"/>
          </p:cNvSpPr>
          <p:nvPr/>
        </p:nvSpPr>
        <p:spPr bwMode="auto">
          <a:xfrm flipV="1">
            <a:off x="4170363" y="3725863"/>
            <a:ext cx="611187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12" name="Oval 90"/>
          <p:cNvSpPr>
            <a:spLocks noChangeArrowheads="1"/>
          </p:cNvSpPr>
          <p:nvPr/>
        </p:nvSpPr>
        <p:spPr bwMode="auto">
          <a:xfrm flipV="1">
            <a:off x="4186238" y="3654425"/>
            <a:ext cx="576262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extrusionH="74600"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7613" name="Group 91"/>
          <p:cNvGrpSpPr>
            <a:grpSpLocks/>
          </p:cNvGrpSpPr>
          <p:nvPr/>
        </p:nvGrpSpPr>
        <p:grpSpPr bwMode="auto">
          <a:xfrm>
            <a:off x="4170363" y="3619500"/>
            <a:ext cx="611187" cy="230188"/>
            <a:chOff x="4148" y="3353"/>
            <a:chExt cx="385" cy="136"/>
          </a:xfrm>
        </p:grpSpPr>
        <p:sp>
          <p:nvSpPr>
            <p:cNvPr id="67702" name="Oval 92"/>
            <p:cNvSpPr>
              <a:spLocks noChangeArrowheads="1"/>
            </p:cNvSpPr>
            <p:nvPr/>
          </p:nvSpPr>
          <p:spPr bwMode="auto">
            <a:xfrm flipV="1">
              <a:off x="4148" y="3379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03" name="Oval 93"/>
            <p:cNvSpPr>
              <a:spLocks noChangeArrowheads="1"/>
            </p:cNvSpPr>
            <p:nvPr/>
          </p:nvSpPr>
          <p:spPr bwMode="auto">
            <a:xfrm flipV="1">
              <a:off x="4148" y="3365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704" name="Oval 94"/>
            <p:cNvSpPr>
              <a:spLocks noChangeArrowheads="1"/>
            </p:cNvSpPr>
            <p:nvPr/>
          </p:nvSpPr>
          <p:spPr bwMode="auto">
            <a:xfrm flipV="1">
              <a:off x="4148" y="3353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7614" name="Group 95"/>
          <p:cNvGrpSpPr>
            <a:grpSpLocks/>
          </p:cNvGrpSpPr>
          <p:nvPr/>
        </p:nvGrpSpPr>
        <p:grpSpPr bwMode="auto">
          <a:xfrm>
            <a:off x="4173538" y="3281363"/>
            <a:ext cx="614362" cy="276225"/>
            <a:chOff x="4150" y="3279"/>
            <a:chExt cx="387" cy="164"/>
          </a:xfrm>
        </p:grpSpPr>
        <p:sp>
          <p:nvSpPr>
            <p:cNvPr id="67695" name="Oval 96"/>
            <p:cNvSpPr>
              <a:spLocks noChangeArrowheads="1"/>
            </p:cNvSpPr>
            <p:nvPr/>
          </p:nvSpPr>
          <p:spPr bwMode="auto">
            <a:xfrm>
              <a:off x="4160" y="3341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696" name="Group 97"/>
            <p:cNvGrpSpPr>
              <a:grpSpLocks/>
            </p:cNvGrpSpPr>
            <p:nvPr/>
          </p:nvGrpSpPr>
          <p:grpSpPr bwMode="auto">
            <a:xfrm>
              <a:off x="4150" y="3327"/>
              <a:ext cx="385" cy="116"/>
              <a:chOff x="4150" y="3327"/>
              <a:chExt cx="385" cy="116"/>
            </a:xfrm>
          </p:grpSpPr>
          <p:sp>
            <p:nvSpPr>
              <p:cNvPr id="67699" name="Oval 98"/>
              <p:cNvSpPr>
                <a:spLocks noChangeArrowheads="1"/>
              </p:cNvSpPr>
              <p:nvPr/>
            </p:nvSpPr>
            <p:spPr bwMode="auto">
              <a:xfrm>
                <a:off x="4150" y="3353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00" name="Oval 99"/>
              <p:cNvSpPr>
                <a:spLocks noChangeArrowheads="1"/>
              </p:cNvSpPr>
              <p:nvPr/>
            </p:nvSpPr>
            <p:spPr bwMode="auto">
              <a:xfrm>
                <a:off x="4150" y="3340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701" name="Oval 100"/>
              <p:cNvSpPr>
                <a:spLocks noChangeArrowheads="1"/>
              </p:cNvSpPr>
              <p:nvPr/>
            </p:nvSpPr>
            <p:spPr bwMode="auto">
              <a:xfrm>
                <a:off x="4150" y="3327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67697" name="Oval 101"/>
            <p:cNvSpPr>
              <a:spLocks noChangeArrowheads="1"/>
            </p:cNvSpPr>
            <p:nvPr/>
          </p:nvSpPr>
          <p:spPr bwMode="auto">
            <a:xfrm>
              <a:off x="4160" y="3286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98" name="Oval 102"/>
            <p:cNvSpPr>
              <a:spLocks noChangeArrowheads="1"/>
            </p:cNvSpPr>
            <p:nvPr/>
          </p:nvSpPr>
          <p:spPr bwMode="auto">
            <a:xfrm>
              <a:off x="4152" y="3279"/>
              <a:ext cx="385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7615" name="AutoShape 103"/>
          <p:cNvSpPr>
            <a:spLocks noChangeArrowheads="1"/>
          </p:cNvSpPr>
          <p:nvPr/>
        </p:nvSpPr>
        <p:spPr bwMode="auto">
          <a:xfrm>
            <a:off x="3727450" y="3203575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16" name="AutoShape 104"/>
          <p:cNvSpPr>
            <a:spLocks noChangeArrowheads="1"/>
          </p:cNvSpPr>
          <p:nvPr/>
        </p:nvSpPr>
        <p:spPr bwMode="auto">
          <a:xfrm>
            <a:off x="4405313" y="3200400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17" name="AutoShape 105"/>
          <p:cNvSpPr>
            <a:spLocks noChangeArrowheads="1"/>
          </p:cNvSpPr>
          <p:nvPr/>
        </p:nvSpPr>
        <p:spPr bwMode="auto">
          <a:xfrm rot="5400000">
            <a:off x="4320381" y="2585244"/>
            <a:ext cx="179388" cy="11874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7618" name="Group 106"/>
          <p:cNvGrpSpPr>
            <a:grpSpLocks/>
          </p:cNvGrpSpPr>
          <p:nvPr/>
        </p:nvGrpSpPr>
        <p:grpSpPr bwMode="auto">
          <a:xfrm rot="-5400000">
            <a:off x="2564606" y="3588544"/>
            <a:ext cx="919163" cy="504825"/>
            <a:chOff x="1882" y="3838"/>
            <a:chExt cx="714" cy="363"/>
          </a:xfrm>
        </p:grpSpPr>
        <p:sp>
          <p:nvSpPr>
            <p:cNvPr id="67692" name="AutoShape 107"/>
            <p:cNvSpPr>
              <a:spLocks noChangeArrowheads="1"/>
            </p:cNvSpPr>
            <p:nvPr/>
          </p:nvSpPr>
          <p:spPr bwMode="auto">
            <a:xfrm rot="5400000" flipH="1">
              <a:off x="1746" y="3974"/>
              <a:ext cx="363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934 h 21600"/>
                <a:gd name="T14" fmla="*/ 15709 w 21600"/>
                <a:gd name="T15" fmla="*/ 1566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11" y="21600"/>
                  </a:lnTo>
                  <a:lnTo>
                    <a:pt x="133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93" name="Rectangle 108"/>
            <p:cNvSpPr>
              <a:spLocks noChangeArrowheads="1"/>
            </p:cNvSpPr>
            <p:nvPr/>
          </p:nvSpPr>
          <p:spPr bwMode="auto">
            <a:xfrm>
              <a:off x="1957" y="3838"/>
              <a:ext cx="544" cy="363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120000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94" name="AutoShape 109"/>
            <p:cNvSpPr>
              <a:spLocks noChangeArrowheads="1"/>
            </p:cNvSpPr>
            <p:nvPr/>
          </p:nvSpPr>
          <p:spPr bwMode="auto">
            <a:xfrm rot="-5400000">
              <a:off x="2392" y="3975"/>
              <a:ext cx="31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8 w 21600"/>
                <a:gd name="T13" fmla="*/ 5222 h 21600"/>
                <a:gd name="T14" fmla="*/ 16302 w 21600"/>
                <a:gd name="T15" fmla="*/ 163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064" y="21600"/>
                  </a:lnTo>
                  <a:lnTo>
                    <a:pt x="145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7619" name="Rectangle 110" descr="Гранит"/>
          <p:cNvSpPr>
            <a:spLocks noChangeArrowheads="1"/>
          </p:cNvSpPr>
          <p:nvPr/>
        </p:nvSpPr>
        <p:spPr bwMode="auto">
          <a:xfrm>
            <a:off x="1389063" y="3130550"/>
            <a:ext cx="163512" cy="20558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20000" lon="660000" rev="0"/>
            </a:camera>
            <a:lightRig rig="legacyFlat3" dir="t"/>
          </a:scene3d>
          <a:sp3d extrusionH="18018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7620" name="Group 111"/>
          <p:cNvGrpSpPr>
            <a:grpSpLocks/>
          </p:cNvGrpSpPr>
          <p:nvPr/>
        </p:nvGrpSpPr>
        <p:grpSpPr bwMode="auto">
          <a:xfrm>
            <a:off x="1790700" y="4100513"/>
            <a:ext cx="674688" cy="846137"/>
            <a:chOff x="2033" y="3402"/>
            <a:chExt cx="425" cy="533"/>
          </a:xfrm>
        </p:grpSpPr>
        <p:sp>
          <p:nvSpPr>
            <p:cNvPr id="67682" name="AutoShape 112"/>
            <p:cNvSpPr>
              <a:spLocks noChangeArrowheads="1"/>
            </p:cNvSpPr>
            <p:nvPr/>
          </p:nvSpPr>
          <p:spPr bwMode="auto">
            <a:xfrm>
              <a:off x="2033" y="3810"/>
              <a:ext cx="330" cy="1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539980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83" name="Oval 113"/>
            <p:cNvSpPr>
              <a:spLocks noChangeAspect="1" noChangeArrowheads="1"/>
            </p:cNvSpPr>
            <p:nvPr/>
          </p:nvSpPr>
          <p:spPr bwMode="auto">
            <a:xfrm>
              <a:off x="2095" y="3402"/>
              <a:ext cx="363" cy="345"/>
            </a:xfrm>
            <a:prstGeom prst="ellipse">
              <a:avLst/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84" name="Rectangle 114"/>
            <p:cNvSpPr>
              <a:spLocks noChangeArrowheads="1"/>
            </p:cNvSpPr>
            <p:nvPr/>
          </p:nvSpPr>
          <p:spPr bwMode="auto">
            <a:xfrm>
              <a:off x="2064" y="3657"/>
              <a:ext cx="272" cy="181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685" name="Group 115"/>
            <p:cNvGrpSpPr>
              <a:grpSpLocks/>
            </p:cNvGrpSpPr>
            <p:nvPr/>
          </p:nvGrpSpPr>
          <p:grpSpPr bwMode="auto">
            <a:xfrm>
              <a:off x="2042" y="3524"/>
              <a:ext cx="296" cy="282"/>
              <a:chOff x="1672" y="3478"/>
              <a:chExt cx="296" cy="282"/>
            </a:xfrm>
          </p:grpSpPr>
          <p:sp>
            <p:nvSpPr>
              <p:cNvPr id="67686" name="Oval 116"/>
              <p:cNvSpPr>
                <a:spLocks noChangeAspect="1" noChangeArrowheads="1"/>
              </p:cNvSpPr>
              <p:nvPr/>
            </p:nvSpPr>
            <p:spPr bwMode="auto">
              <a:xfrm>
                <a:off x="1672" y="3478"/>
                <a:ext cx="296" cy="282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r"/>
              </a:scene3d>
              <a:sp3d extrusionH="8874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687" name="Oval 117"/>
              <p:cNvSpPr>
                <a:spLocks noChangeAspect="1" noChangeArrowheads="1"/>
              </p:cNvSpPr>
              <p:nvPr/>
            </p:nvSpPr>
            <p:spPr bwMode="auto">
              <a:xfrm>
                <a:off x="1696" y="3521"/>
                <a:ext cx="231" cy="219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688" name="Oval 118" descr="Зигзаг"/>
              <p:cNvSpPr>
                <a:spLocks noChangeAspect="1" noChangeArrowheads="1"/>
              </p:cNvSpPr>
              <p:nvPr/>
            </p:nvSpPr>
            <p:spPr bwMode="auto">
              <a:xfrm>
                <a:off x="1718" y="3549"/>
                <a:ext cx="179" cy="169"/>
              </a:xfrm>
              <a:prstGeom prst="ellipse">
                <a:avLst/>
              </a:prstGeom>
              <a:pattFill prst="zigZag">
                <a:fgClr>
                  <a:srgbClr val="CCFF33"/>
                </a:fgClr>
                <a:bgClr>
                  <a:schemeClr val="bg2"/>
                </a:bgClr>
              </a:pattFill>
              <a:ln w="9525">
                <a:solidFill>
                  <a:srgbClr val="99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7689" name="Group 119"/>
              <p:cNvGrpSpPr>
                <a:grpSpLocks/>
              </p:cNvGrpSpPr>
              <p:nvPr/>
            </p:nvGrpSpPr>
            <p:grpSpPr bwMode="auto">
              <a:xfrm>
                <a:off x="1748" y="3592"/>
                <a:ext cx="107" cy="101"/>
                <a:chOff x="1474" y="3748"/>
                <a:chExt cx="107" cy="101"/>
              </a:xfrm>
            </p:grpSpPr>
            <p:sp>
              <p:nvSpPr>
                <p:cNvPr id="67690" name="Oval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3748"/>
                  <a:ext cx="107" cy="101"/>
                </a:xfrm>
                <a:prstGeom prst="ellipse">
                  <a:avLst/>
                </a:prstGeom>
                <a:solidFill>
                  <a:srgbClr val="CCFF33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691" name="Oval 121"/>
                <p:cNvSpPr>
                  <a:spLocks noChangeArrowheads="1"/>
                </p:cNvSpPr>
                <p:nvPr/>
              </p:nvSpPr>
              <p:spPr bwMode="auto">
                <a:xfrm>
                  <a:off x="1509" y="3785"/>
                  <a:ext cx="33" cy="3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tx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7621" name="AutoShape 122"/>
          <p:cNvSpPr>
            <a:spLocks noChangeArrowheads="1"/>
          </p:cNvSpPr>
          <p:nvPr/>
        </p:nvSpPr>
        <p:spPr bwMode="auto">
          <a:xfrm>
            <a:off x="2978150" y="2492375"/>
            <a:ext cx="144463" cy="863600"/>
          </a:xfrm>
          <a:prstGeom prst="roundRect">
            <a:avLst>
              <a:gd name="adj" fmla="val 26375"/>
            </a:avLst>
          </a:prstGeom>
          <a:gradFill rotWithShape="1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22" name="AutoShape 123"/>
          <p:cNvSpPr>
            <a:spLocks noChangeArrowheads="1"/>
          </p:cNvSpPr>
          <p:nvPr/>
        </p:nvSpPr>
        <p:spPr bwMode="auto">
          <a:xfrm>
            <a:off x="3641725" y="3440113"/>
            <a:ext cx="828675" cy="142875"/>
          </a:xfrm>
          <a:prstGeom prst="roundRect">
            <a:avLst>
              <a:gd name="adj" fmla="val 47778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23" name="Oval 124"/>
          <p:cNvSpPr>
            <a:spLocks noChangeArrowheads="1"/>
          </p:cNvSpPr>
          <p:nvPr/>
        </p:nvSpPr>
        <p:spPr bwMode="auto">
          <a:xfrm>
            <a:off x="3638550" y="365125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24" name="Oval 125"/>
          <p:cNvSpPr>
            <a:spLocks noChangeArrowheads="1"/>
          </p:cNvSpPr>
          <p:nvPr/>
        </p:nvSpPr>
        <p:spPr bwMode="auto">
          <a:xfrm>
            <a:off x="3638550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25" name="AutoShape 126"/>
          <p:cNvSpPr>
            <a:spLocks noChangeArrowheads="1"/>
          </p:cNvSpPr>
          <p:nvPr/>
        </p:nvSpPr>
        <p:spPr bwMode="auto">
          <a:xfrm rot="-5400000">
            <a:off x="3298032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26" name="Oval 127"/>
          <p:cNvSpPr>
            <a:spLocks noChangeArrowheads="1"/>
          </p:cNvSpPr>
          <p:nvPr/>
        </p:nvSpPr>
        <p:spPr bwMode="auto">
          <a:xfrm>
            <a:off x="4357688" y="364490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27" name="Oval 128"/>
          <p:cNvSpPr>
            <a:spLocks noChangeArrowheads="1"/>
          </p:cNvSpPr>
          <p:nvPr/>
        </p:nvSpPr>
        <p:spPr bwMode="auto">
          <a:xfrm>
            <a:off x="4351338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28" name="AutoShape 129"/>
          <p:cNvSpPr>
            <a:spLocks noChangeArrowheads="1"/>
          </p:cNvSpPr>
          <p:nvPr/>
        </p:nvSpPr>
        <p:spPr bwMode="auto">
          <a:xfrm rot="-5400000">
            <a:off x="4010820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7629" name="Group 130"/>
          <p:cNvGrpSpPr>
            <a:grpSpLocks/>
          </p:cNvGrpSpPr>
          <p:nvPr/>
        </p:nvGrpSpPr>
        <p:grpSpPr bwMode="auto">
          <a:xfrm>
            <a:off x="998538" y="3379788"/>
            <a:ext cx="288925" cy="1158875"/>
            <a:chOff x="517" y="2943"/>
            <a:chExt cx="182" cy="771"/>
          </a:xfrm>
        </p:grpSpPr>
        <p:sp>
          <p:nvSpPr>
            <p:cNvPr id="190595" name="AutoShape 131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596" name="AutoShape 132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7630" name="Group 133"/>
          <p:cNvGrpSpPr>
            <a:grpSpLocks/>
          </p:cNvGrpSpPr>
          <p:nvPr/>
        </p:nvGrpSpPr>
        <p:grpSpPr bwMode="auto">
          <a:xfrm>
            <a:off x="900113" y="3446463"/>
            <a:ext cx="288925" cy="1204912"/>
            <a:chOff x="517" y="2943"/>
            <a:chExt cx="182" cy="771"/>
          </a:xfrm>
        </p:grpSpPr>
        <p:sp>
          <p:nvSpPr>
            <p:cNvPr id="190598" name="AutoShape 134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599" name="AutoShape 135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7631" name="Group 136"/>
          <p:cNvGrpSpPr>
            <a:grpSpLocks/>
          </p:cNvGrpSpPr>
          <p:nvPr/>
        </p:nvGrpSpPr>
        <p:grpSpPr bwMode="auto">
          <a:xfrm>
            <a:off x="774700" y="3543300"/>
            <a:ext cx="288925" cy="1223963"/>
            <a:chOff x="517" y="2943"/>
            <a:chExt cx="182" cy="771"/>
          </a:xfrm>
        </p:grpSpPr>
        <p:sp>
          <p:nvSpPr>
            <p:cNvPr id="190601" name="AutoShape 137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0602" name="AutoShape 138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7632" name="Group 139"/>
          <p:cNvGrpSpPr>
            <a:grpSpLocks/>
          </p:cNvGrpSpPr>
          <p:nvPr/>
        </p:nvGrpSpPr>
        <p:grpSpPr bwMode="auto">
          <a:xfrm>
            <a:off x="990600" y="3370263"/>
            <a:ext cx="107950" cy="103187"/>
            <a:chOff x="409" y="2967"/>
            <a:chExt cx="68" cy="65"/>
          </a:xfrm>
        </p:grpSpPr>
        <p:sp>
          <p:nvSpPr>
            <p:cNvPr id="190604" name="AutoShape 140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7675" name="Oval 141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7633" name="Group 142"/>
          <p:cNvGrpSpPr>
            <a:grpSpLocks/>
          </p:cNvGrpSpPr>
          <p:nvPr/>
        </p:nvGrpSpPr>
        <p:grpSpPr bwMode="auto">
          <a:xfrm>
            <a:off x="863600" y="3463925"/>
            <a:ext cx="107950" cy="103188"/>
            <a:chOff x="409" y="2967"/>
            <a:chExt cx="68" cy="65"/>
          </a:xfrm>
        </p:grpSpPr>
        <p:sp>
          <p:nvSpPr>
            <p:cNvPr id="190607" name="AutoShape 143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7673" name="Oval 144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7634" name="Group 145"/>
          <p:cNvGrpSpPr>
            <a:grpSpLocks/>
          </p:cNvGrpSpPr>
          <p:nvPr/>
        </p:nvGrpSpPr>
        <p:grpSpPr bwMode="auto">
          <a:xfrm>
            <a:off x="1100138" y="3298825"/>
            <a:ext cx="107950" cy="103188"/>
            <a:chOff x="409" y="2967"/>
            <a:chExt cx="68" cy="65"/>
          </a:xfrm>
        </p:grpSpPr>
        <p:sp>
          <p:nvSpPr>
            <p:cNvPr id="190610" name="AutoShape 146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7671" name="Oval 147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7635" name="Oval 148"/>
          <p:cNvSpPr>
            <a:spLocks noChangeArrowheads="1"/>
          </p:cNvSpPr>
          <p:nvPr/>
        </p:nvSpPr>
        <p:spPr bwMode="auto">
          <a:xfrm>
            <a:off x="784225" y="3635375"/>
            <a:ext cx="36513" cy="36513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>
              <a:rot lat="120000" lon="420000" rev="0"/>
            </a:camera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36" name="Rectangle 149"/>
          <p:cNvSpPr>
            <a:spLocks noChangeArrowheads="1"/>
          </p:cNvSpPr>
          <p:nvPr/>
        </p:nvSpPr>
        <p:spPr bwMode="auto">
          <a:xfrm flipV="1">
            <a:off x="1703388" y="3638550"/>
            <a:ext cx="611187" cy="365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37" name="Rectangle 150"/>
          <p:cNvSpPr>
            <a:spLocks noChangeArrowheads="1"/>
          </p:cNvSpPr>
          <p:nvPr/>
        </p:nvSpPr>
        <p:spPr bwMode="auto">
          <a:xfrm flipV="1">
            <a:off x="785813" y="3636963"/>
            <a:ext cx="611187" cy="36512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7638" name="Group 151"/>
          <p:cNvGrpSpPr>
            <a:grpSpLocks/>
          </p:cNvGrpSpPr>
          <p:nvPr/>
        </p:nvGrpSpPr>
        <p:grpSpPr bwMode="auto">
          <a:xfrm>
            <a:off x="2030413" y="3408363"/>
            <a:ext cx="504825" cy="504825"/>
            <a:chOff x="4148" y="2976"/>
            <a:chExt cx="389" cy="373"/>
          </a:xfrm>
        </p:grpSpPr>
        <p:sp>
          <p:nvSpPr>
            <p:cNvPr id="67656" name="Oval 152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7657" name="Oval 153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7658" name="Group 154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7667" name="Oval 155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668" name="Oval 156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669" name="Oval 157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7659" name="Group 158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7660" name="Oval 159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7661" name="Group 160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7664" name="Oval 161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665" name="Oval 162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7666" name="Oval 163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7662" name="Oval 164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7663" name="Oval 165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7639" name="AutoShape 166"/>
          <p:cNvSpPr>
            <a:spLocks noChangeArrowheads="1"/>
          </p:cNvSpPr>
          <p:nvPr/>
        </p:nvSpPr>
        <p:spPr bwMode="auto">
          <a:xfrm>
            <a:off x="2952750" y="4314825"/>
            <a:ext cx="144463" cy="238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40" name="AutoShape 167"/>
          <p:cNvSpPr>
            <a:spLocks noChangeArrowheads="1"/>
          </p:cNvSpPr>
          <p:nvPr/>
        </p:nvSpPr>
        <p:spPr bwMode="auto">
          <a:xfrm flipV="1">
            <a:off x="2395538" y="4414838"/>
            <a:ext cx="684212" cy="1444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55 w 21600"/>
              <a:gd name="T13" fmla="*/ 3755 h 21600"/>
              <a:gd name="T14" fmla="*/ 17845 w 21600"/>
              <a:gd name="T15" fmla="*/ 1784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909" y="21600"/>
                </a:lnTo>
                <a:lnTo>
                  <a:pt x="1769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41" name="Text Box 168"/>
          <p:cNvSpPr txBox="1">
            <a:spLocks noChangeArrowheads="1"/>
          </p:cNvSpPr>
          <p:nvPr/>
        </p:nvSpPr>
        <p:spPr bwMode="auto">
          <a:xfrm>
            <a:off x="1143000" y="758825"/>
            <a:ext cx="716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РЕЖИМ </a:t>
            </a:r>
            <a:r>
              <a:rPr lang="en-US" sz="2400" b="1" dirty="0">
                <a:solidFill>
                  <a:srgbClr val="000099"/>
                </a:solidFill>
                <a:latin typeface="Garamond" pitchFamily="18" charset="0"/>
              </a:rPr>
              <a:t>I</a:t>
            </a: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 </a:t>
            </a:r>
            <a:r>
              <a:rPr lang="ru-RU" sz="2400" b="1" dirty="0" smtClean="0">
                <a:solidFill>
                  <a:srgbClr val="000099"/>
                </a:solidFill>
                <a:latin typeface="Garamond" pitchFamily="18" charset="0"/>
              </a:rPr>
              <a:t> чистая </a:t>
            </a: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вентиляци</a:t>
            </a:r>
            <a:r>
              <a:rPr lang="ru-RU" sz="2000" b="1" dirty="0">
                <a:solidFill>
                  <a:srgbClr val="000099"/>
                </a:solidFill>
                <a:latin typeface="Garamond" pitchFamily="18" charset="0"/>
              </a:rPr>
              <a:t>я </a:t>
            </a:r>
          </a:p>
        </p:txBody>
      </p:sp>
      <p:sp>
        <p:nvSpPr>
          <p:cNvPr id="67642" name="AutoShape 169"/>
          <p:cNvSpPr>
            <a:spLocks noChangeArrowheads="1"/>
          </p:cNvSpPr>
          <p:nvPr/>
        </p:nvSpPr>
        <p:spPr bwMode="auto">
          <a:xfrm>
            <a:off x="3992563" y="2781300"/>
            <a:ext cx="144462" cy="696913"/>
          </a:xfrm>
          <a:prstGeom prst="roundRect">
            <a:avLst>
              <a:gd name="adj" fmla="val 41759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43" name="AutoShape 170"/>
          <p:cNvSpPr>
            <a:spLocks noChangeArrowheads="1"/>
          </p:cNvSpPr>
          <p:nvPr/>
        </p:nvSpPr>
        <p:spPr bwMode="auto">
          <a:xfrm rot="-2384072">
            <a:off x="3756025" y="3141663"/>
            <a:ext cx="161925" cy="1524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669 w 21600"/>
              <a:gd name="T13" fmla="*/ 5669 h 21600"/>
              <a:gd name="T14" fmla="*/ 15931 w 21600"/>
              <a:gd name="T15" fmla="*/ 15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738" y="21600"/>
                </a:lnTo>
                <a:lnTo>
                  <a:pt x="1386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644" name="Oval 171"/>
          <p:cNvSpPr>
            <a:spLocks noChangeArrowheads="1"/>
          </p:cNvSpPr>
          <p:nvPr/>
        </p:nvSpPr>
        <p:spPr bwMode="auto">
          <a:xfrm>
            <a:off x="2173288" y="3430588"/>
            <a:ext cx="215900" cy="36512"/>
          </a:xfrm>
          <a:prstGeom prst="ellipse">
            <a:avLst/>
          </a:prstGeom>
          <a:solidFill>
            <a:srgbClr val="CCCC00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645" name="AutoShape 172"/>
          <p:cNvSpPr>
            <a:spLocks noChangeArrowheads="1"/>
          </p:cNvSpPr>
          <p:nvPr/>
        </p:nvSpPr>
        <p:spPr bwMode="auto">
          <a:xfrm rot="-5400000">
            <a:off x="1943100" y="3049588"/>
            <a:ext cx="674688" cy="144462"/>
          </a:xfrm>
          <a:prstGeom prst="roundRect">
            <a:avLst>
              <a:gd name="adj" fmla="val 29528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0637" name="AutoShape 173"/>
          <p:cNvSpPr>
            <a:spLocks noChangeArrowheads="1"/>
          </p:cNvSpPr>
          <p:nvPr/>
        </p:nvSpPr>
        <p:spPr bwMode="auto">
          <a:xfrm rot="1426071">
            <a:off x="7950200" y="2636838"/>
            <a:ext cx="438150" cy="863600"/>
          </a:xfrm>
          <a:prstGeom prst="upArrow">
            <a:avLst>
              <a:gd name="adj1" fmla="val 50000"/>
              <a:gd name="adj2" fmla="val 49275"/>
            </a:avLst>
          </a:prstGeom>
          <a:solidFill>
            <a:srgbClr val="00FFFF"/>
          </a:solidFill>
          <a:ln w="9525">
            <a:miter lim="800000"/>
            <a:headEnd/>
            <a:tailEnd/>
          </a:ln>
          <a:scene3d>
            <a:camera prst="legacyObliqueBottom">
              <a:rot lat="19559978" lon="0" rev="0"/>
            </a:camera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0638" name="Line 174"/>
          <p:cNvSpPr>
            <a:spLocks noChangeShapeType="1"/>
          </p:cNvSpPr>
          <p:nvPr/>
        </p:nvSpPr>
        <p:spPr bwMode="auto">
          <a:xfrm flipH="1">
            <a:off x="7254875" y="2752725"/>
            <a:ext cx="1079500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39" name="Line 175"/>
          <p:cNvSpPr>
            <a:spLocks noChangeShapeType="1"/>
          </p:cNvSpPr>
          <p:nvPr/>
        </p:nvSpPr>
        <p:spPr bwMode="auto">
          <a:xfrm flipH="1">
            <a:off x="5364163" y="2751138"/>
            <a:ext cx="576262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0" name="Line 176"/>
          <p:cNvSpPr>
            <a:spLocks noChangeShapeType="1"/>
          </p:cNvSpPr>
          <p:nvPr/>
        </p:nvSpPr>
        <p:spPr bwMode="auto">
          <a:xfrm>
            <a:off x="5340350" y="2728913"/>
            <a:ext cx="0" cy="1258887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1" name="Line 177"/>
          <p:cNvSpPr>
            <a:spLocks noChangeShapeType="1"/>
          </p:cNvSpPr>
          <p:nvPr/>
        </p:nvSpPr>
        <p:spPr bwMode="auto">
          <a:xfrm flipH="1">
            <a:off x="5148263" y="4005263"/>
            <a:ext cx="144462" cy="144462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2" name="Line 178"/>
          <p:cNvSpPr>
            <a:spLocks noChangeShapeType="1"/>
          </p:cNvSpPr>
          <p:nvPr/>
        </p:nvSpPr>
        <p:spPr bwMode="auto">
          <a:xfrm flipH="1" flipV="1">
            <a:off x="5076825" y="4038600"/>
            <a:ext cx="107950" cy="10795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3" name="Line 179"/>
          <p:cNvSpPr>
            <a:spLocks noChangeShapeType="1"/>
          </p:cNvSpPr>
          <p:nvPr/>
        </p:nvSpPr>
        <p:spPr bwMode="auto">
          <a:xfrm flipV="1">
            <a:off x="5081588" y="2762250"/>
            <a:ext cx="0" cy="12954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4" name="Line 180"/>
          <p:cNvSpPr>
            <a:spLocks noChangeShapeType="1"/>
          </p:cNvSpPr>
          <p:nvPr/>
        </p:nvSpPr>
        <p:spPr bwMode="auto">
          <a:xfrm flipH="1">
            <a:off x="1193800" y="2755900"/>
            <a:ext cx="3922713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5" name="Line 181"/>
          <p:cNvSpPr>
            <a:spLocks noChangeShapeType="1"/>
          </p:cNvSpPr>
          <p:nvPr/>
        </p:nvSpPr>
        <p:spPr bwMode="auto">
          <a:xfrm flipV="1">
            <a:off x="1187450" y="2133600"/>
            <a:ext cx="1368425" cy="612775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0646" name="AutoShape 182"/>
          <p:cNvSpPr>
            <a:spLocks noChangeArrowheads="1"/>
          </p:cNvSpPr>
          <p:nvPr/>
        </p:nvSpPr>
        <p:spPr bwMode="auto">
          <a:xfrm rot="582607">
            <a:off x="2701925" y="1989138"/>
            <a:ext cx="1006475" cy="287337"/>
          </a:xfrm>
          <a:prstGeom prst="rightArrow">
            <a:avLst>
              <a:gd name="adj1" fmla="val 50000"/>
              <a:gd name="adj2" fmla="val 87569"/>
            </a:avLst>
          </a:prstGeom>
          <a:solidFill>
            <a:srgbClr val="00FFFF"/>
          </a:solidFill>
          <a:ln w="9525">
            <a:miter lim="800000"/>
            <a:headEnd/>
            <a:tailEnd/>
          </a:ln>
          <a:scene3d>
            <a:camera prst="legacyObliqueBottom">
              <a:rot lat="19319977" lon="0" rev="0"/>
            </a:camera>
            <a:lightRig rig="legacyFlat4" dir="b"/>
          </a:scene3d>
          <a:sp3d extrusionH="49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0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0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637" grpId="0" animBg="1"/>
      <p:bldP spid="190638" grpId="0" animBg="1"/>
      <p:bldP spid="190639" grpId="0" animBg="1"/>
      <p:bldP spid="190640" grpId="0" animBg="1"/>
      <p:bldP spid="190641" grpId="0" animBg="1"/>
      <p:bldP spid="190642" grpId="0" animBg="1"/>
      <p:bldP spid="190643" grpId="0" animBg="1"/>
      <p:bldP spid="190644" grpId="0" animBg="1"/>
      <p:bldP spid="190645" grpId="0" animBg="1"/>
      <p:bldP spid="19064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reeform 2"/>
          <p:cNvSpPr>
            <a:spLocks/>
          </p:cNvSpPr>
          <p:nvPr/>
        </p:nvSpPr>
        <p:spPr bwMode="auto">
          <a:xfrm>
            <a:off x="323850" y="4076700"/>
            <a:ext cx="8640763" cy="1223963"/>
          </a:xfrm>
          <a:custGeom>
            <a:avLst/>
            <a:gdLst>
              <a:gd name="T0" fmla="*/ 0 w 5443"/>
              <a:gd name="T1" fmla="*/ 2147483647 h 771"/>
              <a:gd name="T2" fmla="*/ 2147483647 w 5443"/>
              <a:gd name="T3" fmla="*/ 2147483647 h 771"/>
              <a:gd name="T4" fmla="*/ 2147483647 w 5443"/>
              <a:gd name="T5" fmla="*/ 0 h 771"/>
              <a:gd name="T6" fmla="*/ 2147483647 w 5443"/>
              <a:gd name="T7" fmla="*/ 0 h 771"/>
              <a:gd name="T8" fmla="*/ 0 w 5443"/>
              <a:gd name="T9" fmla="*/ 2147483647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3"/>
              <a:gd name="T16" fmla="*/ 0 h 771"/>
              <a:gd name="T17" fmla="*/ 5443 w 5443"/>
              <a:gd name="T18" fmla="*/ 771 h 7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3" h="771">
                <a:moveTo>
                  <a:pt x="0" y="681"/>
                </a:moveTo>
                <a:lnTo>
                  <a:pt x="5443" y="771"/>
                </a:lnTo>
                <a:lnTo>
                  <a:pt x="5443" y="0"/>
                </a:lnTo>
                <a:lnTo>
                  <a:pt x="544" y="0"/>
                </a:lnTo>
                <a:lnTo>
                  <a:pt x="0" y="681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2771775" y="2349500"/>
            <a:ext cx="6121400" cy="6477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2" name="Rectangle 4" descr="Гранит"/>
          <p:cNvSpPr>
            <a:spLocks noChangeArrowheads="1"/>
          </p:cNvSpPr>
          <p:nvPr/>
        </p:nvSpPr>
        <p:spPr bwMode="auto">
          <a:xfrm>
            <a:off x="250825" y="3106738"/>
            <a:ext cx="215900" cy="2079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1020000" rev="0"/>
            </a:camera>
            <a:lightRig rig="legacyFlat3" dir="r"/>
          </a:scene3d>
          <a:sp3d extrusionH="2141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90563" y="4808538"/>
            <a:ext cx="358775" cy="71437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TopRight">
              <a:rot lat="0" lon="2153998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3275013" y="1773238"/>
            <a:ext cx="5630862" cy="719137"/>
          </a:xfrm>
          <a:prstGeom prst="rect">
            <a:avLst/>
          </a:prstGeom>
          <a:solidFill>
            <a:srgbClr val="666633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5" name="Rectangle 7" descr="Песок"/>
          <p:cNvSpPr>
            <a:spLocks noChangeArrowheads="1"/>
          </p:cNvSpPr>
          <p:nvPr/>
        </p:nvSpPr>
        <p:spPr bwMode="auto">
          <a:xfrm>
            <a:off x="1403350" y="2852738"/>
            <a:ext cx="7561263" cy="13684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6" name="Rectangle 8" descr="Гранит"/>
          <p:cNvSpPr>
            <a:spLocks noChangeArrowheads="1"/>
          </p:cNvSpPr>
          <p:nvPr/>
        </p:nvSpPr>
        <p:spPr bwMode="auto">
          <a:xfrm>
            <a:off x="5969000" y="3436938"/>
            <a:ext cx="215900" cy="19446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30000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7845425" y="3225800"/>
            <a:ext cx="647700" cy="960438"/>
          </a:xfrm>
          <a:prstGeom prst="rect">
            <a:avLst/>
          </a:prstGeom>
          <a:gradFill rotWithShape="1">
            <a:gsLst>
              <a:gs pos="0">
                <a:srgbClr val="222222"/>
              </a:gs>
              <a:gs pos="100000">
                <a:srgbClr val="5F5F5F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7880350" y="3281363"/>
            <a:ext cx="792163" cy="960437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>
              <a:rot lat="0" lon="18000000" rev="0"/>
            </a:camera>
            <a:lightRig rig="legacyFlat3" dir="r"/>
          </a:scene3d>
          <a:sp3d extrusionH="111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19" name="Oval 11"/>
          <p:cNvSpPr>
            <a:spLocks noChangeArrowheads="1"/>
          </p:cNvSpPr>
          <p:nvPr/>
        </p:nvSpPr>
        <p:spPr bwMode="auto">
          <a:xfrm>
            <a:off x="12700" y="4500563"/>
            <a:ext cx="71438" cy="215900"/>
          </a:xfrm>
          <a:prstGeom prst="ellipse">
            <a:avLst/>
          </a:prstGeom>
          <a:solidFill>
            <a:schemeClr val="bg2"/>
          </a:solidFill>
          <a:ln w="952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5237163" y="2636838"/>
            <a:ext cx="3654425" cy="2381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21" name="Rectangle 13" descr="Гранит"/>
          <p:cNvSpPr>
            <a:spLocks noChangeArrowheads="1"/>
          </p:cNvSpPr>
          <p:nvPr/>
        </p:nvSpPr>
        <p:spPr bwMode="auto">
          <a:xfrm>
            <a:off x="8820150" y="3284538"/>
            <a:ext cx="215900" cy="20875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360000" lon="0" rev="0"/>
            </a:camera>
            <a:lightRig rig="legacyFlat4" dir="t"/>
          </a:scene3d>
          <a:sp3d extrusionH="201406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22" name="Rectangle 14" descr="Гранит"/>
          <p:cNvSpPr>
            <a:spLocks noChangeArrowheads="1"/>
          </p:cNvSpPr>
          <p:nvPr/>
        </p:nvSpPr>
        <p:spPr bwMode="auto">
          <a:xfrm>
            <a:off x="6948488" y="3449638"/>
            <a:ext cx="215900" cy="19510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23" name="Rectangle 15" descr="Гранит"/>
          <p:cNvSpPr>
            <a:spLocks noChangeArrowheads="1"/>
          </p:cNvSpPr>
          <p:nvPr/>
        </p:nvSpPr>
        <p:spPr bwMode="auto">
          <a:xfrm>
            <a:off x="5969000" y="2373313"/>
            <a:ext cx="1169988" cy="11509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" lon="0" rev="0"/>
            </a:camera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1504" name="Rectangle 16" descr="Темный горизонтальный"/>
          <p:cNvSpPr>
            <a:spLocks noChangeArrowheads="1"/>
          </p:cNvSpPr>
          <p:nvPr/>
        </p:nvSpPr>
        <p:spPr bwMode="auto">
          <a:xfrm>
            <a:off x="6253163" y="2543175"/>
            <a:ext cx="576262" cy="792163"/>
          </a:xfrm>
          <a:prstGeom prst="rect">
            <a:avLst/>
          </a:prstGeom>
          <a:pattFill prst="dkHorz">
            <a:fgClr>
              <a:srgbClr val="CCFF33"/>
            </a:fgClr>
            <a:bgClr>
              <a:schemeClr val="bg2"/>
            </a:bgClr>
          </a:pattFill>
          <a:ln w="57150">
            <a:solidFill>
              <a:srgbClr val="99CC00"/>
            </a:solidFill>
            <a:miter lim="800000"/>
            <a:headEnd/>
            <a:tailEnd/>
          </a:ln>
          <a:effectLst>
            <a:outerShdw dist="71842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8625" name="AutoShape 17"/>
          <p:cNvSpPr>
            <a:spLocks noChangeArrowheads="1"/>
          </p:cNvSpPr>
          <p:nvPr/>
        </p:nvSpPr>
        <p:spPr bwMode="auto">
          <a:xfrm>
            <a:off x="2182813" y="3802063"/>
            <a:ext cx="215900" cy="360362"/>
          </a:xfrm>
          <a:prstGeom prst="can">
            <a:avLst>
              <a:gd name="adj" fmla="val 2674"/>
            </a:avLst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26" name="Rectangle 18" descr="30%"/>
          <p:cNvSpPr>
            <a:spLocks noChangeArrowheads="1"/>
          </p:cNvSpPr>
          <p:nvPr/>
        </p:nvSpPr>
        <p:spPr bwMode="auto">
          <a:xfrm>
            <a:off x="8210550" y="2682875"/>
            <a:ext cx="360363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7" name="Rectangle 19" descr="30%"/>
          <p:cNvSpPr>
            <a:spLocks noChangeArrowheads="1"/>
          </p:cNvSpPr>
          <p:nvPr/>
        </p:nvSpPr>
        <p:spPr bwMode="auto">
          <a:xfrm>
            <a:off x="7815263" y="2682875"/>
            <a:ext cx="360362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8" name="Oval 20"/>
          <p:cNvSpPr>
            <a:spLocks noChangeAspect="1" noChangeArrowheads="1"/>
          </p:cNvSpPr>
          <p:nvPr/>
        </p:nvSpPr>
        <p:spPr bwMode="auto">
          <a:xfrm>
            <a:off x="2987675" y="247967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round/>
            <a:headEnd/>
            <a:tailEnd/>
          </a:ln>
          <a:scene3d>
            <a:camera prst="legacyPerspectiveTopRight">
              <a:rot lat="360000" lon="84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8629" name="Group 21"/>
          <p:cNvGrpSpPr>
            <a:grpSpLocks/>
          </p:cNvGrpSpPr>
          <p:nvPr/>
        </p:nvGrpSpPr>
        <p:grpSpPr bwMode="auto">
          <a:xfrm>
            <a:off x="4787900" y="2625725"/>
            <a:ext cx="946150" cy="2027238"/>
            <a:chOff x="521" y="320"/>
            <a:chExt cx="596" cy="1277"/>
          </a:xfrm>
        </p:grpSpPr>
        <p:sp>
          <p:nvSpPr>
            <p:cNvPr id="68776" name="AutoShape 22"/>
            <p:cNvSpPr>
              <a:spLocks noChangeArrowheads="1"/>
            </p:cNvSpPr>
            <p:nvPr/>
          </p:nvSpPr>
          <p:spPr bwMode="auto">
            <a:xfrm rot="226473">
              <a:off x="521" y="1450"/>
              <a:ext cx="590" cy="1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4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419979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1511" name="Oval 23"/>
            <p:cNvSpPr>
              <a:spLocks noChangeArrowheads="1"/>
            </p:cNvSpPr>
            <p:nvPr/>
          </p:nvSpPr>
          <p:spPr bwMode="auto">
            <a:xfrm>
              <a:off x="560" y="859"/>
              <a:ext cx="556" cy="5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512" name="Rectangle 24"/>
            <p:cNvSpPr>
              <a:spLocks noChangeArrowheads="1"/>
            </p:cNvSpPr>
            <p:nvPr/>
          </p:nvSpPr>
          <p:spPr bwMode="auto">
            <a:xfrm>
              <a:off x="555" y="987"/>
              <a:ext cx="556" cy="2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8779" name="Oval 25"/>
            <p:cNvSpPr>
              <a:spLocks noChangeAspect="1" noChangeArrowheads="1"/>
            </p:cNvSpPr>
            <p:nvPr/>
          </p:nvSpPr>
          <p:spPr bwMode="auto">
            <a:xfrm>
              <a:off x="709" y="1065"/>
              <a:ext cx="242" cy="258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780" name="Oval 26"/>
            <p:cNvSpPr>
              <a:spLocks noChangeAspect="1" noChangeArrowheads="1"/>
            </p:cNvSpPr>
            <p:nvPr/>
          </p:nvSpPr>
          <p:spPr bwMode="auto">
            <a:xfrm>
              <a:off x="689" y="1122"/>
              <a:ext cx="208" cy="222"/>
            </a:xfrm>
            <a:prstGeom prst="ellipse">
              <a:avLst/>
            </a:prstGeom>
            <a:solidFill>
              <a:srgbClr val="969696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5F5F5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1" name="Oval 27"/>
            <p:cNvSpPr>
              <a:spLocks noChangeAspect="1" noChangeArrowheads="1"/>
            </p:cNvSpPr>
            <p:nvPr/>
          </p:nvSpPr>
          <p:spPr bwMode="auto">
            <a:xfrm>
              <a:off x="684" y="1119"/>
              <a:ext cx="208" cy="22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782" name="Oval 28"/>
            <p:cNvSpPr>
              <a:spLocks noChangeAspect="1" noChangeArrowheads="1"/>
            </p:cNvSpPr>
            <p:nvPr/>
          </p:nvSpPr>
          <p:spPr bwMode="auto">
            <a:xfrm>
              <a:off x="684" y="1198"/>
              <a:ext cx="139" cy="147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3" name="Oval 29"/>
            <p:cNvSpPr>
              <a:spLocks noChangeAspect="1" noChangeArrowheads="1"/>
            </p:cNvSpPr>
            <p:nvPr/>
          </p:nvSpPr>
          <p:spPr bwMode="auto">
            <a:xfrm>
              <a:off x="649" y="1161"/>
              <a:ext cx="138" cy="148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4" name="Oval 30"/>
            <p:cNvSpPr>
              <a:spLocks noChangeAspect="1" noChangeArrowheads="1"/>
            </p:cNvSpPr>
            <p:nvPr/>
          </p:nvSpPr>
          <p:spPr bwMode="auto">
            <a:xfrm>
              <a:off x="639" y="1079"/>
              <a:ext cx="139" cy="170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900000" lon="0" rev="0"/>
              </a:camera>
              <a:lightRig rig="legacyFlat2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5" name="Rectangle 31"/>
            <p:cNvSpPr>
              <a:spLocks noChangeArrowheads="1"/>
            </p:cNvSpPr>
            <p:nvPr/>
          </p:nvSpPr>
          <p:spPr bwMode="auto">
            <a:xfrm>
              <a:off x="657" y="918"/>
              <a:ext cx="363" cy="44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6" name="AutoShape 32"/>
            <p:cNvSpPr>
              <a:spLocks noChangeArrowheads="1"/>
            </p:cNvSpPr>
            <p:nvPr/>
          </p:nvSpPr>
          <p:spPr bwMode="auto">
            <a:xfrm flipV="1">
              <a:off x="657" y="872"/>
              <a:ext cx="363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891 h 21600"/>
                <a:gd name="T14" fmla="*/ 15709 w 21600"/>
                <a:gd name="T15" fmla="*/ 157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52" y="21600"/>
                  </a:lnTo>
                  <a:lnTo>
                    <a:pt x="1344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9900"/>
            </a:solidFill>
            <a:ln w="9525">
              <a:round/>
              <a:headEnd/>
              <a:tailEnd/>
            </a:ln>
            <a:scene3d>
              <a:camera prst="legacyPerspectiveTopRight">
                <a:rot lat="180000" lon="360000" rev="0"/>
              </a:camera>
              <a:lightRig rig="legacyFlat2" dir="t"/>
            </a:scene3d>
            <a:sp3d extrusionH="887400" prstMaterial="legacyMetal">
              <a:bevelT w="13500" h="13500" prst="angle"/>
              <a:bevelB w="13500" h="13500" prst="angle"/>
              <a:extrusionClr>
                <a:srgbClr val="66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7" name="Rectangle 33"/>
            <p:cNvSpPr>
              <a:spLocks noChangeArrowheads="1"/>
            </p:cNvSpPr>
            <p:nvPr/>
          </p:nvSpPr>
          <p:spPr bwMode="auto">
            <a:xfrm>
              <a:off x="657" y="875"/>
              <a:ext cx="363" cy="2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8" name="Rectangle 34"/>
            <p:cNvSpPr>
              <a:spLocks noChangeArrowheads="1"/>
            </p:cNvSpPr>
            <p:nvPr/>
          </p:nvSpPr>
          <p:spPr bwMode="auto">
            <a:xfrm>
              <a:off x="657" y="823"/>
              <a:ext cx="363" cy="44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89" name="Freeform 35"/>
            <p:cNvSpPr>
              <a:spLocks/>
            </p:cNvSpPr>
            <p:nvPr/>
          </p:nvSpPr>
          <p:spPr bwMode="auto">
            <a:xfrm rot="222240">
              <a:off x="890" y="719"/>
              <a:ext cx="227" cy="91"/>
            </a:xfrm>
            <a:custGeom>
              <a:avLst/>
              <a:gdLst>
                <a:gd name="T0" fmla="*/ 0 w 227"/>
                <a:gd name="T1" fmla="*/ 0 h 91"/>
                <a:gd name="T2" fmla="*/ 136 w 227"/>
                <a:gd name="T3" fmla="*/ 91 h 91"/>
                <a:gd name="T4" fmla="*/ 227 w 227"/>
                <a:gd name="T5" fmla="*/ 0 h 91"/>
                <a:gd name="T6" fmla="*/ 0 w 227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7"/>
                <a:gd name="T13" fmla="*/ 0 h 91"/>
                <a:gd name="T14" fmla="*/ 227 w 227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7" h="91">
                  <a:moveTo>
                    <a:pt x="0" y="0"/>
                  </a:moveTo>
                  <a:lnTo>
                    <a:pt x="136" y="9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790" name="Freeform 36"/>
            <p:cNvSpPr>
              <a:spLocks/>
            </p:cNvSpPr>
            <p:nvPr/>
          </p:nvSpPr>
          <p:spPr bwMode="auto">
            <a:xfrm>
              <a:off x="657" y="715"/>
              <a:ext cx="363" cy="91"/>
            </a:xfrm>
            <a:custGeom>
              <a:avLst/>
              <a:gdLst>
                <a:gd name="T0" fmla="*/ 0 w 363"/>
                <a:gd name="T1" fmla="*/ 91 h 91"/>
                <a:gd name="T2" fmla="*/ 227 w 363"/>
                <a:gd name="T3" fmla="*/ 0 h 91"/>
                <a:gd name="T4" fmla="*/ 363 w 363"/>
                <a:gd name="T5" fmla="*/ 91 h 91"/>
                <a:gd name="T6" fmla="*/ 0 w 363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91"/>
                <a:gd name="T14" fmla="*/ 363 w 363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91">
                  <a:moveTo>
                    <a:pt x="0" y="91"/>
                  </a:moveTo>
                  <a:lnTo>
                    <a:pt x="227" y="0"/>
                  </a:lnTo>
                  <a:lnTo>
                    <a:pt x="363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791" name="Rectangle 37"/>
            <p:cNvSpPr>
              <a:spLocks noChangeArrowheads="1"/>
            </p:cNvSpPr>
            <p:nvPr/>
          </p:nvSpPr>
          <p:spPr bwMode="auto">
            <a:xfrm>
              <a:off x="805" y="482"/>
              <a:ext cx="136" cy="25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4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92" name="AutoShape 38"/>
            <p:cNvSpPr>
              <a:spLocks noChangeArrowheads="1"/>
            </p:cNvSpPr>
            <p:nvPr/>
          </p:nvSpPr>
          <p:spPr bwMode="auto">
            <a:xfrm>
              <a:off x="638" y="320"/>
              <a:ext cx="140" cy="911"/>
            </a:xfrm>
            <a:prstGeom prst="can">
              <a:avLst>
                <a:gd name="adj" fmla="val 36121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1106488" y="2617788"/>
            <a:ext cx="4106862" cy="241300"/>
            <a:chOff x="543" y="2417"/>
            <a:chExt cx="2587" cy="152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</p:grpSpPr>
        <p:sp>
          <p:nvSpPr>
            <p:cNvPr id="191528" name="Oval 40"/>
            <p:cNvSpPr>
              <a:spLocks noChangeAspect="1" noChangeArrowheads="1"/>
            </p:cNvSpPr>
            <p:nvPr/>
          </p:nvSpPr>
          <p:spPr bwMode="auto">
            <a:xfrm>
              <a:off x="557" y="2417"/>
              <a:ext cx="147" cy="14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6200000" scaled="0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180000" lon="1020000" rev="0"/>
              </a:camera>
              <a:lightRig rig="legacyFlat3" dir="b"/>
            </a:scene3d>
            <a:sp3d extrusionH="744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529" name="AutoShape 41"/>
            <p:cNvSpPr>
              <a:spLocks noChangeArrowheads="1"/>
            </p:cNvSpPr>
            <p:nvPr/>
          </p:nvSpPr>
          <p:spPr bwMode="auto">
            <a:xfrm>
              <a:off x="598" y="2422"/>
              <a:ext cx="2532" cy="147"/>
            </a:xfrm>
            <a:custGeom>
              <a:avLst/>
              <a:gdLst>
                <a:gd name="G0" fmla="+- 1075 0 0"/>
                <a:gd name="G1" fmla="+- 21600 0 1075"/>
                <a:gd name="G2" fmla="*/ 1075 1 2"/>
                <a:gd name="G3" fmla="+- 21600 0 G2"/>
                <a:gd name="G4" fmla="+/ 1075 21600 2"/>
                <a:gd name="G5" fmla="+/ G1 0 2"/>
                <a:gd name="G6" fmla="*/ 21600 21600 1075"/>
                <a:gd name="G7" fmla="*/ G6 1 2"/>
                <a:gd name="G8" fmla="+- 21600 0 G7"/>
                <a:gd name="G9" fmla="*/ 21600 1 2"/>
                <a:gd name="G10" fmla="+- 1075 0 G9"/>
                <a:gd name="G11" fmla="?: G10 G8 0"/>
                <a:gd name="G12" fmla="?: G10 G7 21600"/>
                <a:gd name="T0" fmla="*/ 21062 w 21600"/>
                <a:gd name="T1" fmla="*/ 10800 h 21600"/>
                <a:gd name="T2" fmla="*/ 10800 w 21600"/>
                <a:gd name="T3" fmla="*/ 21600 h 21600"/>
                <a:gd name="T4" fmla="*/ 538 w 21600"/>
                <a:gd name="T5" fmla="*/ 10800 h 21600"/>
                <a:gd name="T6" fmla="*/ 10800 w 21600"/>
                <a:gd name="T7" fmla="*/ 0 h 21600"/>
                <a:gd name="T8" fmla="*/ 2338 w 21600"/>
                <a:gd name="T9" fmla="*/ 2338 h 21600"/>
                <a:gd name="T10" fmla="*/ 19262 w 21600"/>
                <a:gd name="T11" fmla="*/ 192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5" y="21600"/>
                  </a:lnTo>
                  <a:lnTo>
                    <a:pt x="205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530" name="Oval 42"/>
            <p:cNvSpPr>
              <a:spLocks noChangeArrowheads="1"/>
            </p:cNvSpPr>
            <p:nvPr/>
          </p:nvSpPr>
          <p:spPr bwMode="auto">
            <a:xfrm>
              <a:off x="543" y="2420"/>
              <a:ext cx="205" cy="14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68631" name="Rectangle 43"/>
          <p:cNvSpPr>
            <a:spLocks noChangeArrowheads="1"/>
          </p:cNvSpPr>
          <p:nvPr/>
        </p:nvSpPr>
        <p:spPr bwMode="auto">
          <a:xfrm>
            <a:off x="3357563" y="4478338"/>
            <a:ext cx="1423987" cy="77787"/>
          </a:xfrm>
          <a:prstGeom prst="rect">
            <a:avLst/>
          </a:prstGeom>
          <a:solidFill>
            <a:schemeClr val="tx1"/>
          </a:solidFill>
          <a:ln w="9525">
            <a:miter lim="800000"/>
            <a:headEnd/>
            <a:tailEnd/>
          </a:ln>
          <a:scene3d>
            <a:camera prst="legacyPerspectiveTopRight">
              <a:rot lat="1379995" lon="120000" rev="0"/>
            </a:camera>
            <a:lightRig rig="legacyFlat3" dir="r"/>
          </a:scene3d>
          <a:sp3d extrusionH="430200" prstMaterial="legacyMetal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8632" name="Group 44"/>
          <p:cNvGrpSpPr>
            <a:grpSpLocks/>
          </p:cNvGrpSpPr>
          <p:nvPr/>
        </p:nvGrpSpPr>
        <p:grpSpPr bwMode="auto">
          <a:xfrm>
            <a:off x="3490913" y="3808413"/>
            <a:ext cx="617537" cy="628650"/>
            <a:chOff x="4148" y="2976"/>
            <a:chExt cx="389" cy="373"/>
          </a:xfrm>
        </p:grpSpPr>
        <p:sp>
          <p:nvSpPr>
            <p:cNvPr id="68762" name="Oval 4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63" name="Oval 4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764" name="Group 4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8773" name="Oval 4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74" name="Oval 4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75" name="Oval 5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8765" name="Group 5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8766" name="Oval 5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8767" name="Group 5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8770" name="Oval 5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71" name="Oval 5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72" name="Oval 5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8768" name="Oval 5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69" name="Oval 5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8633" name="Group 59"/>
          <p:cNvGrpSpPr>
            <a:grpSpLocks/>
          </p:cNvGrpSpPr>
          <p:nvPr/>
        </p:nvGrpSpPr>
        <p:grpSpPr bwMode="auto">
          <a:xfrm>
            <a:off x="3490913" y="3281363"/>
            <a:ext cx="617537" cy="628650"/>
            <a:chOff x="4148" y="2976"/>
            <a:chExt cx="389" cy="373"/>
          </a:xfrm>
        </p:grpSpPr>
        <p:sp>
          <p:nvSpPr>
            <p:cNvPr id="68748" name="Oval 60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49" name="Oval 61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750" name="Group 62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8759" name="Oval 63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60" name="Oval 64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61" name="Oval 65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8751" name="Group 66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8752" name="Oval 67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8753" name="Group 68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8756" name="Oval 69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57" name="Oval 70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58" name="Oval 71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8754" name="Oval 72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55" name="Oval 73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8634" name="Group 74"/>
          <p:cNvGrpSpPr>
            <a:grpSpLocks/>
          </p:cNvGrpSpPr>
          <p:nvPr/>
        </p:nvGrpSpPr>
        <p:grpSpPr bwMode="auto">
          <a:xfrm>
            <a:off x="4170363" y="3806825"/>
            <a:ext cx="617537" cy="630238"/>
            <a:chOff x="4148" y="2976"/>
            <a:chExt cx="389" cy="373"/>
          </a:xfrm>
        </p:grpSpPr>
        <p:sp>
          <p:nvSpPr>
            <p:cNvPr id="68734" name="Oval 7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35" name="Oval 7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736" name="Group 7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8745" name="Oval 7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46" name="Oval 7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47" name="Oval 8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8737" name="Group 8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8738" name="Oval 8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8739" name="Group 8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8742" name="Oval 8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43" name="Oval 8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44" name="Oval 8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8740" name="Oval 8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41" name="Oval 8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8635" name="Oval 89"/>
          <p:cNvSpPr>
            <a:spLocks noChangeArrowheads="1"/>
          </p:cNvSpPr>
          <p:nvPr/>
        </p:nvSpPr>
        <p:spPr bwMode="auto">
          <a:xfrm flipV="1">
            <a:off x="4170363" y="3725863"/>
            <a:ext cx="611187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36" name="Oval 90"/>
          <p:cNvSpPr>
            <a:spLocks noChangeArrowheads="1"/>
          </p:cNvSpPr>
          <p:nvPr/>
        </p:nvSpPr>
        <p:spPr bwMode="auto">
          <a:xfrm flipV="1">
            <a:off x="4186238" y="3654425"/>
            <a:ext cx="576262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extrusionH="74600"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8637" name="Group 91"/>
          <p:cNvGrpSpPr>
            <a:grpSpLocks/>
          </p:cNvGrpSpPr>
          <p:nvPr/>
        </p:nvGrpSpPr>
        <p:grpSpPr bwMode="auto">
          <a:xfrm>
            <a:off x="4170363" y="3619500"/>
            <a:ext cx="611187" cy="230188"/>
            <a:chOff x="4148" y="3353"/>
            <a:chExt cx="385" cy="136"/>
          </a:xfrm>
        </p:grpSpPr>
        <p:sp>
          <p:nvSpPr>
            <p:cNvPr id="68731" name="Oval 92"/>
            <p:cNvSpPr>
              <a:spLocks noChangeArrowheads="1"/>
            </p:cNvSpPr>
            <p:nvPr/>
          </p:nvSpPr>
          <p:spPr bwMode="auto">
            <a:xfrm flipV="1">
              <a:off x="4148" y="3379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32" name="Oval 93"/>
            <p:cNvSpPr>
              <a:spLocks noChangeArrowheads="1"/>
            </p:cNvSpPr>
            <p:nvPr/>
          </p:nvSpPr>
          <p:spPr bwMode="auto">
            <a:xfrm flipV="1">
              <a:off x="4148" y="3365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33" name="Oval 94"/>
            <p:cNvSpPr>
              <a:spLocks noChangeArrowheads="1"/>
            </p:cNvSpPr>
            <p:nvPr/>
          </p:nvSpPr>
          <p:spPr bwMode="auto">
            <a:xfrm flipV="1">
              <a:off x="4148" y="3353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8638" name="Group 95"/>
          <p:cNvGrpSpPr>
            <a:grpSpLocks/>
          </p:cNvGrpSpPr>
          <p:nvPr/>
        </p:nvGrpSpPr>
        <p:grpSpPr bwMode="auto">
          <a:xfrm>
            <a:off x="4173538" y="3281363"/>
            <a:ext cx="614362" cy="276225"/>
            <a:chOff x="4150" y="3279"/>
            <a:chExt cx="387" cy="164"/>
          </a:xfrm>
        </p:grpSpPr>
        <p:sp>
          <p:nvSpPr>
            <p:cNvPr id="68724" name="Oval 96"/>
            <p:cNvSpPr>
              <a:spLocks noChangeArrowheads="1"/>
            </p:cNvSpPr>
            <p:nvPr/>
          </p:nvSpPr>
          <p:spPr bwMode="auto">
            <a:xfrm>
              <a:off x="4160" y="3341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725" name="Group 97"/>
            <p:cNvGrpSpPr>
              <a:grpSpLocks/>
            </p:cNvGrpSpPr>
            <p:nvPr/>
          </p:nvGrpSpPr>
          <p:grpSpPr bwMode="auto">
            <a:xfrm>
              <a:off x="4150" y="3327"/>
              <a:ext cx="385" cy="116"/>
              <a:chOff x="4150" y="3327"/>
              <a:chExt cx="385" cy="116"/>
            </a:xfrm>
          </p:grpSpPr>
          <p:sp>
            <p:nvSpPr>
              <p:cNvPr id="68728" name="Oval 98"/>
              <p:cNvSpPr>
                <a:spLocks noChangeArrowheads="1"/>
              </p:cNvSpPr>
              <p:nvPr/>
            </p:nvSpPr>
            <p:spPr bwMode="auto">
              <a:xfrm>
                <a:off x="4150" y="3353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29" name="Oval 99"/>
              <p:cNvSpPr>
                <a:spLocks noChangeArrowheads="1"/>
              </p:cNvSpPr>
              <p:nvPr/>
            </p:nvSpPr>
            <p:spPr bwMode="auto">
              <a:xfrm>
                <a:off x="4150" y="3340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30" name="Oval 100"/>
              <p:cNvSpPr>
                <a:spLocks noChangeArrowheads="1"/>
              </p:cNvSpPr>
              <p:nvPr/>
            </p:nvSpPr>
            <p:spPr bwMode="auto">
              <a:xfrm>
                <a:off x="4150" y="3327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68726" name="Oval 101"/>
            <p:cNvSpPr>
              <a:spLocks noChangeArrowheads="1"/>
            </p:cNvSpPr>
            <p:nvPr/>
          </p:nvSpPr>
          <p:spPr bwMode="auto">
            <a:xfrm>
              <a:off x="4160" y="3286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27" name="Oval 102"/>
            <p:cNvSpPr>
              <a:spLocks noChangeArrowheads="1"/>
            </p:cNvSpPr>
            <p:nvPr/>
          </p:nvSpPr>
          <p:spPr bwMode="auto">
            <a:xfrm>
              <a:off x="4152" y="3279"/>
              <a:ext cx="385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191591" name="AutoShape 103"/>
          <p:cNvSpPr>
            <a:spLocks noChangeArrowheads="1"/>
          </p:cNvSpPr>
          <p:nvPr/>
        </p:nvSpPr>
        <p:spPr bwMode="auto">
          <a:xfrm>
            <a:off x="3727450" y="3203575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1592" name="AutoShape 104"/>
          <p:cNvSpPr>
            <a:spLocks noChangeArrowheads="1"/>
          </p:cNvSpPr>
          <p:nvPr/>
        </p:nvSpPr>
        <p:spPr bwMode="auto">
          <a:xfrm>
            <a:off x="4405313" y="3200400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1593" name="AutoShape 105"/>
          <p:cNvSpPr>
            <a:spLocks noChangeArrowheads="1"/>
          </p:cNvSpPr>
          <p:nvPr/>
        </p:nvSpPr>
        <p:spPr bwMode="auto">
          <a:xfrm rot="5400000">
            <a:off x="4320381" y="2585244"/>
            <a:ext cx="179388" cy="11874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68642" name="Group 106"/>
          <p:cNvGrpSpPr>
            <a:grpSpLocks/>
          </p:cNvGrpSpPr>
          <p:nvPr/>
        </p:nvGrpSpPr>
        <p:grpSpPr bwMode="auto">
          <a:xfrm rot="-5400000">
            <a:off x="2564606" y="3588544"/>
            <a:ext cx="919163" cy="504825"/>
            <a:chOff x="1882" y="3838"/>
            <a:chExt cx="714" cy="363"/>
          </a:xfrm>
        </p:grpSpPr>
        <p:sp>
          <p:nvSpPr>
            <p:cNvPr id="68721" name="AutoShape 107"/>
            <p:cNvSpPr>
              <a:spLocks noChangeArrowheads="1"/>
            </p:cNvSpPr>
            <p:nvPr/>
          </p:nvSpPr>
          <p:spPr bwMode="auto">
            <a:xfrm rot="5400000" flipH="1">
              <a:off x="1746" y="3974"/>
              <a:ext cx="363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934 h 21600"/>
                <a:gd name="T14" fmla="*/ 15709 w 21600"/>
                <a:gd name="T15" fmla="*/ 1566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11" y="21600"/>
                  </a:lnTo>
                  <a:lnTo>
                    <a:pt x="133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22" name="Rectangle 108"/>
            <p:cNvSpPr>
              <a:spLocks noChangeArrowheads="1"/>
            </p:cNvSpPr>
            <p:nvPr/>
          </p:nvSpPr>
          <p:spPr bwMode="auto">
            <a:xfrm>
              <a:off x="1957" y="3838"/>
              <a:ext cx="544" cy="363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120000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23" name="AutoShape 109"/>
            <p:cNvSpPr>
              <a:spLocks noChangeArrowheads="1"/>
            </p:cNvSpPr>
            <p:nvPr/>
          </p:nvSpPr>
          <p:spPr bwMode="auto">
            <a:xfrm rot="-5400000">
              <a:off x="2392" y="3975"/>
              <a:ext cx="31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8 w 21600"/>
                <a:gd name="T13" fmla="*/ 5222 h 21600"/>
                <a:gd name="T14" fmla="*/ 16302 w 21600"/>
                <a:gd name="T15" fmla="*/ 163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064" y="21600"/>
                  </a:lnTo>
                  <a:lnTo>
                    <a:pt x="145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8643" name="Rectangle 110" descr="Гранит"/>
          <p:cNvSpPr>
            <a:spLocks noChangeArrowheads="1"/>
          </p:cNvSpPr>
          <p:nvPr/>
        </p:nvSpPr>
        <p:spPr bwMode="auto">
          <a:xfrm>
            <a:off x="1389063" y="3130550"/>
            <a:ext cx="163512" cy="20558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20000" lon="660000" rev="0"/>
            </a:camera>
            <a:lightRig rig="legacyFlat3" dir="t"/>
          </a:scene3d>
          <a:sp3d extrusionH="18018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8644" name="Group 111"/>
          <p:cNvGrpSpPr>
            <a:grpSpLocks/>
          </p:cNvGrpSpPr>
          <p:nvPr/>
        </p:nvGrpSpPr>
        <p:grpSpPr bwMode="auto">
          <a:xfrm>
            <a:off x="1790700" y="4100513"/>
            <a:ext cx="674688" cy="846137"/>
            <a:chOff x="2033" y="3402"/>
            <a:chExt cx="425" cy="533"/>
          </a:xfrm>
        </p:grpSpPr>
        <p:sp>
          <p:nvSpPr>
            <p:cNvPr id="68711" name="AutoShape 112"/>
            <p:cNvSpPr>
              <a:spLocks noChangeArrowheads="1"/>
            </p:cNvSpPr>
            <p:nvPr/>
          </p:nvSpPr>
          <p:spPr bwMode="auto">
            <a:xfrm>
              <a:off x="2033" y="3810"/>
              <a:ext cx="330" cy="1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539980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12" name="Oval 113"/>
            <p:cNvSpPr>
              <a:spLocks noChangeAspect="1" noChangeArrowheads="1"/>
            </p:cNvSpPr>
            <p:nvPr/>
          </p:nvSpPr>
          <p:spPr bwMode="auto">
            <a:xfrm>
              <a:off x="2095" y="3402"/>
              <a:ext cx="363" cy="345"/>
            </a:xfrm>
            <a:prstGeom prst="ellipse">
              <a:avLst/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713" name="Rectangle 114"/>
            <p:cNvSpPr>
              <a:spLocks noChangeArrowheads="1"/>
            </p:cNvSpPr>
            <p:nvPr/>
          </p:nvSpPr>
          <p:spPr bwMode="auto">
            <a:xfrm>
              <a:off x="2064" y="3657"/>
              <a:ext cx="272" cy="181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714" name="Group 115"/>
            <p:cNvGrpSpPr>
              <a:grpSpLocks/>
            </p:cNvGrpSpPr>
            <p:nvPr/>
          </p:nvGrpSpPr>
          <p:grpSpPr bwMode="auto">
            <a:xfrm>
              <a:off x="2042" y="3524"/>
              <a:ext cx="296" cy="282"/>
              <a:chOff x="1672" y="3478"/>
              <a:chExt cx="296" cy="282"/>
            </a:xfrm>
          </p:grpSpPr>
          <p:sp>
            <p:nvSpPr>
              <p:cNvPr id="68715" name="Oval 116"/>
              <p:cNvSpPr>
                <a:spLocks noChangeAspect="1" noChangeArrowheads="1"/>
              </p:cNvSpPr>
              <p:nvPr/>
            </p:nvSpPr>
            <p:spPr bwMode="auto">
              <a:xfrm>
                <a:off x="1672" y="3478"/>
                <a:ext cx="296" cy="282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r"/>
              </a:scene3d>
              <a:sp3d extrusionH="8874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16" name="Oval 117"/>
              <p:cNvSpPr>
                <a:spLocks noChangeAspect="1" noChangeArrowheads="1"/>
              </p:cNvSpPr>
              <p:nvPr/>
            </p:nvSpPr>
            <p:spPr bwMode="auto">
              <a:xfrm>
                <a:off x="1696" y="3521"/>
                <a:ext cx="231" cy="219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717" name="Oval 118" descr="Зигзаг"/>
              <p:cNvSpPr>
                <a:spLocks noChangeAspect="1" noChangeArrowheads="1"/>
              </p:cNvSpPr>
              <p:nvPr/>
            </p:nvSpPr>
            <p:spPr bwMode="auto">
              <a:xfrm>
                <a:off x="1718" y="3549"/>
                <a:ext cx="179" cy="169"/>
              </a:xfrm>
              <a:prstGeom prst="ellipse">
                <a:avLst/>
              </a:prstGeom>
              <a:pattFill prst="zigZag">
                <a:fgClr>
                  <a:srgbClr val="CCFF33"/>
                </a:fgClr>
                <a:bgClr>
                  <a:schemeClr val="bg2"/>
                </a:bgClr>
              </a:pattFill>
              <a:ln w="9525">
                <a:solidFill>
                  <a:srgbClr val="99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8718" name="Group 119"/>
              <p:cNvGrpSpPr>
                <a:grpSpLocks/>
              </p:cNvGrpSpPr>
              <p:nvPr/>
            </p:nvGrpSpPr>
            <p:grpSpPr bwMode="auto">
              <a:xfrm>
                <a:off x="1748" y="3592"/>
                <a:ext cx="107" cy="101"/>
                <a:chOff x="1474" y="3748"/>
                <a:chExt cx="107" cy="101"/>
              </a:xfrm>
            </p:grpSpPr>
            <p:sp>
              <p:nvSpPr>
                <p:cNvPr id="68719" name="Oval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3748"/>
                  <a:ext cx="107" cy="101"/>
                </a:xfrm>
                <a:prstGeom prst="ellipse">
                  <a:avLst/>
                </a:prstGeom>
                <a:solidFill>
                  <a:srgbClr val="CCFF33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720" name="Oval 121"/>
                <p:cNvSpPr>
                  <a:spLocks noChangeArrowheads="1"/>
                </p:cNvSpPr>
                <p:nvPr/>
              </p:nvSpPr>
              <p:spPr bwMode="auto">
                <a:xfrm>
                  <a:off x="1509" y="3785"/>
                  <a:ext cx="33" cy="3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tx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8645" name="AutoShape 122"/>
          <p:cNvSpPr>
            <a:spLocks noChangeArrowheads="1"/>
          </p:cNvSpPr>
          <p:nvPr/>
        </p:nvSpPr>
        <p:spPr bwMode="auto">
          <a:xfrm>
            <a:off x="2978150" y="2492375"/>
            <a:ext cx="144463" cy="863600"/>
          </a:xfrm>
          <a:prstGeom prst="roundRect">
            <a:avLst>
              <a:gd name="adj" fmla="val 26375"/>
            </a:avLst>
          </a:prstGeom>
          <a:gradFill rotWithShape="1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46" name="AutoShape 123"/>
          <p:cNvSpPr>
            <a:spLocks noChangeArrowheads="1"/>
          </p:cNvSpPr>
          <p:nvPr/>
        </p:nvSpPr>
        <p:spPr bwMode="auto">
          <a:xfrm>
            <a:off x="3641725" y="3440113"/>
            <a:ext cx="828675" cy="142875"/>
          </a:xfrm>
          <a:prstGeom prst="roundRect">
            <a:avLst>
              <a:gd name="adj" fmla="val 47778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47" name="Oval 124"/>
          <p:cNvSpPr>
            <a:spLocks noChangeArrowheads="1"/>
          </p:cNvSpPr>
          <p:nvPr/>
        </p:nvSpPr>
        <p:spPr bwMode="auto">
          <a:xfrm>
            <a:off x="3638550" y="365125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48" name="Oval 125"/>
          <p:cNvSpPr>
            <a:spLocks noChangeArrowheads="1"/>
          </p:cNvSpPr>
          <p:nvPr/>
        </p:nvSpPr>
        <p:spPr bwMode="auto">
          <a:xfrm>
            <a:off x="3638550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49" name="AutoShape 126"/>
          <p:cNvSpPr>
            <a:spLocks noChangeArrowheads="1"/>
          </p:cNvSpPr>
          <p:nvPr/>
        </p:nvSpPr>
        <p:spPr bwMode="auto">
          <a:xfrm rot="-5400000">
            <a:off x="3298032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50" name="Oval 127"/>
          <p:cNvSpPr>
            <a:spLocks noChangeArrowheads="1"/>
          </p:cNvSpPr>
          <p:nvPr/>
        </p:nvSpPr>
        <p:spPr bwMode="auto">
          <a:xfrm>
            <a:off x="4357688" y="364490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51" name="Oval 128"/>
          <p:cNvSpPr>
            <a:spLocks noChangeArrowheads="1"/>
          </p:cNvSpPr>
          <p:nvPr/>
        </p:nvSpPr>
        <p:spPr bwMode="auto">
          <a:xfrm>
            <a:off x="4351338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52" name="AutoShape 129"/>
          <p:cNvSpPr>
            <a:spLocks noChangeArrowheads="1"/>
          </p:cNvSpPr>
          <p:nvPr/>
        </p:nvSpPr>
        <p:spPr bwMode="auto">
          <a:xfrm rot="-5400000">
            <a:off x="4010820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8653" name="Group 130"/>
          <p:cNvGrpSpPr>
            <a:grpSpLocks/>
          </p:cNvGrpSpPr>
          <p:nvPr/>
        </p:nvGrpSpPr>
        <p:grpSpPr bwMode="auto">
          <a:xfrm>
            <a:off x="998538" y="3379788"/>
            <a:ext cx="288925" cy="1158875"/>
            <a:chOff x="517" y="2943"/>
            <a:chExt cx="182" cy="771"/>
          </a:xfrm>
        </p:grpSpPr>
        <p:sp>
          <p:nvSpPr>
            <p:cNvPr id="191619" name="AutoShape 131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620" name="AutoShape 132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8654" name="Group 133"/>
          <p:cNvGrpSpPr>
            <a:grpSpLocks/>
          </p:cNvGrpSpPr>
          <p:nvPr/>
        </p:nvGrpSpPr>
        <p:grpSpPr bwMode="auto">
          <a:xfrm>
            <a:off x="900113" y="3446463"/>
            <a:ext cx="288925" cy="1204912"/>
            <a:chOff x="517" y="2943"/>
            <a:chExt cx="182" cy="771"/>
          </a:xfrm>
        </p:grpSpPr>
        <p:sp>
          <p:nvSpPr>
            <p:cNvPr id="191622" name="AutoShape 134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623" name="AutoShape 135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8655" name="Group 136"/>
          <p:cNvGrpSpPr>
            <a:grpSpLocks/>
          </p:cNvGrpSpPr>
          <p:nvPr/>
        </p:nvGrpSpPr>
        <p:grpSpPr bwMode="auto">
          <a:xfrm>
            <a:off x="774700" y="3543300"/>
            <a:ext cx="288925" cy="1223963"/>
            <a:chOff x="517" y="2943"/>
            <a:chExt cx="182" cy="771"/>
          </a:xfrm>
        </p:grpSpPr>
        <p:sp>
          <p:nvSpPr>
            <p:cNvPr id="191625" name="AutoShape 137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1626" name="AutoShape 138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8656" name="Group 139"/>
          <p:cNvGrpSpPr>
            <a:grpSpLocks/>
          </p:cNvGrpSpPr>
          <p:nvPr/>
        </p:nvGrpSpPr>
        <p:grpSpPr bwMode="auto">
          <a:xfrm>
            <a:off x="990600" y="3370263"/>
            <a:ext cx="107950" cy="103187"/>
            <a:chOff x="409" y="2967"/>
            <a:chExt cx="68" cy="65"/>
          </a:xfrm>
        </p:grpSpPr>
        <p:sp>
          <p:nvSpPr>
            <p:cNvPr id="191628" name="AutoShape 140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8704" name="Oval 141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8657" name="Group 142"/>
          <p:cNvGrpSpPr>
            <a:grpSpLocks/>
          </p:cNvGrpSpPr>
          <p:nvPr/>
        </p:nvGrpSpPr>
        <p:grpSpPr bwMode="auto">
          <a:xfrm>
            <a:off x="863600" y="3463925"/>
            <a:ext cx="107950" cy="103188"/>
            <a:chOff x="409" y="2967"/>
            <a:chExt cx="68" cy="65"/>
          </a:xfrm>
        </p:grpSpPr>
        <p:sp>
          <p:nvSpPr>
            <p:cNvPr id="191631" name="AutoShape 143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8702" name="Oval 144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8658" name="Group 145"/>
          <p:cNvGrpSpPr>
            <a:grpSpLocks/>
          </p:cNvGrpSpPr>
          <p:nvPr/>
        </p:nvGrpSpPr>
        <p:grpSpPr bwMode="auto">
          <a:xfrm>
            <a:off x="1100138" y="3298825"/>
            <a:ext cx="107950" cy="103188"/>
            <a:chOff x="409" y="2967"/>
            <a:chExt cx="68" cy="65"/>
          </a:xfrm>
        </p:grpSpPr>
        <p:sp>
          <p:nvSpPr>
            <p:cNvPr id="191634" name="AutoShape 146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8700" name="Oval 147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8659" name="Oval 148"/>
          <p:cNvSpPr>
            <a:spLocks noChangeArrowheads="1"/>
          </p:cNvSpPr>
          <p:nvPr/>
        </p:nvSpPr>
        <p:spPr bwMode="auto">
          <a:xfrm>
            <a:off x="784225" y="3635375"/>
            <a:ext cx="36513" cy="36513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>
              <a:rot lat="120000" lon="420000" rev="0"/>
            </a:camera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60" name="Rectangle 149"/>
          <p:cNvSpPr>
            <a:spLocks noChangeArrowheads="1"/>
          </p:cNvSpPr>
          <p:nvPr/>
        </p:nvSpPr>
        <p:spPr bwMode="auto">
          <a:xfrm flipV="1">
            <a:off x="1703388" y="3638550"/>
            <a:ext cx="611187" cy="365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61" name="Rectangle 150"/>
          <p:cNvSpPr>
            <a:spLocks noChangeArrowheads="1"/>
          </p:cNvSpPr>
          <p:nvPr/>
        </p:nvSpPr>
        <p:spPr bwMode="auto">
          <a:xfrm flipV="1">
            <a:off x="785813" y="3636963"/>
            <a:ext cx="611187" cy="36512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8662" name="Group 151"/>
          <p:cNvGrpSpPr>
            <a:grpSpLocks/>
          </p:cNvGrpSpPr>
          <p:nvPr/>
        </p:nvGrpSpPr>
        <p:grpSpPr bwMode="auto">
          <a:xfrm>
            <a:off x="2030413" y="3408363"/>
            <a:ext cx="504825" cy="504825"/>
            <a:chOff x="4148" y="2976"/>
            <a:chExt cx="389" cy="373"/>
          </a:xfrm>
        </p:grpSpPr>
        <p:sp>
          <p:nvSpPr>
            <p:cNvPr id="68685" name="Oval 152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8686" name="Oval 153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8687" name="Group 154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8696" name="Oval 155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697" name="Oval 156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698" name="Oval 157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8688" name="Group 158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8689" name="Oval 159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8690" name="Group 160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8693" name="Oval 161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694" name="Oval 162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8695" name="Oval 163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8691" name="Oval 164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8692" name="Oval 165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8663" name="AutoShape 166"/>
          <p:cNvSpPr>
            <a:spLocks noChangeArrowheads="1"/>
          </p:cNvSpPr>
          <p:nvPr/>
        </p:nvSpPr>
        <p:spPr bwMode="auto">
          <a:xfrm>
            <a:off x="2952750" y="4314825"/>
            <a:ext cx="144463" cy="238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64" name="AutoShape 167"/>
          <p:cNvSpPr>
            <a:spLocks noChangeArrowheads="1"/>
          </p:cNvSpPr>
          <p:nvPr/>
        </p:nvSpPr>
        <p:spPr bwMode="auto">
          <a:xfrm flipV="1">
            <a:off x="2395538" y="4414838"/>
            <a:ext cx="684212" cy="1444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55 w 21600"/>
              <a:gd name="T13" fmla="*/ 3755 h 21600"/>
              <a:gd name="T14" fmla="*/ 17845 w 21600"/>
              <a:gd name="T15" fmla="*/ 1784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909" y="21600"/>
                </a:lnTo>
                <a:lnTo>
                  <a:pt x="1769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65" name="Text Box 168"/>
          <p:cNvSpPr txBox="1">
            <a:spLocks noChangeArrowheads="1"/>
          </p:cNvSpPr>
          <p:nvPr/>
        </p:nvSpPr>
        <p:spPr bwMode="auto">
          <a:xfrm>
            <a:off x="990600" y="762000"/>
            <a:ext cx="739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РЕЖИМ </a:t>
            </a:r>
            <a:r>
              <a:rPr lang="en-US" sz="2400" b="1" dirty="0">
                <a:solidFill>
                  <a:srgbClr val="000099"/>
                </a:solidFill>
                <a:latin typeface="Garamond" pitchFamily="18" charset="0"/>
              </a:rPr>
              <a:t>II</a:t>
            </a: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Garamond" pitchFamily="18" charset="0"/>
              </a:rPr>
              <a:t>фильтровентиляция</a:t>
            </a: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 </a:t>
            </a:r>
          </a:p>
        </p:txBody>
      </p:sp>
      <p:sp>
        <p:nvSpPr>
          <p:cNvPr id="68666" name="AutoShape 169"/>
          <p:cNvSpPr>
            <a:spLocks noChangeArrowheads="1"/>
          </p:cNvSpPr>
          <p:nvPr/>
        </p:nvSpPr>
        <p:spPr bwMode="auto">
          <a:xfrm>
            <a:off x="3992563" y="2781300"/>
            <a:ext cx="144462" cy="696913"/>
          </a:xfrm>
          <a:prstGeom prst="roundRect">
            <a:avLst>
              <a:gd name="adj" fmla="val 41759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1658" name="AutoShape 170"/>
          <p:cNvSpPr>
            <a:spLocks noChangeArrowheads="1"/>
          </p:cNvSpPr>
          <p:nvPr/>
        </p:nvSpPr>
        <p:spPr bwMode="auto">
          <a:xfrm rot="-23984072">
            <a:off x="3756025" y="3141663"/>
            <a:ext cx="161925" cy="152400"/>
          </a:xfrm>
          <a:custGeom>
            <a:avLst/>
            <a:gdLst>
              <a:gd name="G0" fmla="+- 7738 0 0"/>
              <a:gd name="G1" fmla="+- 21600 0 7738"/>
              <a:gd name="G2" fmla="*/ 7738 1 2"/>
              <a:gd name="G3" fmla="+- 21600 0 G2"/>
              <a:gd name="G4" fmla="+/ 7738 21600 2"/>
              <a:gd name="G5" fmla="+/ G1 0 2"/>
              <a:gd name="G6" fmla="*/ 21600 21600 7738"/>
              <a:gd name="G7" fmla="*/ G6 1 2"/>
              <a:gd name="G8" fmla="+- 21600 0 G7"/>
              <a:gd name="G9" fmla="*/ 21600 1 2"/>
              <a:gd name="G10" fmla="+- 7738 0 G9"/>
              <a:gd name="G11" fmla="?: G10 G8 0"/>
              <a:gd name="G12" fmla="?: G10 G7 21600"/>
              <a:gd name="T0" fmla="*/ 17731 w 21600"/>
              <a:gd name="T1" fmla="*/ 10800 h 21600"/>
              <a:gd name="T2" fmla="*/ 10800 w 21600"/>
              <a:gd name="T3" fmla="*/ 21600 h 21600"/>
              <a:gd name="T4" fmla="*/ 3869 w 21600"/>
              <a:gd name="T5" fmla="*/ 10800 h 21600"/>
              <a:gd name="T6" fmla="*/ 10800 w 21600"/>
              <a:gd name="T7" fmla="*/ 0 h 21600"/>
              <a:gd name="T8" fmla="*/ 5669 w 21600"/>
              <a:gd name="T9" fmla="*/ 5669 h 21600"/>
              <a:gd name="T10" fmla="*/ 15931 w 21600"/>
              <a:gd name="T11" fmla="*/ 1593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7738" y="21600"/>
                </a:lnTo>
                <a:lnTo>
                  <a:pt x="1386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8668" name="Oval 171"/>
          <p:cNvSpPr>
            <a:spLocks noChangeArrowheads="1"/>
          </p:cNvSpPr>
          <p:nvPr/>
        </p:nvSpPr>
        <p:spPr bwMode="auto">
          <a:xfrm>
            <a:off x="2173288" y="3430588"/>
            <a:ext cx="215900" cy="36512"/>
          </a:xfrm>
          <a:prstGeom prst="ellipse">
            <a:avLst/>
          </a:prstGeom>
          <a:solidFill>
            <a:srgbClr val="CCCC00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8669" name="AutoShape 172"/>
          <p:cNvSpPr>
            <a:spLocks noChangeArrowheads="1"/>
          </p:cNvSpPr>
          <p:nvPr/>
        </p:nvSpPr>
        <p:spPr bwMode="auto">
          <a:xfrm rot="-5400000">
            <a:off x="1943100" y="3049588"/>
            <a:ext cx="674688" cy="144462"/>
          </a:xfrm>
          <a:prstGeom prst="roundRect">
            <a:avLst>
              <a:gd name="adj" fmla="val 29528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1661" name="AutoShape 173"/>
          <p:cNvSpPr>
            <a:spLocks noChangeArrowheads="1"/>
          </p:cNvSpPr>
          <p:nvPr/>
        </p:nvSpPr>
        <p:spPr bwMode="auto">
          <a:xfrm rot="1426071">
            <a:off x="6156325" y="2636838"/>
            <a:ext cx="438150" cy="863600"/>
          </a:xfrm>
          <a:prstGeom prst="upArrow">
            <a:avLst>
              <a:gd name="adj1" fmla="val 50000"/>
              <a:gd name="adj2" fmla="val 49275"/>
            </a:avLst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Bottom">
              <a:rot lat="19559978" lon="0" rev="0"/>
            </a:camera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1662" name="Line 174"/>
          <p:cNvSpPr>
            <a:spLocks noChangeShapeType="1"/>
          </p:cNvSpPr>
          <p:nvPr/>
        </p:nvSpPr>
        <p:spPr bwMode="auto">
          <a:xfrm flipH="1">
            <a:off x="5364163" y="2751138"/>
            <a:ext cx="576262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3" name="Line 175"/>
          <p:cNvSpPr>
            <a:spLocks noChangeShapeType="1"/>
          </p:cNvSpPr>
          <p:nvPr/>
        </p:nvSpPr>
        <p:spPr bwMode="auto">
          <a:xfrm>
            <a:off x="5340350" y="2728913"/>
            <a:ext cx="0" cy="125888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4" name="Line 176"/>
          <p:cNvSpPr>
            <a:spLocks noChangeShapeType="1"/>
          </p:cNvSpPr>
          <p:nvPr/>
        </p:nvSpPr>
        <p:spPr bwMode="auto">
          <a:xfrm flipH="1">
            <a:off x="5148263" y="4005263"/>
            <a:ext cx="144462" cy="1444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5" name="Line 177"/>
          <p:cNvSpPr>
            <a:spLocks noChangeShapeType="1"/>
          </p:cNvSpPr>
          <p:nvPr/>
        </p:nvSpPr>
        <p:spPr bwMode="auto">
          <a:xfrm flipH="1" flipV="1">
            <a:off x="5076825" y="4038600"/>
            <a:ext cx="107950" cy="10795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6" name="Line 178"/>
          <p:cNvSpPr>
            <a:spLocks noChangeShapeType="1"/>
          </p:cNvSpPr>
          <p:nvPr/>
        </p:nvSpPr>
        <p:spPr bwMode="auto">
          <a:xfrm flipH="1" flipV="1">
            <a:off x="5086350" y="3192463"/>
            <a:ext cx="4763" cy="86201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7" name="Line 179"/>
          <p:cNvSpPr>
            <a:spLocks noChangeShapeType="1"/>
          </p:cNvSpPr>
          <p:nvPr/>
        </p:nvSpPr>
        <p:spPr bwMode="auto">
          <a:xfrm flipH="1">
            <a:off x="1238250" y="2755900"/>
            <a:ext cx="2806700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8" name="Line 180"/>
          <p:cNvSpPr>
            <a:spLocks noChangeShapeType="1"/>
          </p:cNvSpPr>
          <p:nvPr/>
        </p:nvSpPr>
        <p:spPr bwMode="auto">
          <a:xfrm flipV="1">
            <a:off x="1187450" y="2133600"/>
            <a:ext cx="1368425" cy="612775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69" name="AutoShape 181"/>
          <p:cNvSpPr>
            <a:spLocks noChangeArrowheads="1"/>
          </p:cNvSpPr>
          <p:nvPr/>
        </p:nvSpPr>
        <p:spPr bwMode="auto">
          <a:xfrm rot="582607">
            <a:off x="2701925" y="1989138"/>
            <a:ext cx="1006475" cy="287337"/>
          </a:xfrm>
          <a:prstGeom prst="rightArrow">
            <a:avLst>
              <a:gd name="adj1" fmla="val 50000"/>
              <a:gd name="adj2" fmla="val 87569"/>
            </a:avLst>
          </a:prstGeom>
          <a:solidFill>
            <a:srgbClr val="00FFFF"/>
          </a:solidFill>
          <a:ln w="9525">
            <a:miter lim="800000"/>
            <a:headEnd/>
            <a:tailEnd/>
          </a:ln>
          <a:scene3d>
            <a:camera prst="legacyObliqueBottom">
              <a:rot lat="19319977" lon="0" rev="0"/>
            </a:camera>
            <a:lightRig rig="legacyFlat4" dir="b"/>
          </a:scene3d>
          <a:sp3d extrusionH="49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1670" name="Line 182"/>
          <p:cNvSpPr>
            <a:spLocks noChangeShapeType="1"/>
          </p:cNvSpPr>
          <p:nvPr/>
        </p:nvSpPr>
        <p:spPr bwMode="auto">
          <a:xfrm flipH="1">
            <a:off x="3825875" y="3181350"/>
            <a:ext cx="1298575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71" name="Line 183"/>
          <p:cNvSpPr>
            <a:spLocks noChangeShapeType="1"/>
          </p:cNvSpPr>
          <p:nvPr/>
        </p:nvSpPr>
        <p:spPr bwMode="auto">
          <a:xfrm>
            <a:off x="3832225" y="3141663"/>
            <a:ext cx="0" cy="2159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72" name="Line 184"/>
          <p:cNvSpPr>
            <a:spLocks noChangeShapeType="1"/>
          </p:cNvSpPr>
          <p:nvPr/>
        </p:nvSpPr>
        <p:spPr bwMode="auto">
          <a:xfrm>
            <a:off x="4475163" y="3141663"/>
            <a:ext cx="0" cy="2159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673" name="AutoShape 185"/>
          <p:cNvSpPr>
            <a:spLocks noChangeArrowheads="1"/>
          </p:cNvSpPr>
          <p:nvPr/>
        </p:nvSpPr>
        <p:spPr bwMode="auto">
          <a:xfrm>
            <a:off x="3659188" y="3370263"/>
            <a:ext cx="347662" cy="433387"/>
          </a:xfrm>
          <a:custGeom>
            <a:avLst/>
            <a:gdLst>
              <a:gd name="G0" fmla="+- 14868 0 0"/>
              <a:gd name="G1" fmla="+- 4193 0 0"/>
              <a:gd name="G2" fmla="+- 12158 0 4193"/>
              <a:gd name="G3" fmla="+- G2 0 4193"/>
              <a:gd name="G4" fmla="*/ G3 32768 32059"/>
              <a:gd name="G5" fmla="*/ G4 1 2"/>
              <a:gd name="G6" fmla="+- 21600 0 14868"/>
              <a:gd name="G7" fmla="*/ G6 4193 6079"/>
              <a:gd name="G8" fmla="+- G7 14868 0"/>
              <a:gd name="T0" fmla="*/ 14868 w 21600"/>
              <a:gd name="T1" fmla="*/ 0 h 21600"/>
              <a:gd name="T2" fmla="*/ 14868 w 21600"/>
              <a:gd name="T3" fmla="*/ 12158 h 21600"/>
              <a:gd name="T4" fmla="*/ 1928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4868" y="0"/>
                </a:lnTo>
                <a:lnTo>
                  <a:pt x="14868" y="4193"/>
                </a:lnTo>
                <a:lnTo>
                  <a:pt x="12427" y="4193"/>
                </a:lnTo>
                <a:cubicBezTo>
                  <a:pt x="5564" y="4193"/>
                  <a:pt x="0" y="7759"/>
                  <a:pt x="0" y="12158"/>
                </a:cubicBezTo>
                <a:lnTo>
                  <a:pt x="0" y="21600"/>
                </a:lnTo>
                <a:lnTo>
                  <a:pt x="3855" y="21600"/>
                </a:lnTo>
                <a:lnTo>
                  <a:pt x="3855" y="12158"/>
                </a:lnTo>
                <a:cubicBezTo>
                  <a:pt x="3855" y="9842"/>
                  <a:pt x="7693" y="7965"/>
                  <a:pt x="12427" y="7965"/>
                </a:cubicBezTo>
                <a:lnTo>
                  <a:pt x="14868" y="7965"/>
                </a:lnTo>
                <a:lnTo>
                  <a:pt x="14868" y="121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1674" name="AutoShape 186"/>
          <p:cNvSpPr>
            <a:spLocks noChangeArrowheads="1"/>
          </p:cNvSpPr>
          <p:nvPr/>
        </p:nvSpPr>
        <p:spPr bwMode="auto">
          <a:xfrm flipH="1">
            <a:off x="4105275" y="3371850"/>
            <a:ext cx="347663" cy="433388"/>
          </a:xfrm>
          <a:custGeom>
            <a:avLst/>
            <a:gdLst>
              <a:gd name="G0" fmla="+- 14868 0 0"/>
              <a:gd name="G1" fmla="+- 4193 0 0"/>
              <a:gd name="G2" fmla="+- 12158 0 4193"/>
              <a:gd name="G3" fmla="+- G2 0 4193"/>
              <a:gd name="G4" fmla="*/ G3 32768 32059"/>
              <a:gd name="G5" fmla="*/ G4 1 2"/>
              <a:gd name="G6" fmla="+- 21600 0 14868"/>
              <a:gd name="G7" fmla="*/ G6 4193 6079"/>
              <a:gd name="G8" fmla="+- G7 14868 0"/>
              <a:gd name="T0" fmla="*/ 14868 w 21600"/>
              <a:gd name="T1" fmla="*/ 0 h 21600"/>
              <a:gd name="T2" fmla="*/ 14868 w 21600"/>
              <a:gd name="T3" fmla="*/ 12158 h 21600"/>
              <a:gd name="T4" fmla="*/ 1928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4868" y="0"/>
                </a:lnTo>
                <a:lnTo>
                  <a:pt x="14868" y="4193"/>
                </a:lnTo>
                <a:lnTo>
                  <a:pt x="12427" y="4193"/>
                </a:lnTo>
                <a:cubicBezTo>
                  <a:pt x="5564" y="4193"/>
                  <a:pt x="0" y="7759"/>
                  <a:pt x="0" y="12158"/>
                </a:cubicBezTo>
                <a:lnTo>
                  <a:pt x="0" y="21600"/>
                </a:lnTo>
                <a:lnTo>
                  <a:pt x="3855" y="21600"/>
                </a:lnTo>
                <a:lnTo>
                  <a:pt x="3855" y="12158"/>
                </a:lnTo>
                <a:cubicBezTo>
                  <a:pt x="3855" y="9842"/>
                  <a:pt x="7693" y="7965"/>
                  <a:pt x="12427" y="7965"/>
                </a:cubicBezTo>
                <a:lnTo>
                  <a:pt x="14868" y="7965"/>
                </a:lnTo>
                <a:lnTo>
                  <a:pt x="14868" y="121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1675" name="Line 187"/>
          <p:cNvSpPr>
            <a:spLocks noChangeShapeType="1"/>
          </p:cNvSpPr>
          <p:nvPr/>
        </p:nvSpPr>
        <p:spPr bwMode="auto">
          <a:xfrm flipV="1">
            <a:off x="4060825" y="2720975"/>
            <a:ext cx="0" cy="792163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1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661" grpId="0" animBg="1"/>
      <p:bldP spid="191662" grpId="0" animBg="1"/>
      <p:bldP spid="191663" grpId="0" animBg="1"/>
      <p:bldP spid="191664" grpId="0" animBg="1"/>
      <p:bldP spid="191665" grpId="0" animBg="1"/>
      <p:bldP spid="191666" grpId="0" animBg="1"/>
      <p:bldP spid="191667" grpId="0" animBg="1"/>
      <p:bldP spid="191668" grpId="0" animBg="1"/>
      <p:bldP spid="191669" grpId="0" animBg="1"/>
      <p:bldP spid="191670" grpId="0" animBg="1"/>
      <p:bldP spid="191671" grpId="0" animBg="1"/>
      <p:bldP spid="191672" grpId="0" animBg="1"/>
      <p:bldP spid="19167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reeform 2"/>
          <p:cNvSpPr>
            <a:spLocks/>
          </p:cNvSpPr>
          <p:nvPr/>
        </p:nvSpPr>
        <p:spPr bwMode="auto">
          <a:xfrm>
            <a:off x="323850" y="4076700"/>
            <a:ext cx="8640763" cy="1223963"/>
          </a:xfrm>
          <a:custGeom>
            <a:avLst/>
            <a:gdLst>
              <a:gd name="T0" fmla="*/ 0 w 5443"/>
              <a:gd name="T1" fmla="*/ 2147483647 h 771"/>
              <a:gd name="T2" fmla="*/ 2147483647 w 5443"/>
              <a:gd name="T3" fmla="*/ 2147483647 h 771"/>
              <a:gd name="T4" fmla="*/ 2147483647 w 5443"/>
              <a:gd name="T5" fmla="*/ 0 h 771"/>
              <a:gd name="T6" fmla="*/ 2147483647 w 5443"/>
              <a:gd name="T7" fmla="*/ 0 h 771"/>
              <a:gd name="T8" fmla="*/ 0 w 5443"/>
              <a:gd name="T9" fmla="*/ 2147483647 h 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3"/>
              <a:gd name="T16" fmla="*/ 0 h 771"/>
              <a:gd name="T17" fmla="*/ 5443 w 5443"/>
              <a:gd name="T18" fmla="*/ 771 h 7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3" h="771">
                <a:moveTo>
                  <a:pt x="0" y="681"/>
                </a:moveTo>
                <a:lnTo>
                  <a:pt x="5443" y="771"/>
                </a:lnTo>
                <a:lnTo>
                  <a:pt x="5443" y="0"/>
                </a:lnTo>
                <a:lnTo>
                  <a:pt x="544" y="0"/>
                </a:lnTo>
                <a:lnTo>
                  <a:pt x="0" y="681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771775" y="2349500"/>
            <a:ext cx="6121400" cy="6477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Rectangle 4" descr="Гранит"/>
          <p:cNvSpPr>
            <a:spLocks noChangeArrowheads="1"/>
          </p:cNvSpPr>
          <p:nvPr/>
        </p:nvSpPr>
        <p:spPr bwMode="auto">
          <a:xfrm>
            <a:off x="250825" y="3106738"/>
            <a:ext cx="215900" cy="2079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1020000" rev="0"/>
            </a:camera>
            <a:lightRig rig="legacyFlat3" dir="r"/>
          </a:scene3d>
          <a:sp3d extrusionH="2141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690563" y="4808538"/>
            <a:ext cx="358775" cy="71437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TopRight">
              <a:rot lat="0" lon="2153998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3275013" y="1773238"/>
            <a:ext cx="5630862" cy="719137"/>
          </a:xfrm>
          <a:prstGeom prst="rect">
            <a:avLst/>
          </a:prstGeom>
          <a:solidFill>
            <a:srgbClr val="666633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39" name="Rectangle 7" descr="Песок"/>
          <p:cNvSpPr>
            <a:spLocks noChangeArrowheads="1"/>
          </p:cNvSpPr>
          <p:nvPr/>
        </p:nvSpPr>
        <p:spPr bwMode="auto">
          <a:xfrm>
            <a:off x="1403350" y="2852738"/>
            <a:ext cx="7561263" cy="13684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40" name="Rectangle 8" descr="Гранит"/>
          <p:cNvSpPr>
            <a:spLocks noChangeArrowheads="1"/>
          </p:cNvSpPr>
          <p:nvPr/>
        </p:nvSpPr>
        <p:spPr bwMode="auto">
          <a:xfrm>
            <a:off x="5969000" y="3436938"/>
            <a:ext cx="215900" cy="19446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30000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7845425" y="3225800"/>
            <a:ext cx="647700" cy="960438"/>
          </a:xfrm>
          <a:prstGeom prst="rect">
            <a:avLst/>
          </a:prstGeom>
          <a:gradFill rotWithShape="1">
            <a:gsLst>
              <a:gs pos="0">
                <a:srgbClr val="222222"/>
              </a:gs>
              <a:gs pos="100000">
                <a:srgbClr val="5F5F5F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7880350" y="3281363"/>
            <a:ext cx="792163" cy="960437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>
              <a:rot lat="0" lon="18000000" rev="0"/>
            </a:camera>
            <a:lightRig rig="legacyFlat3" dir="r"/>
          </a:scene3d>
          <a:sp3d extrusionH="111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43" name="Oval 11"/>
          <p:cNvSpPr>
            <a:spLocks noChangeArrowheads="1"/>
          </p:cNvSpPr>
          <p:nvPr/>
        </p:nvSpPr>
        <p:spPr bwMode="auto">
          <a:xfrm>
            <a:off x="12700" y="4500563"/>
            <a:ext cx="71438" cy="215900"/>
          </a:xfrm>
          <a:prstGeom prst="ellipse">
            <a:avLst/>
          </a:prstGeom>
          <a:solidFill>
            <a:schemeClr val="bg2"/>
          </a:solidFill>
          <a:ln w="952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2524" name="Rectangle 12"/>
          <p:cNvSpPr>
            <a:spLocks noChangeArrowheads="1"/>
          </p:cNvSpPr>
          <p:nvPr/>
        </p:nvSpPr>
        <p:spPr bwMode="auto">
          <a:xfrm>
            <a:off x="5237163" y="2636838"/>
            <a:ext cx="3654425" cy="23812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9645" name="Rectangle 13" descr="Гранит"/>
          <p:cNvSpPr>
            <a:spLocks noChangeArrowheads="1"/>
          </p:cNvSpPr>
          <p:nvPr/>
        </p:nvSpPr>
        <p:spPr bwMode="auto">
          <a:xfrm>
            <a:off x="8820150" y="3284538"/>
            <a:ext cx="215900" cy="20875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360000" lon="0" rev="0"/>
            </a:camera>
            <a:lightRig rig="legacyFlat4" dir="t"/>
          </a:scene3d>
          <a:sp3d extrusionH="20140600" prstMaterial="legacyMatte">
            <a:bevelT w="13500" h="13500" prst="angle"/>
            <a:bevelB w="13500" h="13500" prst="angle"/>
            <a:extrusionClr>
              <a:srgbClr val="96969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46" name="Rectangle 14" descr="Гранит"/>
          <p:cNvSpPr>
            <a:spLocks noChangeArrowheads="1"/>
          </p:cNvSpPr>
          <p:nvPr/>
        </p:nvSpPr>
        <p:spPr bwMode="auto">
          <a:xfrm>
            <a:off x="6948488" y="3449638"/>
            <a:ext cx="215900" cy="19510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" lon="0" rev="0"/>
            </a:camera>
            <a:lightRig rig="legacyFlat3" dir="r"/>
          </a:scene3d>
          <a:sp3d extrusionH="36306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47" name="Rectangle 15" descr="Гранит"/>
          <p:cNvSpPr>
            <a:spLocks noChangeArrowheads="1"/>
          </p:cNvSpPr>
          <p:nvPr/>
        </p:nvSpPr>
        <p:spPr bwMode="auto">
          <a:xfrm>
            <a:off x="5969000" y="2373313"/>
            <a:ext cx="1169988" cy="11509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" lon="0" rev="0"/>
            </a:camera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2528" name="Rectangle 16" descr="Темный горизонтальный"/>
          <p:cNvSpPr>
            <a:spLocks noChangeArrowheads="1"/>
          </p:cNvSpPr>
          <p:nvPr/>
        </p:nvSpPr>
        <p:spPr bwMode="auto">
          <a:xfrm>
            <a:off x="6253163" y="2543175"/>
            <a:ext cx="576262" cy="792163"/>
          </a:xfrm>
          <a:prstGeom prst="rect">
            <a:avLst/>
          </a:prstGeom>
          <a:pattFill prst="dkHorz">
            <a:fgClr>
              <a:srgbClr val="CCFF33"/>
            </a:fgClr>
            <a:bgClr>
              <a:schemeClr val="bg2"/>
            </a:bgClr>
          </a:pattFill>
          <a:ln w="57150">
            <a:solidFill>
              <a:srgbClr val="99CC00"/>
            </a:solidFill>
            <a:miter lim="800000"/>
            <a:headEnd/>
            <a:tailEnd/>
          </a:ln>
          <a:effectLst>
            <a:outerShdw dist="71842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9649" name="AutoShape 17"/>
          <p:cNvSpPr>
            <a:spLocks noChangeArrowheads="1"/>
          </p:cNvSpPr>
          <p:nvPr/>
        </p:nvSpPr>
        <p:spPr bwMode="auto">
          <a:xfrm>
            <a:off x="2182813" y="3802063"/>
            <a:ext cx="215900" cy="360362"/>
          </a:xfrm>
          <a:prstGeom prst="can">
            <a:avLst>
              <a:gd name="adj" fmla="val 2674"/>
            </a:avLst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50" name="Rectangle 18" descr="30%"/>
          <p:cNvSpPr>
            <a:spLocks noChangeArrowheads="1"/>
          </p:cNvSpPr>
          <p:nvPr/>
        </p:nvSpPr>
        <p:spPr bwMode="auto">
          <a:xfrm>
            <a:off x="8210550" y="2682875"/>
            <a:ext cx="360363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51" name="Rectangle 19" descr="30%"/>
          <p:cNvSpPr>
            <a:spLocks noChangeArrowheads="1"/>
          </p:cNvSpPr>
          <p:nvPr/>
        </p:nvSpPr>
        <p:spPr bwMode="auto">
          <a:xfrm>
            <a:off x="7815263" y="2682875"/>
            <a:ext cx="360362" cy="144463"/>
          </a:xfrm>
          <a:prstGeom prst="rect">
            <a:avLst/>
          </a:prstGeom>
          <a:pattFill prst="pct30">
            <a:fgClr>
              <a:srgbClr val="C0C0C0"/>
            </a:fgClr>
            <a:bgClr>
              <a:schemeClr val="bg2"/>
            </a:bgClr>
          </a:pattFill>
          <a:ln w="9525">
            <a:solidFill>
              <a:srgbClr val="5F5F5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52" name="Oval 20"/>
          <p:cNvSpPr>
            <a:spLocks noChangeAspect="1" noChangeArrowheads="1"/>
          </p:cNvSpPr>
          <p:nvPr/>
        </p:nvSpPr>
        <p:spPr bwMode="auto">
          <a:xfrm>
            <a:off x="2987675" y="2479675"/>
            <a:ext cx="144463" cy="144463"/>
          </a:xfrm>
          <a:prstGeom prst="ellipse">
            <a:avLst/>
          </a:prstGeom>
          <a:solidFill>
            <a:srgbClr val="99CC00"/>
          </a:solidFill>
          <a:ln w="9525">
            <a:round/>
            <a:headEnd/>
            <a:tailEnd/>
          </a:ln>
          <a:scene3d>
            <a:camera prst="legacyPerspectiveTopRight">
              <a:rot lat="360000" lon="840000" rev="0"/>
            </a:camera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9653" name="Group 21"/>
          <p:cNvGrpSpPr>
            <a:grpSpLocks/>
          </p:cNvGrpSpPr>
          <p:nvPr/>
        </p:nvGrpSpPr>
        <p:grpSpPr bwMode="auto">
          <a:xfrm>
            <a:off x="4787900" y="2625725"/>
            <a:ext cx="946150" cy="2027238"/>
            <a:chOff x="521" y="320"/>
            <a:chExt cx="596" cy="1277"/>
          </a:xfrm>
        </p:grpSpPr>
        <p:sp>
          <p:nvSpPr>
            <p:cNvPr id="69795" name="AutoShape 22"/>
            <p:cNvSpPr>
              <a:spLocks noChangeArrowheads="1"/>
            </p:cNvSpPr>
            <p:nvPr/>
          </p:nvSpPr>
          <p:spPr bwMode="auto">
            <a:xfrm rot="226473">
              <a:off x="521" y="1450"/>
              <a:ext cx="590" cy="1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4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419979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2535" name="Oval 23"/>
            <p:cNvSpPr>
              <a:spLocks noChangeArrowheads="1"/>
            </p:cNvSpPr>
            <p:nvPr/>
          </p:nvSpPr>
          <p:spPr bwMode="auto">
            <a:xfrm>
              <a:off x="560" y="859"/>
              <a:ext cx="556" cy="5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536" name="Rectangle 24"/>
            <p:cNvSpPr>
              <a:spLocks noChangeArrowheads="1"/>
            </p:cNvSpPr>
            <p:nvPr/>
          </p:nvSpPr>
          <p:spPr bwMode="auto">
            <a:xfrm>
              <a:off x="555" y="987"/>
              <a:ext cx="556" cy="2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798" name="Oval 25"/>
            <p:cNvSpPr>
              <a:spLocks noChangeAspect="1" noChangeArrowheads="1"/>
            </p:cNvSpPr>
            <p:nvPr/>
          </p:nvSpPr>
          <p:spPr bwMode="auto">
            <a:xfrm>
              <a:off x="709" y="1065"/>
              <a:ext cx="242" cy="258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799" name="Oval 26"/>
            <p:cNvSpPr>
              <a:spLocks noChangeAspect="1" noChangeArrowheads="1"/>
            </p:cNvSpPr>
            <p:nvPr/>
          </p:nvSpPr>
          <p:spPr bwMode="auto">
            <a:xfrm>
              <a:off x="689" y="1122"/>
              <a:ext cx="208" cy="222"/>
            </a:xfrm>
            <a:prstGeom prst="ellipse">
              <a:avLst/>
            </a:prstGeom>
            <a:solidFill>
              <a:srgbClr val="969696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5F5F5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0" name="Oval 27"/>
            <p:cNvSpPr>
              <a:spLocks noChangeAspect="1" noChangeArrowheads="1"/>
            </p:cNvSpPr>
            <p:nvPr/>
          </p:nvSpPr>
          <p:spPr bwMode="auto">
            <a:xfrm>
              <a:off x="684" y="1119"/>
              <a:ext cx="208" cy="22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ffectLst>
              <a:prstShdw prst="shdw17" dist="17961" dir="81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801" name="Oval 28"/>
            <p:cNvSpPr>
              <a:spLocks noChangeAspect="1" noChangeArrowheads="1"/>
            </p:cNvSpPr>
            <p:nvPr/>
          </p:nvSpPr>
          <p:spPr bwMode="auto">
            <a:xfrm>
              <a:off x="684" y="1198"/>
              <a:ext cx="139" cy="147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2" name="Oval 29"/>
            <p:cNvSpPr>
              <a:spLocks noChangeAspect="1" noChangeArrowheads="1"/>
            </p:cNvSpPr>
            <p:nvPr/>
          </p:nvSpPr>
          <p:spPr bwMode="auto">
            <a:xfrm>
              <a:off x="649" y="1161"/>
              <a:ext cx="138" cy="148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/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3" name="Oval 30"/>
            <p:cNvSpPr>
              <a:spLocks noChangeAspect="1" noChangeArrowheads="1"/>
            </p:cNvSpPr>
            <p:nvPr/>
          </p:nvSpPr>
          <p:spPr bwMode="auto">
            <a:xfrm>
              <a:off x="639" y="1079"/>
              <a:ext cx="139" cy="170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900000" lon="0" rev="0"/>
              </a:camera>
              <a:lightRig rig="legacyFlat2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4" name="Rectangle 31"/>
            <p:cNvSpPr>
              <a:spLocks noChangeArrowheads="1"/>
            </p:cNvSpPr>
            <p:nvPr/>
          </p:nvSpPr>
          <p:spPr bwMode="auto">
            <a:xfrm>
              <a:off x="657" y="918"/>
              <a:ext cx="363" cy="44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5" name="AutoShape 32"/>
            <p:cNvSpPr>
              <a:spLocks noChangeArrowheads="1"/>
            </p:cNvSpPr>
            <p:nvPr/>
          </p:nvSpPr>
          <p:spPr bwMode="auto">
            <a:xfrm flipV="1">
              <a:off x="657" y="872"/>
              <a:ext cx="363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891 h 21600"/>
                <a:gd name="T14" fmla="*/ 15709 w 21600"/>
                <a:gd name="T15" fmla="*/ 1570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52" y="21600"/>
                  </a:lnTo>
                  <a:lnTo>
                    <a:pt x="1344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9900"/>
            </a:solidFill>
            <a:ln w="9525">
              <a:round/>
              <a:headEnd/>
              <a:tailEnd/>
            </a:ln>
            <a:scene3d>
              <a:camera prst="legacyPerspectiveTopRight">
                <a:rot lat="180000" lon="360000" rev="0"/>
              </a:camera>
              <a:lightRig rig="legacyFlat2" dir="t"/>
            </a:scene3d>
            <a:sp3d extrusionH="887400" prstMaterial="legacyMetal">
              <a:bevelT w="13500" h="13500" prst="angle"/>
              <a:bevelB w="13500" h="13500" prst="angle"/>
              <a:extrusionClr>
                <a:srgbClr val="66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6" name="Rectangle 33"/>
            <p:cNvSpPr>
              <a:spLocks noChangeArrowheads="1"/>
            </p:cNvSpPr>
            <p:nvPr/>
          </p:nvSpPr>
          <p:spPr bwMode="auto">
            <a:xfrm>
              <a:off x="657" y="875"/>
              <a:ext cx="363" cy="2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7" name="Rectangle 34"/>
            <p:cNvSpPr>
              <a:spLocks noChangeArrowheads="1"/>
            </p:cNvSpPr>
            <p:nvPr/>
          </p:nvSpPr>
          <p:spPr bwMode="auto">
            <a:xfrm>
              <a:off x="657" y="823"/>
              <a:ext cx="363" cy="44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180000" rev="0"/>
              </a:camera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808" name="Freeform 35"/>
            <p:cNvSpPr>
              <a:spLocks/>
            </p:cNvSpPr>
            <p:nvPr/>
          </p:nvSpPr>
          <p:spPr bwMode="auto">
            <a:xfrm rot="222240">
              <a:off x="890" y="719"/>
              <a:ext cx="227" cy="91"/>
            </a:xfrm>
            <a:custGeom>
              <a:avLst/>
              <a:gdLst>
                <a:gd name="T0" fmla="*/ 0 w 227"/>
                <a:gd name="T1" fmla="*/ 0 h 91"/>
                <a:gd name="T2" fmla="*/ 136 w 227"/>
                <a:gd name="T3" fmla="*/ 91 h 91"/>
                <a:gd name="T4" fmla="*/ 227 w 227"/>
                <a:gd name="T5" fmla="*/ 0 h 91"/>
                <a:gd name="T6" fmla="*/ 0 w 227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7"/>
                <a:gd name="T13" fmla="*/ 0 h 91"/>
                <a:gd name="T14" fmla="*/ 227 w 227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7" h="91">
                  <a:moveTo>
                    <a:pt x="0" y="0"/>
                  </a:moveTo>
                  <a:lnTo>
                    <a:pt x="136" y="9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809" name="Freeform 36"/>
            <p:cNvSpPr>
              <a:spLocks/>
            </p:cNvSpPr>
            <p:nvPr/>
          </p:nvSpPr>
          <p:spPr bwMode="auto">
            <a:xfrm>
              <a:off x="657" y="715"/>
              <a:ext cx="363" cy="91"/>
            </a:xfrm>
            <a:custGeom>
              <a:avLst/>
              <a:gdLst>
                <a:gd name="T0" fmla="*/ 0 w 363"/>
                <a:gd name="T1" fmla="*/ 91 h 91"/>
                <a:gd name="T2" fmla="*/ 227 w 363"/>
                <a:gd name="T3" fmla="*/ 0 h 91"/>
                <a:gd name="T4" fmla="*/ 363 w 363"/>
                <a:gd name="T5" fmla="*/ 91 h 91"/>
                <a:gd name="T6" fmla="*/ 0 w 363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91"/>
                <a:gd name="T14" fmla="*/ 363 w 363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91">
                  <a:moveTo>
                    <a:pt x="0" y="91"/>
                  </a:moveTo>
                  <a:lnTo>
                    <a:pt x="227" y="0"/>
                  </a:lnTo>
                  <a:lnTo>
                    <a:pt x="363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2549" name="Rectangle 37"/>
            <p:cNvSpPr>
              <a:spLocks noChangeArrowheads="1"/>
            </p:cNvSpPr>
            <p:nvPr/>
          </p:nvSpPr>
          <p:spPr bwMode="auto">
            <a:xfrm>
              <a:off x="805" y="482"/>
              <a:ext cx="136" cy="2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TopRight">
                <a:rot lat="0" lon="4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811" name="AutoShape 38"/>
            <p:cNvSpPr>
              <a:spLocks noChangeArrowheads="1"/>
            </p:cNvSpPr>
            <p:nvPr/>
          </p:nvSpPr>
          <p:spPr bwMode="auto">
            <a:xfrm>
              <a:off x="638" y="320"/>
              <a:ext cx="140" cy="911"/>
            </a:xfrm>
            <a:prstGeom prst="can">
              <a:avLst>
                <a:gd name="adj" fmla="val 36121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1106488" y="2617788"/>
            <a:ext cx="4106862" cy="241300"/>
            <a:chOff x="543" y="2417"/>
            <a:chExt cx="2587" cy="152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</p:grpSpPr>
        <p:sp>
          <p:nvSpPr>
            <p:cNvPr id="192552" name="Oval 40"/>
            <p:cNvSpPr>
              <a:spLocks noChangeAspect="1" noChangeArrowheads="1"/>
            </p:cNvSpPr>
            <p:nvPr/>
          </p:nvSpPr>
          <p:spPr bwMode="auto">
            <a:xfrm>
              <a:off x="557" y="2417"/>
              <a:ext cx="147" cy="147"/>
            </a:xfrm>
            <a:prstGeom prst="ellipse">
              <a:avLst/>
            </a:prstGeom>
            <a:grpFill/>
            <a:ln w="9525">
              <a:round/>
              <a:headEnd/>
              <a:tailEnd/>
            </a:ln>
            <a:effectLst/>
            <a:scene3d>
              <a:camera prst="legacyPerspectiveTopRight">
                <a:rot lat="180000" lon="1020000" rev="0"/>
              </a:camera>
              <a:lightRig rig="legacyFlat3" dir="b"/>
            </a:scene3d>
            <a:sp3d extrusionH="74406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553" name="AutoShape 41"/>
            <p:cNvSpPr>
              <a:spLocks noChangeArrowheads="1"/>
            </p:cNvSpPr>
            <p:nvPr/>
          </p:nvSpPr>
          <p:spPr bwMode="auto">
            <a:xfrm>
              <a:off x="598" y="2422"/>
              <a:ext cx="2532" cy="147"/>
            </a:xfrm>
            <a:custGeom>
              <a:avLst/>
              <a:gdLst>
                <a:gd name="G0" fmla="+- 1075 0 0"/>
                <a:gd name="G1" fmla="+- 21600 0 1075"/>
                <a:gd name="G2" fmla="*/ 1075 1 2"/>
                <a:gd name="G3" fmla="+- 21600 0 G2"/>
                <a:gd name="G4" fmla="+/ 1075 21600 2"/>
                <a:gd name="G5" fmla="+/ G1 0 2"/>
                <a:gd name="G6" fmla="*/ 21600 21600 1075"/>
                <a:gd name="G7" fmla="*/ G6 1 2"/>
                <a:gd name="G8" fmla="+- 21600 0 G7"/>
                <a:gd name="G9" fmla="*/ 21600 1 2"/>
                <a:gd name="G10" fmla="+- 1075 0 G9"/>
                <a:gd name="G11" fmla="?: G10 G8 0"/>
                <a:gd name="G12" fmla="?: G10 G7 21600"/>
                <a:gd name="T0" fmla="*/ 21062 w 21600"/>
                <a:gd name="T1" fmla="*/ 10800 h 21600"/>
                <a:gd name="T2" fmla="*/ 10800 w 21600"/>
                <a:gd name="T3" fmla="*/ 21600 h 21600"/>
                <a:gd name="T4" fmla="*/ 538 w 21600"/>
                <a:gd name="T5" fmla="*/ 10800 h 21600"/>
                <a:gd name="T6" fmla="*/ 10800 w 21600"/>
                <a:gd name="T7" fmla="*/ 0 h 21600"/>
                <a:gd name="T8" fmla="*/ 2338 w 21600"/>
                <a:gd name="T9" fmla="*/ 2338 h 21600"/>
                <a:gd name="T10" fmla="*/ 19262 w 21600"/>
                <a:gd name="T11" fmla="*/ 192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5" y="21600"/>
                  </a:lnTo>
                  <a:lnTo>
                    <a:pt x="205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554" name="Oval 42"/>
            <p:cNvSpPr>
              <a:spLocks noChangeArrowheads="1"/>
            </p:cNvSpPr>
            <p:nvPr/>
          </p:nvSpPr>
          <p:spPr bwMode="auto">
            <a:xfrm>
              <a:off x="543" y="2420"/>
              <a:ext cx="205" cy="14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92555" name="Rectangle 43"/>
          <p:cNvSpPr>
            <a:spLocks noChangeArrowheads="1"/>
          </p:cNvSpPr>
          <p:nvPr/>
        </p:nvSpPr>
        <p:spPr bwMode="auto">
          <a:xfrm>
            <a:off x="3357563" y="4478338"/>
            <a:ext cx="1423987" cy="7778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TopRight">
              <a:rot lat="1380000" lon="120000" rev="0"/>
            </a:camera>
            <a:lightRig rig="legacyFlat3" dir="r"/>
          </a:scene3d>
          <a:sp3d extrusionH="430200" prstMaterial="legacyMetal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69656" name="Group 44"/>
          <p:cNvGrpSpPr>
            <a:grpSpLocks/>
          </p:cNvGrpSpPr>
          <p:nvPr/>
        </p:nvGrpSpPr>
        <p:grpSpPr bwMode="auto">
          <a:xfrm>
            <a:off x="3490913" y="3808413"/>
            <a:ext cx="617537" cy="628650"/>
            <a:chOff x="4148" y="2976"/>
            <a:chExt cx="389" cy="373"/>
          </a:xfrm>
        </p:grpSpPr>
        <p:sp>
          <p:nvSpPr>
            <p:cNvPr id="69781" name="Oval 4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82" name="Oval 4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83" name="Group 4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9792" name="Oval 4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93" name="Oval 4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94" name="Oval 5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9784" name="Group 5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9785" name="Oval 5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9786" name="Group 5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9789" name="Oval 5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90" name="Oval 5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91" name="Oval 5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9787" name="Oval 5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88" name="Oval 5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9657" name="Group 59"/>
          <p:cNvGrpSpPr>
            <a:grpSpLocks/>
          </p:cNvGrpSpPr>
          <p:nvPr/>
        </p:nvGrpSpPr>
        <p:grpSpPr bwMode="auto">
          <a:xfrm>
            <a:off x="3490913" y="3281363"/>
            <a:ext cx="617537" cy="628650"/>
            <a:chOff x="4148" y="2976"/>
            <a:chExt cx="389" cy="373"/>
          </a:xfrm>
        </p:grpSpPr>
        <p:sp>
          <p:nvSpPr>
            <p:cNvPr id="69767" name="Oval 60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68" name="Oval 61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69" name="Group 62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9778" name="Oval 63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79" name="Oval 64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80" name="Oval 65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9770" name="Group 66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9771" name="Oval 67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9772" name="Group 68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9775" name="Oval 69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76" name="Oval 70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77" name="Oval 71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9773" name="Oval 72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74" name="Oval 73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69658" name="Group 74"/>
          <p:cNvGrpSpPr>
            <a:grpSpLocks/>
          </p:cNvGrpSpPr>
          <p:nvPr/>
        </p:nvGrpSpPr>
        <p:grpSpPr bwMode="auto">
          <a:xfrm>
            <a:off x="4170363" y="3806825"/>
            <a:ext cx="617537" cy="630238"/>
            <a:chOff x="4148" y="2976"/>
            <a:chExt cx="389" cy="373"/>
          </a:xfrm>
        </p:grpSpPr>
        <p:sp>
          <p:nvSpPr>
            <p:cNvPr id="69753" name="Oval 75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54" name="Oval 76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55" name="Group 77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9764" name="Oval 78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65" name="Oval 79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66" name="Oval 80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9756" name="Group 81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9757" name="Oval 82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9758" name="Group 83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9761" name="Oval 84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62" name="Oval 85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63" name="Oval 86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9759" name="Oval 87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60" name="Oval 88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9659" name="Oval 89"/>
          <p:cNvSpPr>
            <a:spLocks noChangeArrowheads="1"/>
          </p:cNvSpPr>
          <p:nvPr/>
        </p:nvSpPr>
        <p:spPr bwMode="auto">
          <a:xfrm flipV="1">
            <a:off x="4170363" y="3725863"/>
            <a:ext cx="611187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60" name="Oval 90"/>
          <p:cNvSpPr>
            <a:spLocks noChangeArrowheads="1"/>
          </p:cNvSpPr>
          <p:nvPr/>
        </p:nvSpPr>
        <p:spPr bwMode="auto">
          <a:xfrm flipV="1">
            <a:off x="4186238" y="3654425"/>
            <a:ext cx="576262" cy="184150"/>
          </a:xfrm>
          <a:prstGeom prst="ellipse">
            <a:avLst/>
          </a:prstGeom>
          <a:gradFill rotWithShape="1">
            <a:gsLst>
              <a:gs pos="0">
                <a:srgbClr val="CCFF33"/>
              </a:gs>
              <a:gs pos="100000">
                <a:srgbClr val="5E7618"/>
              </a:gs>
            </a:gsLst>
            <a:path path="rect">
              <a:fillToRect l="100000" t="100000"/>
            </a:path>
          </a:gradFill>
          <a:ln w="9525">
            <a:round/>
            <a:headEnd/>
            <a:tailEnd/>
          </a:ln>
          <a:scene3d>
            <a:camera prst="legacyObliqueBottom"/>
            <a:lightRig rig="legacyFlat3" dir="r"/>
          </a:scene3d>
          <a:sp3d extrusionH="74600" prstMaterial="legacyMetal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9661" name="Group 91"/>
          <p:cNvGrpSpPr>
            <a:grpSpLocks/>
          </p:cNvGrpSpPr>
          <p:nvPr/>
        </p:nvGrpSpPr>
        <p:grpSpPr bwMode="auto">
          <a:xfrm>
            <a:off x="4170363" y="3619500"/>
            <a:ext cx="611187" cy="230188"/>
            <a:chOff x="4148" y="3353"/>
            <a:chExt cx="385" cy="136"/>
          </a:xfrm>
        </p:grpSpPr>
        <p:sp>
          <p:nvSpPr>
            <p:cNvPr id="69750" name="Oval 92"/>
            <p:cNvSpPr>
              <a:spLocks noChangeArrowheads="1"/>
            </p:cNvSpPr>
            <p:nvPr/>
          </p:nvSpPr>
          <p:spPr bwMode="auto">
            <a:xfrm flipV="1">
              <a:off x="4148" y="3379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51" name="Oval 93"/>
            <p:cNvSpPr>
              <a:spLocks noChangeArrowheads="1"/>
            </p:cNvSpPr>
            <p:nvPr/>
          </p:nvSpPr>
          <p:spPr bwMode="auto">
            <a:xfrm flipV="1">
              <a:off x="4148" y="3365"/>
              <a:ext cx="385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52" name="Oval 94"/>
            <p:cNvSpPr>
              <a:spLocks noChangeArrowheads="1"/>
            </p:cNvSpPr>
            <p:nvPr/>
          </p:nvSpPr>
          <p:spPr bwMode="auto">
            <a:xfrm flipV="1">
              <a:off x="4148" y="3353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9662" name="Group 95"/>
          <p:cNvGrpSpPr>
            <a:grpSpLocks/>
          </p:cNvGrpSpPr>
          <p:nvPr/>
        </p:nvGrpSpPr>
        <p:grpSpPr bwMode="auto">
          <a:xfrm>
            <a:off x="4173538" y="3281363"/>
            <a:ext cx="614362" cy="276225"/>
            <a:chOff x="4150" y="3279"/>
            <a:chExt cx="387" cy="164"/>
          </a:xfrm>
        </p:grpSpPr>
        <p:sp>
          <p:nvSpPr>
            <p:cNvPr id="69743" name="Oval 96"/>
            <p:cNvSpPr>
              <a:spLocks noChangeArrowheads="1"/>
            </p:cNvSpPr>
            <p:nvPr/>
          </p:nvSpPr>
          <p:spPr bwMode="auto">
            <a:xfrm>
              <a:off x="4160" y="3341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44" name="Group 97"/>
            <p:cNvGrpSpPr>
              <a:grpSpLocks/>
            </p:cNvGrpSpPr>
            <p:nvPr/>
          </p:nvGrpSpPr>
          <p:grpSpPr bwMode="auto">
            <a:xfrm>
              <a:off x="4150" y="3327"/>
              <a:ext cx="385" cy="116"/>
              <a:chOff x="4150" y="3327"/>
              <a:chExt cx="385" cy="116"/>
            </a:xfrm>
          </p:grpSpPr>
          <p:sp>
            <p:nvSpPr>
              <p:cNvPr id="69747" name="Oval 98"/>
              <p:cNvSpPr>
                <a:spLocks noChangeArrowheads="1"/>
              </p:cNvSpPr>
              <p:nvPr/>
            </p:nvSpPr>
            <p:spPr bwMode="auto">
              <a:xfrm>
                <a:off x="4150" y="3353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48" name="Oval 99"/>
              <p:cNvSpPr>
                <a:spLocks noChangeArrowheads="1"/>
              </p:cNvSpPr>
              <p:nvPr/>
            </p:nvSpPr>
            <p:spPr bwMode="auto">
              <a:xfrm>
                <a:off x="4150" y="3340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49" name="Oval 100"/>
              <p:cNvSpPr>
                <a:spLocks noChangeArrowheads="1"/>
              </p:cNvSpPr>
              <p:nvPr/>
            </p:nvSpPr>
            <p:spPr bwMode="auto">
              <a:xfrm>
                <a:off x="4150" y="3327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69745" name="Oval 101"/>
            <p:cNvSpPr>
              <a:spLocks noChangeArrowheads="1"/>
            </p:cNvSpPr>
            <p:nvPr/>
          </p:nvSpPr>
          <p:spPr bwMode="auto">
            <a:xfrm>
              <a:off x="4160" y="3286"/>
              <a:ext cx="363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46" name="Oval 102"/>
            <p:cNvSpPr>
              <a:spLocks noChangeArrowheads="1"/>
            </p:cNvSpPr>
            <p:nvPr/>
          </p:nvSpPr>
          <p:spPr bwMode="auto">
            <a:xfrm>
              <a:off x="4152" y="3279"/>
              <a:ext cx="385" cy="9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9663" name="AutoShape 103"/>
          <p:cNvSpPr>
            <a:spLocks noChangeArrowheads="1"/>
          </p:cNvSpPr>
          <p:nvPr/>
        </p:nvSpPr>
        <p:spPr bwMode="auto">
          <a:xfrm>
            <a:off x="3727450" y="3203575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2616" name="AutoShape 104"/>
          <p:cNvSpPr>
            <a:spLocks noChangeArrowheads="1"/>
          </p:cNvSpPr>
          <p:nvPr/>
        </p:nvSpPr>
        <p:spPr bwMode="auto">
          <a:xfrm>
            <a:off x="4405313" y="3200400"/>
            <a:ext cx="142875" cy="153988"/>
          </a:xfrm>
          <a:prstGeom prst="can">
            <a:avLst>
              <a:gd name="adj" fmla="val 27239"/>
            </a:avLst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69665" name="AutoShape 105"/>
          <p:cNvSpPr>
            <a:spLocks noChangeArrowheads="1"/>
          </p:cNvSpPr>
          <p:nvPr/>
        </p:nvSpPr>
        <p:spPr bwMode="auto">
          <a:xfrm rot="5400000">
            <a:off x="4320381" y="2585244"/>
            <a:ext cx="179388" cy="11874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666" name="Group 106"/>
          <p:cNvGrpSpPr>
            <a:grpSpLocks/>
          </p:cNvGrpSpPr>
          <p:nvPr/>
        </p:nvGrpSpPr>
        <p:grpSpPr bwMode="auto">
          <a:xfrm rot="-5400000">
            <a:off x="2564606" y="3588544"/>
            <a:ext cx="919163" cy="504825"/>
            <a:chOff x="1882" y="3838"/>
            <a:chExt cx="714" cy="363"/>
          </a:xfrm>
        </p:grpSpPr>
        <p:sp>
          <p:nvSpPr>
            <p:cNvPr id="69740" name="AutoShape 107"/>
            <p:cNvSpPr>
              <a:spLocks noChangeArrowheads="1"/>
            </p:cNvSpPr>
            <p:nvPr/>
          </p:nvSpPr>
          <p:spPr bwMode="auto">
            <a:xfrm rot="5400000" flipH="1">
              <a:off x="1746" y="3974"/>
              <a:ext cx="363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91 w 21600"/>
                <a:gd name="T13" fmla="*/ 5934 h 21600"/>
                <a:gd name="T14" fmla="*/ 15709 w 21600"/>
                <a:gd name="T15" fmla="*/ 1566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11" y="21600"/>
                  </a:lnTo>
                  <a:lnTo>
                    <a:pt x="133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41" name="Rectangle 108"/>
            <p:cNvSpPr>
              <a:spLocks noChangeArrowheads="1"/>
            </p:cNvSpPr>
            <p:nvPr/>
          </p:nvSpPr>
          <p:spPr bwMode="auto">
            <a:xfrm>
              <a:off x="1957" y="3838"/>
              <a:ext cx="544" cy="363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120000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42" name="AutoShape 109"/>
            <p:cNvSpPr>
              <a:spLocks noChangeArrowheads="1"/>
            </p:cNvSpPr>
            <p:nvPr/>
          </p:nvSpPr>
          <p:spPr bwMode="auto">
            <a:xfrm rot="-5400000">
              <a:off x="2392" y="3975"/>
              <a:ext cx="31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298 w 21600"/>
                <a:gd name="T13" fmla="*/ 5222 h 21600"/>
                <a:gd name="T14" fmla="*/ 16302 w 21600"/>
                <a:gd name="T15" fmla="*/ 163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064" y="21600"/>
                  </a:lnTo>
                  <a:lnTo>
                    <a:pt x="145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9667" name="Rectangle 110" descr="Гранит"/>
          <p:cNvSpPr>
            <a:spLocks noChangeArrowheads="1"/>
          </p:cNvSpPr>
          <p:nvPr/>
        </p:nvSpPr>
        <p:spPr bwMode="auto">
          <a:xfrm>
            <a:off x="1389063" y="3130550"/>
            <a:ext cx="163512" cy="20558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20000" lon="660000" rev="0"/>
            </a:camera>
            <a:lightRig rig="legacyFlat3" dir="t"/>
          </a:scene3d>
          <a:sp3d extrusionH="1801800" prstMaterial="legacyMatte">
            <a:bevelT w="13500" h="13500" prst="angle"/>
            <a:bevelB w="13500" h="13500" prst="angle"/>
            <a:extrusionClr>
              <a:srgbClr val="666633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9668" name="Group 111"/>
          <p:cNvGrpSpPr>
            <a:grpSpLocks/>
          </p:cNvGrpSpPr>
          <p:nvPr/>
        </p:nvGrpSpPr>
        <p:grpSpPr bwMode="auto">
          <a:xfrm>
            <a:off x="1790700" y="4100513"/>
            <a:ext cx="674688" cy="846137"/>
            <a:chOff x="2033" y="3402"/>
            <a:chExt cx="425" cy="533"/>
          </a:xfrm>
        </p:grpSpPr>
        <p:sp>
          <p:nvSpPr>
            <p:cNvPr id="69730" name="AutoShape 112"/>
            <p:cNvSpPr>
              <a:spLocks noChangeArrowheads="1"/>
            </p:cNvSpPr>
            <p:nvPr/>
          </p:nvSpPr>
          <p:spPr bwMode="auto">
            <a:xfrm>
              <a:off x="2033" y="3810"/>
              <a:ext cx="330" cy="1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7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>
                <a:rot lat="60000" lon="21539980" rev="0"/>
              </a:camera>
              <a:lightRig rig="legacyFlat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31" name="Oval 113"/>
            <p:cNvSpPr>
              <a:spLocks noChangeAspect="1" noChangeArrowheads="1"/>
            </p:cNvSpPr>
            <p:nvPr/>
          </p:nvSpPr>
          <p:spPr bwMode="auto">
            <a:xfrm>
              <a:off x="2095" y="3402"/>
              <a:ext cx="363" cy="345"/>
            </a:xfrm>
            <a:prstGeom prst="ellipse">
              <a:avLst/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32" name="Rectangle 114"/>
            <p:cNvSpPr>
              <a:spLocks noChangeArrowheads="1"/>
            </p:cNvSpPr>
            <p:nvPr/>
          </p:nvSpPr>
          <p:spPr bwMode="auto">
            <a:xfrm>
              <a:off x="2064" y="3657"/>
              <a:ext cx="272" cy="181"/>
            </a:xfrm>
            <a:prstGeom prst="rect">
              <a:avLst/>
            </a:prstGeom>
            <a:solidFill>
              <a:srgbClr val="CCFF33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33" name="Group 115"/>
            <p:cNvGrpSpPr>
              <a:grpSpLocks/>
            </p:cNvGrpSpPr>
            <p:nvPr/>
          </p:nvGrpSpPr>
          <p:grpSpPr bwMode="auto">
            <a:xfrm>
              <a:off x="2042" y="3524"/>
              <a:ext cx="296" cy="282"/>
              <a:chOff x="1672" y="3478"/>
              <a:chExt cx="296" cy="282"/>
            </a:xfrm>
          </p:grpSpPr>
          <p:sp>
            <p:nvSpPr>
              <p:cNvPr id="69734" name="Oval 116"/>
              <p:cNvSpPr>
                <a:spLocks noChangeAspect="1" noChangeArrowheads="1"/>
              </p:cNvSpPr>
              <p:nvPr/>
            </p:nvSpPr>
            <p:spPr bwMode="auto">
              <a:xfrm>
                <a:off x="1672" y="3478"/>
                <a:ext cx="296" cy="282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r"/>
              </a:scene3d>
              <a:sp3d extrusionH="8874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35" name="Oval 117"/>
              <p:cNvSpPr>
                <a:spLocks noChangeAspect="1" noChangeArrowheads="1"/>
              </p:cNvSpPr>
              <p:nvPr/>
            </p:nvSpPr>
            <p:spPr bwMode="auto">
              <a:xfrm>
                <a:off x="1696" y="3521"/>
                <a:ext cx="231" cy="219"/>
              </a:xfrm>
              <a:prstGeom prst="ellipse">
                <a:avLst/>
              </a:prstGeom>
              <a:solidFill>
                <a:srgbClr val="CCFF33"/>
              </a:solidFill>
              <a:ln w="9525">
                <a:round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49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36" name="Oval 118" descr="Зигзаг"/>
              <p:cNvSpPr>
                <a:spLocks noChangeAspect="1" noChangeArrowheads="1"/>
              </p:cNvSpPr>
              <p:nvPr/>
            </p:nvSpPr>
            <p:spPr bwMode="auto">
              <a:xfrm>
                <a:off x="1718" y="3549"/>
                <a:ext cx="179" cy="169"/>
              </a:xfrm>
              <a:prstGeom prst="ellipse">
                <a:avLst/>
              </a:prstGeom>
              <a:pattFill prst="zigZag">
                <a:fgClr>
                  <a:srgbClr val="CCFF33"/>
                </a:fgClr>
                <a:bgClr>
                  <a:schemeClr val="bg2"/>
                </a:bgClr>
              </a:pattFill>
              <a:ln w="9525">
                <a:solidFill>
                  <a:srgbClr val="99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737" name="Group 119"/>
              <p:cNvGrpSpPr>
                <a:grpSpLocks/>
              </p:cNvGrpSpPr>
              <p:nvPr/>
            </p:nvGrpSpPr>
            <p:grpSpPr bwMode="auto">
              <a:xfrm>
                <a:off x="1748" y="3592"/>
                <a:ext cx="107" cy="101"/>
                <a:chOff x="1474" y="3748"/>
                <a:chExt cx="107" cy="101"/>
              </a:xfrm>
            </p:grpSpPr>
            <p:sp>
              <p:nvSpPr>
                <p:cNvPr id="69738" name="Oval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3748"/>
                  <a:ext cx="107" cy="101"/>
                </a:xfrm>
                <a:prstGeom prst="ellipse">
                  <a:avLst/>
                </a:prstGeom>
                <a:solidFill>
                  <a:srgbClr val="CCFF33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39" name="Oval 121"/>
                <p:cNvSpPr>
                  <a:spLocks noChangeArrowheads="1"/>
                </p:cNvSpPr>
                <p:nvPr/>
              </p:nvSpPr>
              <p:spPr bwMode="auto">
                <a:xfrm>
                  <a:off x="1509" y="3785"/>
                  <a:ext cx="33" cy="3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round/>
                  <a:headEnd/>
                  <a:tailEnd/>
                </a:ln>
                <a:scene3d>
                  <a:camera prst="legacyPerspectiveTopRight"/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tx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9669" name="AutoShape 122"/>
          <p:cNvSpPr>
            <a:spLocks noChangeArrowheads="1"/>
          </p:cNvSpPr>
          <p:nvPr/>
        </p:nvSpPr>
        <p:spPr bwMode="auto">
          <a:xfrm>
            <a:off x="2978150" y="2492375"/>
            <a:ext cx="144463" cy="863600"/>
          </a:xfrm>
          <a:prstGeom prst="roundRect">
            <a:avLst>
              <a:gd name="adj" fmla="val 26375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70" name="AutoShape 123"/>
          <p:cNvSpPr>
            <a:spLocks noChangeArrowheads="1"/>
          </p:cNvSpPr>
          <p:nvPr/>
        </p:nvSpPr>
        <p:spPr bwMode="auto">
          <a:xfrm>
            <a:off x="3641725" y="3440113"/>
            <a:ext cx="828675" cy="142875"/>
          </a:xfrm>
          <a:prstGeom prst="roundRect">
            <a:avLst>
              <a:gd name="adj" fmla="val 47778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71" name="Oval 124"/>
          <p:cNvSpPr>
            <a:spLocks noChangeArrowheads="1"/>
          </p:cNvSpPr>
          <p:nvPr/>
        </p:nvSpPr>
        <p:spPr bwMode="auto">
          <a:xfrm>
            <a:off x="3638550" y="365125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72" name="Oval 125"/>
          <p:cNvSpPr>
            <a:spLocks noChangeArrowheads="1"/>
          </p:cNvSpPr>
          <p:nvPr/>
        </p:nvSpPr>
        <p:spPr bwMode="auto">
          <a:xfrm>
            <a:off x="3638550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73" name="AutoShape 126"/>
          <p:cNvSpPr>
            <a:spLocks noChangeArrowheads="1"/>
          </p:cNvSpPr>
          <p:nvPr/>
        </p:nvSpPr>
        <p:spPr bwMode="auto">
          <a:xfrm rot="-5400000">
            <a:off x="3298032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74" name="Oval 127"/>
          <p:cNvSpPr>
            <a:spLocks noChangeArrowheads="1"/>
          </p:cNvSpPr>
          <p:nvPr/>
        </p:nvSpPr>
        <p:spPr bwMode="auto">
          <a:xfrm>
            <a:off x="4357688" y="3644900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75" name="Oval 128"/>
          <p:cNvSpPr>
            <a:spLocks noChangeArrowheads="1"/>
          </p:cNvSpPr>
          <p:nvPr/>
        </p:nvSpPr>
        <p:spPr bwMode="auto">
          <a:xfrm>
            <a:off x="4351338" y="4194175"/>
            <a:ext cx="142875" cy="9683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76" name="AutoShape 129"/>
          <p:cNvSpPr>
            <a:spLocks noChangeArrowheads="1"/>
          </p:cNvSpPr>
          <p:nvPr/>
        </p:nvSpPr>
        <p:spPr bwMode="auto">
          <a:xfrm rot="-5400000">
            <a:off x="4010820" y="3812381"/>
            <a:ext cx="817562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677" name="Group 130"/>
          <p:cNvGrpSpPr>
            <a:grpSpLocks/>
          </p:cNvGrpSpPr>
          <p:nvPr/>
        </p:nvGrpSpPr>
        <p:grpSpPr bwMode="auto">
          <a:xfrm>
            <a:off x="998538" y="3379788"/>
            <a:ext cx="288925" cy="1158875"/>
            <a:chOff x="517" y="2943"/>
            <a:chExt cx="182" cy="771"/>
          </a:xfrm>
        </p:grpSpPr>
        <p:sp>
          <p:nvSpPr>
            <p:cNvPr id="192643" name="AutoShape 131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644" name="AutoShape 132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9678" name="Group 133"/>
          <p:cNvGrpSpPr>
            <a:grpSpLocks/>
          </p:cNvGrpSpPr>
          <p:nvPr/>
        </p:nvGrpSpPr>
        <p:grpSpPr bwMode="auto">
          <a:xfrm>
            <a:off x="900113" y="3446463"/>
            <a:ext cx="288925" cy="1204912"/>
            <a:chOff x="517" y="2943"/>
            <a:chExt cx="182" cy="771"/>
          </a:xfrm>
        </p:grpSpPr>
        <p:sp>
          <p:nvSpPr>
            <p:cNvPr id="192646" name="AutoShape 134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647" name="AutoShape 135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9679" name="Group 136"/>
          <p:cNvGrpSpPr>
            <a:grpSpLocks/>
          </p:cNvGrpSpPr>
          <p:nvPr/>
        </p:nvGrpSpPr>
        <p:grpSpPr bwMode="auto">
          <a:xfrm>
            <a:off x="774700" y="3543300"/>
            <a:ext cx="288925" cy="1223963"/>
            <a:chOff x="517" y="2943"/>
            <a:chExt cx="182" cy="771"/>
          </a:xfrm>
        </p:grpSpPr>
        <p:sp>
          <p:nvSpPr>
            <p:cNvPr id="192649" name="AutoShape 137"/>
            <p:cNvSpPr>
              <a:spLocks noChangeArrowheads="1"/>
            </p:cNvSpPr>
            <p:nvPr/>
          </p:nvSpPr>
          <p:spPr bwMode="auto">
            <a:xfrm>
              <a:off x="517" y="2943"/>
              <a:ext cx="182" cy="635"/>
            </a:xfrm>
            <a:prstGeom prst="roundRect">
              <a:avLst>
                <a:gd name="adj" fmla="val 4505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2650" name="AutoShape 138"/>
            <p:cNvSpPr>
              <a:spLocks noChangeArrowheads="1"/>
            </p:cNvSpPr>
            <p:nvPr/>
          </p:nvSpPr>
          <p:spPr bwMode="auto">
            <a:xfrm>
              <a:off x="517" y="3079"/>
              <a:ext cx="182" cy="635"/>
            </a:xfrm>
            <a:prstGeom prst="roundRect">
              <a:avLst>
                <a:gd name="adj" fmla="val 17583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69680" name="Group 139"/>
          <p:cNvGrpSpPr>
            <a:grpSpLocks/>
          </p:cNvGrpSpPr>
          <p:nvPr/>
        </p:nvGrpSpPr>
        <p:grpSpPr bwMode="auto">
          <a:xfrm>
            <a:off x="990600" y="3370263"/>
            <a:ext cx="107950" cy="103187"/>
            <a:chOff x="409" y="2967"/>
            <a:chExt cx="68" cy="65"/>
          </a:xfrm>
        </p:grpSpPr>
        <p:sp>
          <p:nvSpPr>
            <p:cNvPr id="192652" name="AutoShape 140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723" name="Oval 141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9681" name="Group 142"/>
          <p:cNvGrpSpPr>
            <a:grpSpLocks/>
          </p:cNvGrpSpPr>
          <p:nvPr/>
        </p:nvGrpSpPr>
        <p:grpSpPr bwMode="auto">
          <a:xfrm>
            <a:off x="863600" y="3463925"/>
            <a:ext cx="107950" cy="103188"/>
            <a:chOff x="409" y="2967"/>
            <a:chExt cx="68" cy="65"/>
          </a:xfrm>
        </p:grpSpPr>
        <p:sp>
          <p:nvSpPr>
            <p:cNvPr id="192655" name="AutoShape 143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721" name="Oval 144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69682" name="Group 145"/>
          <p:cNvGrpSpPr>
            <a:grpSpLocks/>
          </p:cNvGrpSpPr>
          <p:nvPr/>
        </p:nvGrpSpPr>
        <p:grpSpPr bwMode="auto">
          <a:xfrm>
            <a:off x="1100138" y="3298825"/>
            <a:ext cx="107950" cy="103188"/>
            <a:chOff x="409" y="2967"/>
            <a:chExt cx="68" cy="65"/>
          </a:xfrm>
        </p:grpSpPr>
        <p:sp>
          <p:nvSpPr>
            <p:cNvPr id="192658" name="AutoShape 146"/>
            <p:cNvSpPr>
              <a:spLocks noChangeArrowheads="1"/>
            </p:cNvSpPr>
            <p:nvPr/>
          </p:nvSpPr>
          <p:spPr bwMode="auto">
            <a:xfrm>
              <a:off x="421" y="2986"/>
              <a:ext cx="45" cy="46"/>
            </a:xfrm>
            <a:prstGeom prst="can">
              <a:avLst>
                <a:gd name="adj" fmla="val 25556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9719" name="Oval 147"/>
            <p:cNvSpPr>
              <a:spLocks noChangeArrowheads="1"/>
            </p:cNvSpPr>
            <p:nvPr/>
          </p:nvSpPr>
          <p:spPr bwMode="auto">
            <a:xfrm>
              <a:off x="409" y="2967"/>
              <a:ext cx="68" cy="23"/>
            </a:xfrm>
            <a:prstGeom prst="ellipse">
              <a:avLst/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69683" name="Oval 148"/>
          <p:cNvSpPr>
            <a:spLocks noChangeArrowheads="1"/>
          </p:cNvSpPr>
          <p:nvPr/>
        </p:nvSpPr>
        <p:spPr bwMode="auto">
          <a:xfrm>
            <a:off x="784225" y="3635375"/>
            <a:ext cx="36513" cy="36513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TopRight">
              <a:rot lat="120000" lon="420000" rev="0"/>
            </a:camera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84" name="Rectangle 149"/>
          <p:cNvSpPr>
            <a:spLocks noChangeArrowheads="1"/>
          </p:cNvSpPr>
          <p:nvPr/>
        </p:nvSpPr>
        <p:spPr bwMode="auto">
          <a:xfrm flipV="1">
            <a:off x="1703388" y="3638550"/>
            <a:ext cx="611187" cy="365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85" name="Rectangle 150"/>
          <p:cNvSpPr>
            <a:spLocks noChangeArrowheads="1"/>
          </p:cNvSpPr>
          <p:nvPr/>
        </p:nvSpPr>
        <p:spPr bwMode="auto">
          <a:xfrm flipV="1">
            <a:off x="785813" y="3636963"/>
            <a:ext cx="611187" cy="36512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686" name="Group 151"/>
          <p:cNvGrpSpPr>
            <a:grpSpLocks/>
          </p:cNvGrpSpPr>
          <p:nvPr/>
        </p:nvGrpSpPr>
        <p:grpSpPr bwMode="auto">
          <a:xfrm>
            <a:off x="2030413" y="3408363"/>
            <a:ext cx="504825" cy="504825"/>
            <a:chOff x="4148" y="2976"/>
            <a:chExt cx="389" cy="373"/>
          </a:xfrm>
        </p:grpSpPr>
        <p:sp>
          <p:nvSpPr>
            <p:cNvPr id="69704" name="Oval 152"/>
            <p:cNvSpPr>
              <a:spLocks noChangeArrowheads="1"/>
            </p:cNvSpPr>
            <p:nvPr/>
          </p:nvSpPr>
          <p:spPr bwMode="auto">
            <a:xfrm flipV="1">
              <a:off x="4148" y="3240"/>
              <a:ext cx="385" cy="109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69705" name="Oval 153"/>
            <p:cNvSpPr>
              <a:spLocks noChangeArrowheads="1"/>
            </p:cNvSpPr>
            <p:nvPr/>
          </p:nvSpPr>
          <p:spPr bwMode="auto">
            <a:xfrm flipV="1">
              <a:off x="4158" y="3197"/>
              <a:ext cx="363" cy="110"/>
            </a:xfrm>
            <a:prstGeom prst="ellipse">
              <a:avLst/>
            </a:prstGeom>
            <a:gradFill rotWithShape="1">
              <a:gsLst>
                <a:gs pos="0">
                  <a:srgbClr val="CCFF33"/>
                </a:gs>
                <a:gs pos="100000">
                  <a:srgbClr val="5E7618"/>
                </a:gs>
              </a:gsLst>
              <a:path path="rect">
                <a:fillToRect l="100000" t="100000"/>
              </a:path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r"/>
            </a:scene3d>
            <a:sp3d extrusionH="74600" prstMaterial="legacyMetal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69706" name="Group 154"/>
            <p:cNvGrpSpPr>
              <a:grpSpLocks/>
            </p:cNvGrpSpPr>
            <p:nvPr/>
          </p:nvGrpSpPr>
          <p:grpSpPr bwMode="auto">
            <a:xfrm>
              <a:off x="4148" y="3177"/>
              <a:ext cx="385" cy="136"/>
              <a:chOff x="4148" y="3353"/>
              <a:chExt cx="385" cy="136"/>
            </a:xfrm>
          </p:grpSpPr>
          <p:sp>
            <p:nvSpPr>
              <p:cNvPr id="69715" name="Oval 155"/>
              <p:cNvSpPr>
                <a:spLocks noChangeArrowheads="1"/>
              </p:cNvSpPr>
              <p:nvPr/>
            </p:nvSpPr>
            <p:spPr bwMode="auto">
              <a:xfrm flipV="1">
                <a:off x="4148" y="3379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16" name="Oval 156"/>
              <p:cNvSpPr>
                <a:spLocks noChangeArrowheads="1"/>
              </p:cNvSpPr>
              <p:nvPr/>
            </p:nvSpPr>
            <p:spPr bwMode="auto">
              <a:xfrm flipV="1">
                <a:off x="4148" y="3365"/>
                <a:ext cx="385" cy="11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17" name="Oval 157"/>
              <p:cNvSpPr>
                <a:spLocks noChangeArrowheads="1"/>
              </p:cNvSpPr>
              <p:nvPr/>
            </p:nvSpPr>
            <p:spPr bwMode="auto">
              <a:xfrm flipV="1">
                <a:off x="4148" y="3353"/>
                <a:ext cx="385" cy="109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69707" name="Group 158"/>
            <p:cNvGrpSpPr>
              <a:grpSpLocks/>
            </p:cNvGrpSpPr>
            <p:nvPr/>
          </p:nvGrpSpPr>
          <p:grpSpPr bwMode="auto">
            <a:xfrm>
              <a:off x="4150" y="2976"/>
              <a:ext cx="387" cy="164"/>
              <a:chOff x="4150" y="3279"/>
              <a:chExt cx="387" cy="164"/>
            </a:xfrm>
          </p:grpSpPr>
          <p:sp>
            <p:nvSpPr>
              <p:cNvPr id="69708" name="Oval 159"/>
              <p:cNvSpPr>
                <a:spLocks noChangeArrowheads="1"/>
              </p:cNvSpPr>
              <p:nvPr/>
            </p:nvSpPr>
            <p:spPr bwMode="auto">
              <a:xfrm>
                <a:off x="4160" y="3341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69709" name="Group 160"/>
              <p:cNvGrpSpPr>
                <a:grpSpLocks/>
              </p:cNvGrpSpPr>
              <p:nvPr/>
            </p:nvGrpSpPr>
            <p:grpSpPr bwMode="auto">
              <a:xfrm>
                <a:off x="4150" y="3327"/>
                <a:ext cx="385" cy="116"/>
                <a:chOff x="4150" y="3327"/>
                <a:chExt cx="385" cy="116"/>
              </a:xfrm>
            </p:grpSpPr>
            <p:sp>
              <p:nvSpPr>
                <p:cNvPr id="69712" name="Oval 161"/>
                <p:cNvSpPr>
                  <a:spLocks noChangeArrowheads="1"/>
                </p:cNvSpPr>
                <p:nvPr/>
              </p:nvSpPr>
              <p:spPr bwMode="auto">
                <a:xfrm>
                  <a:off x="4150" y="3353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13" name="Oval 162"/>
                <p:cNvSpPr>
                  <a:spLocks noChangeArrowheads="1"/>
                </p:cNvSpPr>
                <p:nvPr/>
              </p:nvSpPr>
              <p:spPr bwMode="auto">
                <a:xfrm>
                  <a:off x="4150" y="3340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69714" name="Oval 163"/>
                <p:cNvSpPr>
                  <a:spLocks noChangeArrowheads="1"/>
                </p:cNvSpPr>
                <p:nvPr/>
              </p:nvSpPr>
              <p:spPr bwMode="auto">
                <a:xfrm>
                  <a:off x="4150" y="3327"/>
                  <a:ext cx="385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FF33"/>
                    </a:gs>
                    <a:gs pos="100000">
                      <a:srgbClr val="5E7618"/>
                    </a:gs>
                  </a:gsLst>
                  <a:path path="rect">
                    <a:fillToRect l="100000" t="100000"/>
                  </a:path>
                </a:gra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r"/>
                </a:scene3d>
                <a:sp3d prstMaterial="legacyMetal">
                  <a:bevelT w="13500" h="13500" prst="angle"/>
                  <a:bevelB w="13500" h="13500" prst="angle"/>
                  <a:extrusionClr>
                    <a:srgbClr val="CCFF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9710" name="Oval 164"/>
              <p:cNvSpPr>
                <a:spLocks noChangeArrowheads="1"/>
              </p:cNvSpPr>
              <p:nvPr/>
            </p:nvSpPr>
            <p:spPr bwMode="auto">
              <a:xfrm>
                <a:off x="4160" y="3286"/>
                <a:ext cx="363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69711" name="Oval 165"/>
              <p:cNvSpPr>
                <a:spLocks noChangeArrowheads="1"/>
              </p:cNvSpPr>
              <p:nvPr/>
            </p:nvSpPr>
            <p:spPr bwMode="auto">
              <a:xfrm>
                <a:off x="4152" y="3279"/>
                <a:ext cx="385" cy="90"/>
              </a:xfrm>
              <a:prstGeom prst="ellipse">
                <a:avLst/>
              </a:prstGeom>
              <a:gradFill rotWithShape="1">
                <a:gsLst>
                  <a:gs pos="0">
                    <a:srgbClr val="CCFF33"/>
                  </a:gs>
                  <a:gs pos="100000">
                    <a:srgbClr val="5E7618"/>
                  </a:gs>
                </a:gsLst>
                <a:path path="rect">
                  <a:fillToRect l="100000" t="100000"/>
                </a:path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r"/>
              </a:scene3d>
              <a:sp3d prstMaterial="legacyMetal">
                <a:bevelT w="13500" h="13500" prst="angle"/>
                <a:bevelB w="13500" h="13500" prst="angle"/>
                <a:extrusionClr>
                  <a:srgbClr val="CC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69687" name="AutoShape 166"/>
          <p:cNvSpPr>
            <a:spLocks noChangeArrowheads="1"/>
          </p:cNvSpPr>
          <p:nvPr/>
        </p:nvSpPr>
        <p:spPr bwMode="auto">
          <a:xfrm>
            <a:off x="2978150" y="4314825"/>
            <a:ext cx="144463" cy="238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88" name="AutoShape 167"/>
          <p:cNvSpPr>
            <a:spLocks noChangeArrowheads="1"/>
          </p:cNvSpPr>
          <p:nvPr/>
        </p:nvSpPr>
        <p:spPr bwMode="auto">
          <a:xfrm flipV="1">
            <a:off x="2395538" y="4414838"/>
            <a:ext cx="684212" cy="1444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55 w 21600"/>
              <a:gd name="T13" fmla="*/ 3755 h 21600"/>
              <a:gd name="T14" fmla="*/ 17845 w 21600"/>
              <a:gd name="T15" fmla="*/ 1784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909" y="21600"/>
                </a:lnTo>
                <a:lnTo>
                  <a:pt x="1769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89" name="Text Box 168"/>
          <p:cNvSpPr txBox="1">
            <a:spLocks noChangeArrowheads="1"/>
          </p:cNvSpPr>
          <p:nvPr/>
        </p:nvSpPr>
        <p:spPr bwMode="auto">
          <a:xfrm>
            <a:off x="1447800" y="758825"/>
            <a:ext cx="6324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РЕЖИМ </a:t>
            </a:r>
            <a:r>
              <a:rPr lang="en-US" sz="2400" b="1" dirty="0">
                <a:solidFill>
                  <a:srgbClr val="000099"/>
                </a:solidFill>
                <a:latin typeface="Garamond" pitchFamily="18" charset="0"/>
              </a:rPr>
              <a:t>III </a:t>
            </a:r>
            <a:r>
              <a:rPr lang="ru-RU" sz="2400" b="1" dirty="0">
                <a:solidFill>
                  <a:srgbClr val="000099"/>
                </a:solidFill>
                <a:latin typeface="Garamond" pitchFamily="18" charset="0"/>
              </a:rPr>
              <a:t>полной изоляции</a:t>
            </a:r>
            <a:r>
              <a:rPr lang="ru-RU" sz="2400" dirty="0">
                <a:solidFill>
                  <a:srgbClr val="000099"/>
                </a:solidFill>
                <a:latin typeface="Garamond" pitchFamily="18" charset="0"/>
              </a:rPr>
              <a:t> </a:t>
            </a:r>
          </a:p>
        </p:txBody>
      </p:sp>
      <p:sp>
        <p:nvSpPr>
          <p:cNvPr id="69690" name="AutoShape 169"/>
          <p:cNvSpPr>
            <a:spLocks noChangeArrowheads="1"/>
          </p:cNvSpPr>
          <p:nvPr/>
        </p:nvSpPr>
        <p:spPr bwMode="auto">
          <a:xfrm>
            <a:off x="3992563" y="2781300"/>
            <a:ext cx="144462" cy="696913"/>
          </a:xfrm>
          <a:prstGeom prst="roundRect">
            <a:avLst>
              <a:gd name="adj" fmla="val 41759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91" name="AutoShape 170"/>
          <p:cNvSpPr>
            <a:spLocks noChangeArrowheads="1"/>
          </p:cNvSpPr>
          <p:nvPr/>
        </p:nvSpPr>
        <p:spPr bwMode="auto">
          <a:xfrm rot="-2384072">
            <a:off x="3756025" y="3141663"/>
            <a:ext cx="161925" cy="1524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669 w 21600"/>
              <a:gd name="T13" fmla="*/ 5669 h 21600"/>
              <a:gd name="T14" fmla="*/ 15931 w 21600"/>
              <a:gd name="T15" fmla="*/ 15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738" y="21600"/>
                </a:lnTo>
                <a:lnTo>
                  <a:pt x="1386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92" name="Oval 171"/>
          <p:cNvSpPr>
            <a:spLocks noChangeArrowheads="1"/>
          </p:cNvSpPr>
          <p:nvPr/>
        </p:nvSpPr>
        <p:spPr bwMode="auto">
          <a:xfrm>
            <a:off x="2173288" y="3430588"/>
            <a:ext cx="215900" cy="36512"/>
          </a:xfrm>
          <a:prstGeom prst="ellipse">
            <a:avLst/>
          </a:prstGeom>
          <a:solidFill>
            <a:srgbClr val="CCCC00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9693" name="AutoShape 172"/>
          <p:cNvSpPr>
            <a:spLocks noChangeArrowheads="1"/>
          </p:cNvSpPr>
          <p:nvPr/>
        </p:nvSpPr>
        <p:spPr bwMode="auto">
          <a:xfrm rot="-5400000">
            <a:off x="1943100" y="3049588"/>
            <a:ext cx="674688" cy="144462"/>
          </a:xfrm>
          <a:prstGeom prst="roundRect">
            <a:avLst>
              <a:gd name="adj" fmla="val 29528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2685" name="Line 173"/>
          <p:cNvSpPr>
            <a:spLocks noChangeShapeType="1"/>
          </p:cNvSpPr>
          <p:nvPr/>
        </p:nvSpPr>
        <p:spPr bwMode="auto">
          <a:xfrm flipH="1">
            <a:off x="1187450" y="2755900"/>
            <a:ext cx="1079500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86" name="Line 174"/>
          <p:cNvSpPr>
            <a:spLocks noChangeShapeType="1"/>
          </p:cNvSpPr>
          <p:nvPr/>
        </p:nvSpPr>
        <p:spPr bwMode="auto">
          <a:xfrm flipV="1">
            <a:off x="1187450" y="2133600"/>
            <a:ext cx="1368425" cy="612775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87" name="AutoShape 175"/>
          <p:cNvSpPr>
            <a:spLocks noChangeArrowheads="1"/>
          </p:cNvSpPr>
          <p:nvPr/>
        </p:nvSpPr>
        <p:spPr bwMode="auto">
          <a:xfrm rot="2260925">
            <a:off x="2493963" y="2081213"/>
            <a:ext cx="717550" cy="287337"/>
          </a:xfrm>
          <a:prstGeom prst="rightArrow">
            <a:avLst>
              <a:gd name="adj1" fmla="val 50000"/>
              <a:gd name="adj2" fmla="val 62431"/>
            </a:avLst>
          </a:prstGeom>
          <a:solidFill>
            <a:srgbClr val="00FFFF"/>
          </a:solidFill>
          <a:ln w="9525">
            <a:miter lim="800000"/>
            <a:headEnd/>
            <a:tailEnd/>
          </a:ln>
          <a:scene3d>
            <a:camera prst="legacyObliqueBottom">
              <a:rot lat="19319977" lon="0" rev="0"/>
            </a:camera>
            <a:lightRig rig="legacyFlat4" dir="b"/>
          </a:scene3d>
          <a:sp3d extrusionH="49200" prstMaterial="legacyMatte">
            <a:bevelT w="13500" h="13500" prst="angle"/>
            <a:bevelB w="13500" h="13500" prst="angle"/>
            <a:extrusionClr>
              <a:srgbClr val="00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2688" name="Line 176"/>
          <p:cNvSpPr>
            <a:spLocks noChangeShapeType="1"/>
          </p:cNvSpPr>
          <p:nvPr/>
        </p:nvSpPr>
        <p:spPr bwMode="auto">
          <a:xfrm flipV="1">
            <a:off x="2268538" y="2743200"/>
            <a:ext cx="0" cy="900113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89" name="Line 177"/>
          <p:cNvSpPr>
            <a:spLocks noChangeShapeType="1"/>
          </p:cNvSpPr>
          <p:nvPr/>
        </p:nvSpPr>
        <p:spPr bwMode="auto">
          <a:xfrm flipH="1">
            <a:off x="3021013" y="1908175"/>
            <a:ext cx="108108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90" name="Line 178"/>
          <p:cNvSpPr>
            <a:spLocks noChangeShapeType="1"/>
          </p:cNvSpPr>
          <p:nvPr/>
        </p:nvSpPr>
        <p:spPr bwMode="auto">
          <a:xfrm>
            <a:off x="3051175" y="2578100"/>
            <a:ext cx="0" cy="18716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91" name="Line 179"/>
          <p:cNvSpPr>
            <a:spLocks noChangeShapeType="1"/>
          </p:cNvSpPr>
          <p:nvPr/>
        </p:nvSpPr>
        <p:spPr bwMode="auto">
          <a:xfrm>
            <a:off x="827088" y="3652838"/>
            <a:ext cx="136842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92" name="Line 180"/>
          <p:cNvSpPr>
            <a:spLocks noChangeShapeType="1"/>
          </p:cNvSpPr>
          <p:nvPr/>
        </p:nvSpPr>
        <p:spPr bwMode="auto">
          <a:xfrm flipV="1">
            <a:off x="2259013" y="3733800"/>
            <a:ext cx="0" cy="57626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2693" name="AutoShape 181"/>
          <p:cNvSpPr>
            <a:spLocks noChangeArrowheads="1"/>
          </p:cNvSpPr>
          <p:nvPr/>
        </p:nvSpPr>
        <p:spPr bwMode="auto">
          <a:xfrm rot="2486599">
            <a:off x="3779838" y="2060575"/>
            <a:ext cx="576262" cy="287338"/>
          </a:xfrm>
          <a:prstGeom prst="leftArrow">
            <a:avLst>
              <a:gd name="adj1" fmla="val 50000"/>
              <a:gd name="adj2" fmla="val 50138"/>
            </a:avLst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Bottom">
              <a:rot lat="19499990" lon="0" rev="0"/>
            </a:camera>
            <a:lightRig rig="legacyFlat3" dir="b"/>
          </a:scene3d>
          <a:sp3d extrusionH="111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2694" name="Line 182"/>
          <p:cNvSpPr>
            <a:spLocks noChangeShapeType="1"/>
          </p:cNvSpPr>
          <p:nvPr/>
        </p:nvSpPr>
        <p:spPr bwMode="auto">
          <a:xfrm flipH="1">
            <a:off x="2484438" y="4487863"/>
            <a:ext cx="5746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2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2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2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2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2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685" grpId="0" animBg="1"/>
      <p:bldP spid="192686" grpId="0" animBg="1"/>
      <p:bldP spid="192687" grpId="0" animBg="1"/>
      <p:bldP spid="192688" grpId="0" animBg="1"/>
      <p:bldP spid="192689" grpId="0" animBg="1"/>
      <p:bldP spid="192690" grpId="0" animBg="1"/>
      <p:bldP spid="192691" grpId="0" animBg="1"/>
      <p:bldP spid="192692" grpId="0" animBg="1"/>
      <p:bldP spid="192693" grpId="0" animBg="1"/>
      <p:bldP spid="1926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ударикова\Desktop\СИЗ\ГП-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0"/>
            <a:ext cx="315595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C:\Users\Сударикова\Desktop\СИЗ\ГП-7 Т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000125"/>
            <a:ext cx="3709988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>
          <a:xfrm>
            <a:off x="3352800" y="228600"/>
            <a:ext cx="5600700" cy="609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000099"/>
                </a:solidFill>
              </a:rPr>
              <a:t>Водоснабжение </a:t>
            </a:r>
          </a:p>
        </p:txBody>
      </p:sp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>
          <a:xfrm>
            <a:off x="0" y="152400"/>
            <a:ext cx="3810000" cy="603885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ts val="15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От водопроводной сети с устройством отдельного ввода и установкой внутри убежища запорной арматуры. </a:t>
            </a:r>
          </a:p>
          <a:p>
            <a:pPr eaLnBrk="1" hangingPunct="1">
              <a:lnSpc>
                <a:spcPts val="15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В качестве резервного источника водоснабжения используются артезианские колодцы.</a:t>
            </a:r>
          </a:p>
          <a:p>
            <a:pPr eaLnBrk="1" hangingPunct="1">
              <a:lnSpc>
                <a:spcPts val="15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Аварийный запас питьевой воды в емкостях из расчета 3 л воды в сутки на каждого укрываемого. Емкости для воды устраиваются, как правило, проточными. </a:t>
            </a:r>
          </a:p>
          <a:p>
            <a:pPr eaLnBrk="1" hangingPunct="1">
              <a:lnSpc>
                <a:spcPts val="15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В убежищах вместимостью 300 человек и  менее допускается установка сухих емкостей. При наличии артезианской скважины аварийные емкости могут не устанавливаться. </a:t>
            </a:r>
          </a:p>
          <a:p>
            <a:pPr eaLnBrk="1" hangingPunct="1">
              <a:lnSpc>
                <a:spcPts val="15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Для снабжения водой воздухоохладителей и ДЭС предусматриваются резервуары для технических целей, работающие автономно от других систем.</a:t>
            </a:r>
          </a:p>
        </p:txBody>
      </p:sp>
      <p:sp>
        <p:nvSpPr>
          <p:cNvPr id="7066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8BCA66C7-5FED-4C47-9416-9A5749EAD7A7}" type="slidenum">
              <a:rPr lang="ru-RU" smtClean="0">
                <a:solidFill>
                  <a:schemeClr val="tx2"/>
                </a:solidFill>
              </a:rPr>
              <a:pPr algn="l" eaLnBrk="1" hangingPunct="1"/>
              <a:t>60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70661" name="Rectangle 2" descr="Песок"/>
          <p:cNvSpPr>
            <a:spLocks noChangeArrowheads="1"/>
          </p:cNvSpPr>
          <p:nvPr/>
        </p:nvSpPr>
        <p:spPr bwMode="auto">
          <a:xfrm>
            <a:off x="4356100" y="1557338"/>
            <a:ext cx="3960813" cy="38877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662" name="AutoShape 5"/>
          <p:cNvSpPr>
            <a:spLocks noChangeArrowheads="1"/>
          </p:cNvSpPr>
          <p:nvPr/>
        </p:nvSpPr>
        <p:spPr bwMode="auto">
          <a:xfrm flipV="1">
            <a:off x="3995738" y="4652963"/>
            <a:ext cx="4824412" cy="16557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568 w 21600"/>
              <a:gd name="T13" fmla="*/ 2568 h 21600"/>
              <a:gd name="T14" fmla="*/ 19032 w 21600"/>
              <a:gd name="T15" fmla="*/ 1903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535" y="21600"/>
                </a:lnTo>
                <a:lnTo>
                  <a:pt x="20065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2F2F2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63" name="Rectangle 6" descr="Песок"/>
          <p:cNvSpPr>
            <a:spLocks noChangeArrowheads="1"/>
          </p:cNvSpPr>
          <p:nvPr/>
        </p:nvSpPr>
        <p:spPr bwMode="auto">
          <a:xfrm>
            <a:off x="3851275" y="1870075"/>
            <a:ext cx="288925" cy="443865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/>
            <a:lightRig rig="legacyFlat2" dir="t"/>
          </a:scene3d>
          <a:sp3d extrusionH="36306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70664" name="Rectangle 7" descr="Песок"/>
          <p:cNvSpPr>
            <a:spLocks noChangeArrowheads="1"/>
          </p:cNvSpPr>
          <p:nvPr/>
        </p:nvSpPr>
        <p:spPr bwMode="auto">
          <a:xfrm>
            <a:off x="8604250" y="1870075"/>
            <a:ext cx="288925" cy="443865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Left"/>
            <a:lightRig rig="legacyFlat2" dir="t"/>
          </a:scene3d>
          <a:sp3d extrusionH="36306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550150" y="785813"/>
            <a:ext cx="431800" cy="3384550"/>
            <a:chOff x="4756" y="495"/>
            <a:chExt cx="272" cy="2132"/>
          </a:xfrm>
        </p:grpSpPr>
        <p:sp>
          <p:nvSpPr>
            <p:cNvPr id="70716" name="Rectangle 9"/>
            <p:cNvSpPr>
              <a:spLocks noChangeArrowheads="1"/>
            </p:cNvSpPr>
            <p:nvPr/>
          </p:nvSpPr>
          <p:spPr bwMode="auto">
            <a:xfrm>
              <a:off x="4876" y="495"/>
              <a:ext cx="45" cy="2132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000000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7" name="Rectangle 10"/>
            <p:cNvSpPr>
              <a:spLocks noChangeArrowheads="1"/>
            </p:cNvSpPr>
            <p:nvPr/>
          </p:nvSpPr>
          <p:spPr bwMode="auto">
            <a:xfrm>
              <a:off x="4830" y="2160"/>
              <a:ext cx="136" cy="227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000000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0718" name="Group 11"/>
            <p:cNvGrpSpPr>
              <a:grpSpLocks/>
            </p:cNvGrpSpPr>
            <p:nvPr/>
          </p:nvGrpSpPr>
          <p:grpSpPr bwMode="auto">
            <a:xfrm>
              <a:off x="4756" y="2160"/>
              <a:ext cx="272" cy="272"/>
              <a:chOff x="3424" y="1570"/>
              <a:chExt cx="590" cy="635"/>
            </a:xfrm>
          </p:grpSpPr>
          <p:sp>
            <p:nvSpPr>
              <p:cNvPr id="70719" name="Oval 12"/>
              <p:cNvSpPr>
                <a:spLocks noChangeArrowheads="1"/>
              </p:cNvSpPr>
              <p:nvPr/>
            </p:nvSpPr>
            <p:spPr bwMode="auto">
              <a:xfrm>
                <a:off x="3424" y="1570"/>
                <a:ext cx="590" cy="635"/>
              </a:xfrm>
              <a:prstGeom prst="ellips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720" name="Oval 13"/>
              <p:cNvSpPr>
                <a:spLocks noChangeArrowheads="1"/>
              </p:cNvSpPr>
              <p:nvPr/>
            </p:nvSpPr>
            <p:spPr bwMode="auto">
              <a:xfrm>
                <a:off x="3656" y="1818"/>
                <a:ext cx="137" cy="137"/>
              </a:xfrm>
              <a:prstGeom prst="ellips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721" name="Line 14"/>
              <p:cNvSpPr>
                <a:spLocks noChangeShapeType="1"/>
              </p:cNvSpPr>
              <p:nvPr/>
            </p:nvSpPr>
            <p:spPr bwMode="auto">
              <a:xfrm>
                <a:off x="3726" y="1570"/>
                <a:ext cx="0" cy="227"/>
              </a:xfrm>
              <a:prstGeom prst="lin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722" name="Line 15"/>
              <p:cNvSpPr>
                <a:spLocks noChangeShapeType="1"/>
              </p:cNvSpPr>
              <p:nvPr/>
            </p:nvSpPr>
            <p:spPr bwMode="auto">
              <a:xfrm>
                <a:off x="3795" y="1933"/>
                <a:ext cx="136" cy="136"/>
              </a:xfrm>
              <a:prstGeom prst="lin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723" name="Line 16"/>
              <p:cNvSpPr>
                <a:spLocks noChangeShapeType="1"/>
              </p:cNvSpPr>
              <p:nvPr/>
            </p:nvSpPr>
            <p:spPr bwMode="auto">
              <a:xfrm flipH="1">
                <a:off x="3515" y="1933"/>
                <a:ext cx="136" cy="136"/>
              </a:xfrm>
              <a:prstGeom prst="lin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3553" name="Rectangle 17"/>
          <p:cNvSpPr>
            <a:spLocks noChangeArrowheads="1"/>
          </p:cNvSpPr>
          <p:nvPr/>
        </p:nvSpPr>
        <p:spPr bwMode="auto">
          <a:xfrm rot="5400000" flipV="1">
            <a:off x="6084094" y="2493169"/>
            <a:ext cx="71438" cy="3384550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0000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3554" name="AutoShape 18"/>
          <p:cNvSpPr>
            <a:spLocks noChangeArrowheads="1"/>
          </p:cNvSpPr>
          <p:nvPr/>
        </p:nvSpPr>
        <p:spPr bwMode="auto">
          <a:xfrm rot="5400000">
            <a:off x="5953126" y="2727325"/>
            <a:ext cx="106362" cy="3170237"/>
          </a:xfrm>
          <a:prstGeom prst="can">
            <a:avLst>
              <a:gd name="adj" fmla="val 11453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337425" y="4294188"/>
            <a:ext cx="763588" cy="950912"/>
            <a:chOff x="4622" y="2705"/>
            <a:chExt cx="481" cy="599"/>
          </a:xfrm>
        </p:grpSpPr>
        <p:sp>
          <p:nvSpPr>
            <p:cNvPr id="70711" name="Rectangle 20"/>
            <p:cNvSpPr>
              <a:spLocks noChangeArrowheads="1"/>
            </p:cNvSpPr>
            <p:nvPr/>
          </p:nvSpPr>
          <p:spPr bwMode="auto">
            <a:xfrm>
              <a:off x="4622" y="3125"/>
              <a:ext cx="481" cy="90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0712" name="Oval 21"/>
            <p:cNvSpPr>
              <a:spLocks noChangeArrowheads="1"/>
            </p:cNvSpPr>
            <p:nvPr/>
          </p:nvSpPr>
          <p:spPr bwMode="auto">
            <a:xfrm>
              <a:off x="4649" y="2705"/>
              <a:ext cx="408" cy="408"/>
            </a:xfrm>
            <a:prstGeom prst="ellipse">
              <a:avLst/>
            </a:prstGeom>
            <a:solidFill>
              <a:srgbClr val="66FF33"/>
            </a:solidFill>
            <a:ln w="9525">
              <a:round/>
              <a:headEnd/>
              <a:tailEnd/>
            </a:ln>
            <a:scene3d>
              <a:camera prst="legacyPerspectiveTopLeft">
                <a:rot lat="0" lon="60000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0713" name="Oval 22"/>
            <p:cNvSpPr>
              <a:spLocks noChangeArrowheads="1"/>
            </p:cNvSpPr>
            <p:nvPr/>
          </p:nvSpPr>
          <p:spPr bwMode="auto">
            <a:xfrm>
              <a:off x="4730" y="2807"/>
              <a:ext cx="272" cy="272"/>
            </a:xfrm>
            <a:prstGeom prst="ellipse">
              <a:avLst/>
            </a:prstGeom>
            <a:solidFill>
              <a:srgbClr val="66FF33"/>
            </a:solidFill>
            <a:ln w="9525">
              <a:round/>
              <a:headEnd/>
              <a:tailEnd/>
            </a:ln>
            <a:scene3d>
              <a:camera prst="legacyPerspectiveTopLeft">
                <a:rot lat="0" lon="54000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0714" name="AutoShape 23"/>
            <p:cNvSpPr>
              <a:spLocks noChangeArrowheads="1"/>
            </p:cNvSpPr>
            <p:nvPr/>
          </p:nvSpPr>
          <p:spPr bwMode="auto">
            <a:xfrm rot="10800000">
              <a:off x="4825" y="2900"/>
              <a:ext cx="90" cy="349"/>
            </a:xfrm>
            <a:prstGeom prst="can">
              <a:avLst>
                <a:gd name="adj" fmla="val 78884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5" name="AutoShape 24"/>
            <p:cNvSpPr>
              <a:spLocks noChangeArrowheads="1"/>
            </p:cNvSpPr>
            <p:nvPr/>
          </p:nvSpPr>
          <p:spPr bwMode="auto">
            <a:xfrm rot="10800000">
              <a:off x="4826" y="3158"/>
              <a:ext cx="91" cy="146"/>
            </a:xfrm>
            <a:prstGeom prst="can">
              <a:avLst>
                <a:gd name="adj" fmla="val 5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5795963" y="2781300"/>
            <a:ext cx="792162" cy="2181225"/>
            <a:chOff x="2955" y="1752"/>
            <a:chExt cx="499" cy="1374"/>
          </a:xfrm>
        </p:grpSpPr>
        <p:grpSp>
          <p:nvGrpSpPr>
            <p:cNvPr id="70706" name="Group 26"/>
            <p:cNvGrpSpPr>
              <a:grpSpLocks/>
            </p:cNvGrpSpPr>
            <p:nvPr/>
          </p:nvGrpSpPr>
          <p:grpSpPr bwMode="auto">
            <a:xfrm>
              <a:off x="3016" y="2976"/>
              <a:ext cx="363" cy="150"/>
              <a:chOff x="3016" y="2976"/>
              <a:chExt cx="363" cy="150"/>
            </a:xfrm>
          </p:grpSpPr>
          <p:sp>
            <p:nvSpPr>
              <p:cNvPr id="70708" name="Rectangle 27"/>
              <p:cNvSpPr>
                <a:spLocks noChangeArrowheads="1"/>
              </p:cNvSpPr>
              <p:nvPr/>
            </p:nvSpPr>
            <p:spPr bwMode="auto">
              <a:xfrm>
                <a:off x="3334" y="2990"/>
                <a:ext cx="45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0709" name="Rectangle 28"/>
              <p:cNvSpPr>
                <a:spLocks noChangeArrowheads="1"/>
              </p:cNvSpPr>
              <p:nvPr/>
            </p:nvSpPr>
            <p:spPr bwMode="auto">
              <a:xfrm>
                <a:off x="3018" y="2990"/>
                <a:ext cx="45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0710" name="Rectangle 29"/>
              <p:cNvSpPr>
                <a:spLocks noChangeArrowheads="1"/>
              </p:cNvSpPr>
              <p:nvPr/>
            </p:nvSpPr>
            <p:spPr bwMode="auto">
              <a:xfrm>
                <a:off x="3016" y="2976"/>
                <a:ext cx="363" cy="4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193566" name="AutoShape 30"/>
            <p:cNvSpPr>
              <a:spLocks noChangeArrowheads="1"/>
            </p:cNvSpPr>
            <p:nvPr/>
          </p:nvSpPr>
          <p:spPr bwMode="auto">
            <a:xfrm>
              <a:off x="2955" y="1752"/>
              <a:ext cx="499" cy="1270"/>
            </a:xfrm>
            <a:prstGeom prst="can">
              <a:avLst>
                <a:gd name="adj" fmla="val 18841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4691063" y="2781300"/>
            <a:ext cx="792162" cy="2181225"/>
            <a:chOff x="2955" y="1752"/>
            <a:chExt cx="499" cy="1374"/>
          </a:xfrm>
        </p:grpSpPr>
        <p:grpSp>
          <p:nvGrpSpPr>
            <p:cNvPr id="70701" name="Group 32"/>
            <p:cNvGrpSpPr>
              <a:grpSpLocks/>
            </p:cNvGrpSpPr>
            <p:nvPr/>
          </p:nvGrpSpPr>
          <p:grpSpPr bwMode="auto">
            <a:xfrm>
              <a:off x="3016" y="2976"/>
              <a:ext cx="363" cy="150"/>
              <a:chOff x="3016" y="2976"/>
              <a:chExt cx="363" cy="150"/>
            </a:xfrm>
          </p:grpSpPr>
          <p:sp>
            <p:nvSpPr>
              <p:cNvPr id="70703" name="Rectangle 33"/>
              <p:cNvSpPr>
                <a:spLocks noChangeArrowheads="1"/>
              </p:cNvSpPr>
              <p:nvPr/>
            </p:nvSpPr>
            <p:spPr bwMode="auto">
              <a:xfrm>
                <a:off x="3334" y="2990"/>
                <a:ext cx="45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0704" name="Rectangle 34"/>
              <p:cNvSpPr>
                <a:spLocks noChangeArrowheads="1"/>
              </p:cNvSpPr>
              <p:nvPr/>
            </p:nvSpPr>
            <p:spPr bwMode="auto">
              <a:xfrm>
                <a:off x="3018" y="2990"/>
                <a:ext cx="45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0705" name="Rectangle 35"/>
              <p:cNvSpPr>
                <a:spLocks noChangeArrowheads="1"/>
              </p:cNvSpPr>
              <p:nvPr/>
            </p:nvSpPr>
            <p:spPr bwMode="auto">
              <a:xfrm>
                <a:off x="3016" y="2976"/>
                <a:ext cx="363" cy="4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193572" name="AutoShape 36"/>
            <p:cNvSpPr>
              <a:spLocks noChangeArrowheads="1"/>
            </p:cNvSpPr>
            <p:nvPr/>
          </p:nvSpPr>
          <p:spPr bwMode="auto">
            <a:xfrm>
              <a:off x="2955" y="1752"/>
              <a:ext cx="499" cy="1270"/>
            </a:xfrm>
            <a:prstGeom prst="can">
              <a:avLst>
                <a:gd name="adj" fmla="val 18841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93573" name="Rectangle 37"/>
          <p:cNvSpPr>
            <a:spLocks noChangeArrowheads="1"/>
          </p:cNvSpPr>
          <p:nvPr/>
        </p:nvSpPr>
        <p:spPr bwMode="auto">
          <a:xfrm flipV="1">
            <a:off x="5495925" y="4508500"/>
            <a:ext cx="287338" cy="71438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4297363" y="2547938"/>
            <a:ext cx="3443287" cy="304800"/>
            <a:chOff x="2707" y="1605"/>
            <a:chExt cx="2169" cy="192"/>
          </a:xfrm>
        </p:grpSpPr>
        <p:sp>
          <p:nvSpPr>
            <p:cNvPr id="70697" name="Rectangle 39"/>
            <p:cNvSpPr>
              <a:spLocks noChangeArrowheads="1"/>
            </p:cNvSpPr>
            <p:nvPr/>
          </p:nvSpPr>
          <p:spPr bwMode="auto">
            <a:xfrm rot="16200000" flipV="1">
              <a:off x="3854" y="1680"/>
              <a:ext cx="181" cy="45"/>
            </a:xfrm>
            <a:prstGeom prst="rect">
              <a:avLst/>
            </a:prstGeom>
            <a:gradFill rotWithShape="1">
              <a:gsLst>
                <a:gs pos="0">
                  <a:srgbClr val="2F7618"/>
                </a:gs>
                <a:gs pos="100000">
                  <a:srgbClr val="66FF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698" name="Rectangle 40"/>
            <p:cNvSpPr>
              <a:spLocks noChangeArrowheads="1"/>
            </p:cNvSpPr>
            <p:nvPr/>
          </p:nvSpPr>
          <p:spPr bwMode="auto">
            <a:xfrm>
              <a:off x="3923" y="1605"/>
              <a:ext cx="953" cy="46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2F761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699" name="Rectangle 41"/>
            <p:cNvSpPr>
              <a:spLocks noChangeArrowheads="1"/>
            </p:cNvSpPr>
            <p:nvPr/>
          </p:nvSpPr>
          <p:spPr bwMode="auto">
            <a:xfrm rot="16200000" flipV="1">
              <a:off x="3116" y="1684"/>
              <a:ext cx="181" cy="45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2F761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00" name="Rectangle 42"/>
            <p:cNvSpPr>
              <a:spLocks noChangeArrowheads="1"/>
            </p:cNvSpPr>
            <p:nvPr/>
          </p:nvSpPr>
          <p:spPr bwMode="auto">
            <a:xfrm>
              <a:off x="2707" y="1605"/>
              <a:ext cx="521" cy="46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2F761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3579" name="Line 43"/>
          <p:cNvSpPr>
            <a:spLocks noChangeShapeType="1"/>
          </p:cNvSpPr>
          <p:nvPr/>
        </p:nvSpPr>
        <p:spPr bwMode="auto">
          <a:xfrm flipH="1" flipV="1">
            <a:off x="4140200" y="2586038"/>
            <a:ext cx="936625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>
            <a:off x="4414838" y="1557338"/>
            <a:ext cx="3325812" cy="792162"/>
            <a:chOff x="2781" y="981"/>
            <a:chExt cx="2095" cy="499"/>
          </a:xfrm>
        </p:grpSpPr>
        <p:sp>
          <p:nvSpPr>
            <p:cNvPr id="193581" name="AutoShape 45"/>
            <p:cNvSpPr>
              <a:spLocks noChangeArrowheads="1"/>
            </p:cNvSpPr>
            <p:nvPr/>
          </p:nvSpPr>
          <p:spPr bwMode="auto">
            <a:xfrm rot="5400000">
              <a:off x="3595" y="584"/>
              <a:ext cx="499" cy="1293"/>
            </a:xfrm>
            <a:prstGeom prst="can">
              <a:avLst>
                <a:gd name="adj" fmla="val 9465"/>
              </a:avLst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  <a:effectLst>
              <a:outerShdw dist="52363" dir="6242175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3582" name="Rectangle 46"/>
            <p:cNvSpPr>
              <a:spLocks noChangeArrowheads="1"/>
            </p:cNvSpPr>
            <p:nvPr/>
          </p:nvSpPr>
          <p:spPr bwMode="auto">
            <a:xfrm>
              <a:off x="2781" y="1389"/>
              <a:ext cx="408" cy="45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66FF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2363" dir="6242175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3583" name="Rectangle 47"/>
            <p:cNvSpPr>
              <a:spLocks noChangeArrowheads="1"/>
            </p:cNvSpPr>
            <p:nvPr/>
          </p:nvSpPr>
          <p:spPr bwMode="auto">
            <a:xfrm>
              <a:off x="4468" y="1018"/>
              <a:ext cx="408" cy="45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66FF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2363" dir="6242175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3584" name="Rectangle 48"/>
            <p:cNvSpPr>
              <a:spLocks noChangeArrowheads="1"/>
            </p:cNvSpPr>
            <p:nvPr/>
          </p:nvSpPr>
          <p:spPr bwMode="auto">
            <a:xfrm>
              <a:off x="4604" y="997"/>
              <a:ext cx="136" cy="90"/>
            </a:xfrm>
            <a:prstGeom prst="rect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66FF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2363" dir="6242175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70694" name="Group 49"/>
            <p:cNvGrpSpPr>
              <a:grpSpLocks/>
            </p:cNvGrpSpPr>
            <p:nvPr/>
          </p:nvGrpSpPr>
          <p:grpSpPr bwMode="auto">
            <a:xfrm>
              <a:off x="4649" y="1018"/>
              <a:ext cx="45" cy="209"/>
              <a:chOff x="4649" y="1018"/>
              <a:chExt cx="45" cy="209"/>
            </a:xfrm>
          </p:grpSpPr>
          <p:sp>
            <p:nvSpPr>
              <p:cNvPr id="193586" name="Rectangle 50"/>
              <p:cNvSpPr>
                <a:spLocks noChangeArrowheads="1"/>
              </p:cNvSpPr>
              <p:nvPr/>
            </p:nvSpPr>
            <p:spPr bwMode="auto">
              <a:xfrm>
                <a:off x="4649" y="1045"/>
                <a:ext cx="45" cy="182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52363" dir="6242175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193587" name="Oval 51"/>
              <p:cNvSpPr>
                <a:spLocks noChangeArrowheads="1"/>
              </p:cNvSpPr>
              <p:nvPr/>
            </p:nvSpPr>
            <p:spPr bwMode="auto">
              <a:xfrm>
                <a:off x="4649" y="1018"/>
                <a:ext cx="45" cy="45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52363" dir="6242175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</p:grpSp>
      <p:sp>
        <p:nvSpPr>
          <p:cNvPr id="193588" name="Rectangle 52"/>
          <p:cNvSpPr>
            <a:spLocks noChangeArrowheads="1"/>
          </p:cNvSpPr>
          <p:nvPr/>
        </p:nvSpPr>
        <p:spPr bwMode="auto">
          <a:xfrm>
            <a:off x="8243888" y="1268413"/>
            <a:ext cx="107950" cy="4606925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3589" name="Rectangle 53"/>
          <p:cNvSpPr>
            <a:spLocks noChangeArrowheads="1"/>
          </p:cNvSpPr>
          <p:nvPr/>
        </p:nvSpPr>
        <p:spPr bwMode="auto">
          <a:xfrm rot="5400000">
            <a:off x="6605588" y="4203700"/>
            <a:ext cx="107950" cy="3311525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" name="Group 54"/>
          <p:cNvGrpSpPr>
            <a:grpSpLocks/>
          </p:cNvGrpSpPr>
          <p:nvPr/>
        </p:nvGrpSpPr>
        <p:grpSpPr bwMode="auto">
          <a:xfrm>
            <a:off x="4297363" y="4724400"/>
            <a:ext cx="1930400" cy="1665288"/>
            <a:chOff x="2843" y="3248"/>
            <a:chExt cx="1216" cy="1049"/>
          </a:xfrm>
        </p:grpSpPr>
        <p:grpSp>
          <p:nvGrpSpPr>
            <p:cNvPr id="70678" name="Group 55"/>
            <p:cNvGrpSpPr>
              <a:grpSpLocks/>
            </p:cNvGrpSpPr>
            <p:nvPr/>
          </p:nvGrpSpPr>
          <p:grpSpPr bwMode="auto">
            <a:xfrm>
              <a:off x="2843" y="3248"/>
              <a:ext cx="590" cy="1048"/>
              <a:chOff x="2647" y="3102"/>
              <a:chExt cx="590" cy="1048"/>
            </a:xfrm>
          </p:grpSpPr>
          <p:sp>
            <p:nvSpPr>
              <p:cNvPr id="70685" name="AutoShape 56"/>
              <p:cNvSpPr>
                <a:spLocks noChangeArrowheads="1"/>
              </p:cNvSpPr>
              <p:nvPr/>
            </p:nvSpPr>
            <p:spPr bwMode="auto">
              <a:xfrm>
                <a:off x="2653" y="3838"/>
                <a:ext cx="576" cy="312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6" name="Oval 57"/>
              <p:cNvSpPr>
                <a:spLocks noChangeArrowheads="1"/>
              </p:cNvSpPr>
              <p:nvPr/>
            </p:nvSpPr>
            <p:spPr bwMode="auto">
              <a:xfrm>
                <a:off x="2647" y="3807"/>
                <a:ext cx="590" cy="91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7" name="AutoShape 58"/>
              <p:cNvSpPr>
                <a:spLocks noChangeArrowheads="1"/>
              </p:cNvSpPr>
              <p:nvPr/>
            </p:nvSpPr>
            <p:spPr bwMode="auto">
              <a:xfrm>
                <a:off x="2653" y="3339"/>
                <a:ext cx="576" cy="561"/>
              </a:xfrm>
              <a:prstGeom prst="can">
                <a:avLst>
                  <a:gd name="adj" fmla="val 13546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8" name="Oval 59"/>
              <p:cNvSpPr>
                <a:spLocks noChangeArrowheads="1"/>
              </p:cNvSpPr>
              <p:nvPr/>
            </p:nvSpPr>
            <p:spPr bwMode="auto">
              <a:xfrm>
                <a:off x="2647" y="3323"/>
                <a:ext cx="590" cy="91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9" name="AutoShape 60"/>
              <p:cNvSpPr>
                <a:spLocks noChangeArrowheads="1"/>
              </p:cNvSpPr>
              <p:nvPr/>
            </p:nvSpPr>
            <p:spPr bwMode="auto">
              <a:xfrm>
                <a:off x="2653" y="3102"/>
                <a:ext cx="576" cy="312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0679" name="Group 61"/>
            <p:cNvGrpSpPr>
              <a:grpSpLocks/>
            </p:cNvGrpSpPr>
            <p:nvPr/>
          </p:nvGrpSpPr>
          <p:grpSpPr bwMode="auto">
            <a:xfrm>
              <a:off x="3469" y="3249"/>
              <a:ext cx="590" cy="1048"/>
              <a:chOff x="2647" y="3102"/>
              <a:chExt cx="590" cy="1048"/>
            </a:xfrm>
          </p:grpSpPr>
          <p:sp>
            <p:nvSpPr>
              <p:cNvPr id="70680" name="AutoShape 62"/>
              <p:cNvSpPr>
                <a:spLocks noChangeArrowheads="1"/>
              </p:cNvSpPr>
              <p:nvPr/>
            </p:nvSpPr>
            <p:spPr bwMode="auto">
              <a:xfrm>
                <a:off x="2653" y="3838"/>
                <a:ext cx="576" cy="312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1" name="Oval 63"/>
              <p:cNvSpPr>
                <a:spLocks noChangeArrowheads="1"/>
              </p:cNvSpPr>
              <p:nvPr/>
            </p:nvSpPr>
            <p:spPr bwMode="auto">
              <a:xfrm>
                <a:off x="2647" y="3807"/>
                <a:ext cx="590" cy="91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2" name="AutoShape 64"/>
              <p:cNvSpPr>
                <a:spLocks noChangeArrowheads="1"/>
              </p:cNvSpPr>
              <p:nvPr/>
            </p:nvSpPr>
            <p:spPr bwMode="auto">
              <a:xfrm>
                <a:off x="2653" y="3339"/>
                <a:ext cx="576" cy="561"/>
              </a:xfrm>
              <a:prstGeom prst="can">
                <a:avLst>
                  <a:gd name="adj" fmla="val 13546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3" name="Oval 65"/>
              <p:cNvSpPr>
                <a:spLocks noChangeArrowheads="1"/>
              </p:cNvSpPr>
              <p:nvPr/>
            </p:nvSpPr>
            <p:spPr bwMode="auto">
              <a:xfrm>
                <a:off x="2647" y="3323"/>
                <a:ext cx="590" cy="91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684" name="AutoShape 66"/>
              <p:cNvSpPr>
                <a:spLocks noChangeArrowheads="1"/>
              </p:cNvSpPr>
              <p:nvPr/>
            </p:nvSpPr>
            <p:spPr bwMode="auto">
              <a:xfrm>
                <a:off x="2653" y="3102"/>
                <a:ext cx="576" cy="312"/>
              </a:xfrm>
              <a:prstGeom prst="can">
                <a:avLst>
                  <a:gd name="adj" fmla="val 25000"/>
                </a:avLst>
              </a:prstGeom>
              <a:gradFill rotWithShape="1">
                <a:gsLst>
                  <a:gs pos="0">
                    <a:srgbClr val="525252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3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3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3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3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9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 build="p"/>
      <p:bldP spid="193553" grpId="0" animBg="1"/>
      <p:bldP spid="193554" grpId="0" animBg="1"/>
      <p:bldP spid="193573" grpId="0" animBg="1"/>
      <p:bldP spid="193579" grpId="0" animBg="1"/>
      <p:bldP spid="193588" grpId="0" animBg="1"/>
      <p:bldP spid="19358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type="title"/>
          </p:nvPr>
        </p:nvSpPr>
        <p:spPr>
          <a:xfrm>
            <a:off x="2667000" y="860425"/>
            <a:ext cx="6286500" cy="384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C00000"/>
                </a:solidFill>
                <a:latin typeface="Bookman Old Style" pitchFamily="18" charset="0"/>
              </a:rPr>
              <a:t>Сброс сточных вод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3979863" cy="4525963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Осуществляется в систему канализации.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Если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убежище расположено ниже уровня прокладки труб наружной канализации,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необходима установка </a:t>
            </a:r>
            <a:r>
              <a:rPr lang="ru-RU" sz="2800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повысительной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канализационной насосной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станции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168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829F8B62-8B07-43CA-B782-060739E5A0F9}" type="slidenum">
              <a:rPr lang="ru-RU" smtClean="0">
                <a:solidFill>
                  <a:schemeClr val="tx2"/>
                </a:solidFill>
              </a:rPr>
              <a:pPr algn="l" eaLnBrk="1" hangingPunct="1"/>
              <a:t>61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194562" name="Rectangle 2" descr="Коричневый мрамор"/>
          <p:cNvSpPr>
            <a:spLocks noChangeArrowheads="1"/>
          </p:cNvSpPr>
          <p:nvPr/>
        </p:nvSpPr>
        <p:spPr bwMode="auto">
          <a:xfrm>
            <a:off x="4572000" y="1557338"/>
            <a:ext cx="4572000" cy="467995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787900" y="2997200"/>
            <a:ext cx="3943350" cy="2592388"/>
            <a:chOff x="3061" y="1616"/>
            <a:chExt cx="2484" cy="1633"/>
          </a:xfrm>
        </p:grpSpPr>
        <p:sp>
          <p:nvSpPr>
            <p:cNvPr id="71699" name="AutoShape 6"/>
            <p:cNvSpPr>
              <a:spLocks noChangeArrowheads="1"/>
            </p:cNvSpPr>
            <p:nvPr/>
          </p:nvSpPr>
          <p:spPr bwMode="auto">
            <a:xfrm>
              <a:off x="3061" y="2636"/>
              <a:ext cx="2484" cy="613"/>
            </a:xfrm>
            <a:prstGeom prst="parallelogram">
              <a:avLst>
                <a:gd name="adj" fmla="val 42098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00" name="Rectangle 7" descr="Песок"/>
            <p:cNvSpPr>
              <a:spLocks noChangeArrowheads="1"/>
            </p:cNvSpPr>
            <p:nvPr/>
          </p:nvSpPr>
          <p:spPr bwMode="auto">
            <a:xfrm>
              <a:off x="3372" y="1616"/>
              <a:ext cx="2173" cy="102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1701" name="AutoShape 8" descr="Белый мрамор"/>
            <p:cNvSpPr>
              <a:spLocks noChangeArrowheads="1"/>
            </p:cNvSpPr>
            <p:nvPr/>
          </p:nvSpPr>
          <p:spPr bwMode="auto">
            <a:xfrm rot="16200000" flipH="1">
              <a:off x="2475" y="2265"/>
              <a:ext cx="1633" cy="335"/>
            </a:xfrm>
            <a:prstGeom prst="parallelogram">
              <a:avLst>
                <a:gd name="adj" fmla="val 177179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Left"/>
              <a:lightRig rig="legacyFlat3" dir="r"/>
            </a:scene3d>
            <a:sp3d extrusionH="2016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572000" y="1773238"/>
            <a:ext cx="4572000" cy="647700"/>
            <a:chOff x="2880" y="1117"/>
            <a:chExt cx="2880" cy="408"/>
          </a:xfrm>
        </p:grpSpPr>
        <p:sp>
          <p:nvSpPr>
            <p:cNvPr id="71697" name="Rectangle 10" descr="Песок"/>
            <p:cNvSpPr>
              <a:spLocks noChangeArrowheads="1"/>
            </p:cNvSpPr>
            <p:nvPr/>
          </p:nvSpPr>
          <p:spPr bwMode="auto">
            <a:xfrm>
              <a:off x="2880" y="1117"/>
              <a:ext cx="2880" cy="408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8" name="Rectangle 11"/>
            <p:cNvSpPr>
              <a:spLocks noChangeArrowheads="1"/>
            </p:cNvSpPr>
            <p:nvPr/>
          </p:nvSpPr>
          <p:spPr bwMode="auto">
            <a:xfrm>
              <a:off x="2880" y="1253"/>
              <a:ext cx="2880" cy="181"/>
            </a:xfrm>
            <a:prstGeom prst="rect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52525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4572" name="Line 12"/>
          <p:cNvSpPr>
            <a:spLocks noChangeShapeType="1"/>
          </p:cNvSpPr>
          <p:nvPr/>
        </p:nvSpPr>
        <p:spPr bwMode="auto">
          <a:xfrm flipV="1">
            <a:off x="6804025" y="2133600"/>
            <a:ext cx="0" cy="6477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295900" y="2205038"/>
            <a:ext cx="2447925" cy="2781300"/>
            <a:chOff x="3288" y="1389"/>
            <a:chExt cx="1542" cy="1752"/>
          </a:xfrm>
        </p:grpSpPr>
        <p:sp>
          <p:nvSpPr>
            <p:cNvPr id="71690" name="Rectangle 14"/>
            <p:cNvSpPr>
              <a:spLocks noChangeArrowheads="1"/>
            </p:cNvSpPr>
            <p:nvPr/>
          </p:nvSpPr>
          <p:spPr bwMode="auto">
            <a:xfrm>
              <a:off x="3564" y="3000"/>
              <a:ext cx="453" cy="136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ObliqueTopRight">
                <a:rot lat="0" lon="300000" rev="0"/>
              </a:camera>
              <a:lightRig rig="legacyFlat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1691" name="AutoShape 15"/>
            <p:cNvSpPr>
              <a:spLocks noChangeArrowheads="1"/>
            </p:cNvSpPr>
            <p:nvPr/>
          </p:nvSpPr>
          <p:spPr bwMode="auto">
            <a:xfrm rot="5400000">
              <a:off x="3357" y="2817"/>
              <a:ext cx="132" cy="270"/>
            </a:xfrm>
            <a:prstGeom prst="can">
              <a:avLst>
                <a:gd name="adj" fmla="val 29545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2" name="AutoShape 16"/>
            <p:cNvSpPr>
              <a:spLocks noChangeArrowheads="1"/>
            </p:cNvSpPr>
            <p:nvPr/>
          </p:nvSpPr>
          <p:spPr bwMode="auto">
            <a:xfrm>
              <a:off x="3486" y="2071"/>
              <a:ext cx="678" cy="1017"/>
            </a:xfrm>
            <a:prstGeom prst="can">
              <a:avLst>
                <a:gd name="adj" fmla="val 24708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3" name="AutoShape 17"/>
            <p:cNvSpPr>
              <a:spLocks noChangeArrowheads="1"/>
            </p:cNvSpPr>
            <p:nvPr/>
          </p:nvSpPr>
          <p:spPr bwMode="auto">
            <a:xfrm rot="5400000">
              <a:off x="4317" y="2678"/>
              <a:ext cx="132" cy="529"/>
            </a:xfrm>
            <a:prstGeom prst="can">
              <a:avLst>
                <a:gd name="adj" fmla="val 5788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4" name="Rectangle 18"/>
            <p:cNvSpPr>
              <a:spLocks noChangeArrowheads="1"/>
            </p:cNvSpPr>
            <p:nvPr/>
          </p:nvSpPr>
          <p:spPr bwMode="auto">
            <a:xfrm>
              <a:off x="4416" y="3006"/>
              <a:ext cx="407" cy="135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ObliqueTopRight">
                <a:rot lat="360000" lon="0" rev="0"/>
              </a:camera>
              <a:lightRig rig="legacyFlat3" dir="b"/>
            </a:scene3d>
            <a:sp3d extrusionH="492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1695" name="AutoShape 19"/>
            <p:cNvSpPr>
              <a:spLocks noChangeArrowheads="1"/>
            </p:cNvSpPr>
            <p:nvPr/>
          </p:nvSpPr>
          <p:spPr bwMode="auto">
            <a:xfrm rot="16200000" flipH="1">
              <a:off x="3968" y="2115"/>
              <a:ext cx="1581" cy="1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3 w 21600"/>
                <a:gd name="T13" fmla="*/ 1842 h 21600"/>
                <a:gd name="T14" fmla="*/ 19797 w 21600"/>
                <a:gd name="T15" fmla="*/ 197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6" name="Oval 20"/>
            <p:cNvSpPr>
              <a:spLocks noChangeArrowheads="1"/>
            </p:cNvSpPr>
            <p:nvPr/>
          </p:nvSpPr>
          <p:spPr bwMode="auto">
            <a:xfrm>
              <a:off x="4424" y="2605"/>
              <a:ext cx="406" cy="399"/>
            </a:xfrm>
            <a:prstGeom prst="ellipse">
              <a:avLst/>
            </a:prstGeom>
            <a:solidFill>
              <a:srgbClr val="FFFF99"/>
            </a:solidFill>
            <a:ln w="9525">
              <a:round/>
              <a:headEnd/>
              <a:tailEnd/>
            </a:ln>
            <a:scene3d>
              <a:camera prst="legacyPerspectiveTopRight">
                <a:rot lat="0" lon="21419979" rev="0"/>
              </a:camera>
              <a:lightRig rig="legacyFlat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 build="p"/>
      <p:bldP spid="194562" grpId="0" animBg="1"/>
      <p:bldP spid="19457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871" name="Rectangle 287"/>
          <p:cNvSpPr>
            <a:spLocks noGrp="1" noRot="1" noChangeArrowheads="1"/>
          </p:cNvSpPr>
          <p:nvPr>
            <p:ph type="title"/>
          </p:nvPr>
        </p:nvSpPr>
        <p:spPr>
          <a:xfrm>
            <a:off x="3810000" y="204788"/>
            <a:ext cx="5946775" cy="482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C00000"/>
                </a:solidFill>
              </a:rPr>
              <a:t>Электроснабжение </a:t>
            </a:r>
          </a:p>
        </p:txBody>
      </p:sp>
      <p:sp>
        <p:nvSpPr>
          <p:cNvPr id="195872" name="Rectangle 288"/>
          <p:cNvSpPr>
            <a:spLocks noGrp="1" noChangeArrowheads="1"/>
          </p:cNvSpPr>
          <p:nvPr>
            <p:ph idx="1"/>
          </p:nvPr>
        </p:nvSpPr>
        <p:spPr>
          <a:xfrm>
            <a:off x="34925" y="44450"/>
            <a:ext cx="3754438" cy="3960813"/>
          </a:xfrm>
          <a:gradFill rotWithShape="1">
            <a:gsLst>
              <a:gs pos="0">
                <a:schemeClr val="bg2">
                  <a:alpha val="45000"/>
                </a:schemeClr>
              </a:gs>
              <a:gs pos="100000">
                <a:schemeClr val="bg2">
                  <a:gamma/>
                  <a:shade val="46275"/>
                  <a:invGamma/>
                  <a:alpha val="48000"/>
                </a:schemeClr>
              </a:gs>
            </a:gsLst>
            <a:lin ang="5400000" scaled="1"/>
          </a:gradFill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От электрических сетей населенных пунктов.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Обеспечивает питание электродвигателей системы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воздухоснабжения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, водоснабжения, электроприводов других устройств, а также для освещения помещений.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В аварийных случаях электроснабжение поступает от защищенных дизельных электрических станций.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Вентиляция ДЭС  осуществляется двумя путями: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воздухом, поступающим из помещения для укрываемых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наружным воздухом, очищаемым от пыли</a:t>
            </a:r>
            <a:r>
              <a:rPr lang="ru-RU" sz="1400" b="1" i="1" dirty="0">
                <a:solidFill>
                  <a:schemeClr val="bg1">
                    <a:lumMod val="95000"/>
                  </a:schemeClr>
                </a:solidFill>
                <a:latin typeface="Bookman Old Style" pitchFamily="18" charset="0"/>
              </a:rPr>
              <a:t>.</a:t>
            </a:r>
          </a:p>
        </p:txBody>
      </p:sp>
      <p:sp>
        <p:nvSpPr>
          <p:cNvPr id="72708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50710444-7248-448E-9A9F-D80F5E5BC5B9}" type="slidenum">
              <a:rPr lang="ru-RU" smtClean="0">
                <a:solidFill>
                  <a:schemeClr val="tx2"/>
                </a:solidFill>
              </a:rPr>
              <a:pPr algn="l" eaLnBrk="1" hangingPunct="1"/>
              <a:t>62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72709" name="Freeform 2" descr="Коричневый мрамор"/>
          <p:cNvSpPr>
            <a:spLocks/>
          </p:cNvSpPr>
          <p:nvPr/>
        </p:nvSpPr>
        <p:spPr bwMode="auto">
          <a:xfrm>
            <a:off x="539750" y="2425700"/>
            <a:ext cx="7993063" cy="4176713"/>
          </a:xfrm>
          <a:custGeom>
            <a:avLst/>
            <a:gdLst>
              <a:gd name="T0" fmla="*/ 2147483647 w 5035"/>
              <a:gd name="T1" fmla="*/ 2147483647 h 2631"/>
              <a:gd name="T2" fmla="*/ 2147483647 w 5035"/>
              <a:gd name="T3" fmla="*/ 2147483647 h 2631"/>
              <a:gd name="T4" fmla="*/ 2147483647 w 5035"/>
              <a:gd name="T5" fmla="*/ 0 h 2631"/>
              <a:gd name="T6" fmla="*/ 2147483647 w 5035"/>
              <a:gd name="T7" fmla="*/ 0 h 2631"/>
              <a:gd name="T8" fmla="*/ 0 w 5035"/>
              <a:gd name="T9" fmla="*/ 2147483647 h 2631"/>
              <a:gd name="T10" fmla="*/ 2147483647 w 5035"/>
              <a:gd name="T11" fmla="*/ 2147483647 h 2631"/>
              <a:gd name="T12" fmla="*/ 2147483647 w 5035"/>
              <a:gd name="T13" fmla="*/ 2147483647 h 26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35"/>
              <a:gd name="T22" fmla="*/ 0 h 2631"/>
              <a:gd name="T23" fmla="*/ 5035 w 5035"/>
              <a:gd name="T24" fmla="*/ 2631 h 26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35" h="2631">
                <a:moveTo>
                  <a:pt x="4718" y="2631"/>
                </a:moveTo>
                <a:lnTo>
                  <a:pt x="5035" y="182"/>
                </a:lnTo>
                <a:lnTo>
                  <a:pt x="5035" y="0"/>
                </a:lnTo>
                <a:lnTo>
                  <a:pt x="1134" y="0"/>
                </a:lnTo>
                <a:lnTo>
                  <a:pt x="0" y="2223"/>
                </a:lnTo>
                <a:lnTo>
                  <a:pt x="46" y="2586"/>
                </a:lnTo>
                <a:lnTo>
                  <a:pt x="4718" y="263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2710" name="Freeform 3" descr="Зеленый мрамор"/>
          <p:cNvSpPr>
            <a:spLocks/>
          </p:cNvSpPr>
          <p:nvPr/>
        </p:nvSpPr>
        <p:spPr bwMode="auto">
          <a:xfrm>
            <a:off x="811213" y="3001963"/>
            <a:ext cx="7561262" cy="3671887"/>
          </a:xfrm>
          <a:custGeom>
            <a:avLst/>
            <a:gdLst>
              <a:gd name="T0" fmla="*/ 0 w 4763"/>
              <a:gd name="T1" fmla="*/ 2147483647 h 2313"/>
              <a:gd name="T2" fmla="*/ 2147483647 w 4763"/>
              <a:gd name="T3" fmla="*/ 2147483647 h 2313"/>
              <a:gd name="T4" fmla="*/ 2147483647 w 4763"/>
              <a:gd name="T5" fmla="*/ 0 h 2313"/>
              <a:gd name="T6" fmla="*/ 2147483647 w 4763"/>
              <a:gd name="T7" fmla="*/ 0 h 2313"/>
              <a:gd name="T8" fmla="*/ 0 w 4763"/>
              <a:gd name="T9" fmla="*/ 2147483647 h 23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63"/>
              <a:gd name="T16" fmla="*/ 0 h 2313"/>
              <a:gd name="T17" fmla="*/ 4763 w 4763"/>
              <a:gd name="T18" fmla="*/ 2313 h 23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63" h="2313">
                <a:moveTo>
                  <a:pt x="0" y="2268"/>
                </a:moveTo>
                <a:lnTo>
                  <a:pt x="4491" y="2313"/>
                </a:lnTo>
                <a:lnTo>
                  <a:pt x="4763" y="0"/>
                </a:lnTo>
                <a:lnTo>
                  <a:pt x="1044" y="0"/>
                </a:lnTo>
                <a:lnTo>
                  <a:pt x="0" y="226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grpSp>
        <p:nvGrpSpPr>
          <p:cNvPr id="72711" name="Group 4"/>
          <p:cNvGrpSpPr>
            <a:grpSpLocks/>
          </p:cNvGrpSpPr>
          <p:nvPr/>
        </p:nvGrpSpPr>
        <p:grpSpPr bwMode="auto">
          <a:xfrm>
            <a:off x="2468563" y="2498725"/>
            <a:ext cx="5951537" cy="481013"/>
            <a:chOff x="1423" y="618"/>
            <a:chExt cx="3749" cy="303"/>
          </a:xfrm>
        </p:grpSpPr>
        <p:sp>
          <p:nvSpPr>
            <p:cNvPr id="73012" name="Rectangle 5" descr="Гранит"/>
            <p:cNvSpPr>
              <a:spLocks noChangeArrowheads="1"/>
            </p:cNvSpPr>
            <p:nvPr/>
          </p:nvSpPr>
          <p:spPr bwMode="auto">
            <a:xfrm>
              <a:off x="1423" y="618"/>
              <a:ext cx="3719" cy="2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5590" name="Rectangle 6"/>
            <p:cNvSpPr>
              <a:spLocks noChangeArrowheads="1"/>
            </p:cNvSpPr>
            <p:nvPr/>
          </p:nvSpPr>
          <p:spPr bwMode="auto">
            <a:xfrm>
              <a:off x="1453" y="626"/>
              <a:ext cx="3719" cy="295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47000"/>
                  </a:schemeClr>
                </a:gs>
                <a:gs pos="100000">
                  <a:schemeClr val="bg2">
                    <a:gamma/>
                    <a:shade val="0"/>
                    <a:invGamma/>
                    <a:alpha val="69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72712" name="Rectangle 7" descr="Белый мрамор"/>
          <p:cNvSpPr>
            <a:spLocks noChangeArrowheads="1"/>
          </p:cNvSpPr>
          <p:nvPr/>
        </p:nvSpPr>
        <p:spPr bwMode="auto">
          <a:xfrm>
            <a:off x="688975" y="5810250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960000" rev="0"/>
            </a:camera>
            <a:lightRig rig="legacyFlat3" dir="r"/>
          </a:scene3d>
          <a:sp3d extrusionH="74406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13" name="Group 8"/>
          <p:cNvGrpSpPr>
            <a:grpSpLocks/>
          </p:cNvGrpSpPr>
          <p:nvPr/>
        </p:nvGrpSpPr>
        <p:grpSpPr bwMode="auto">
          <a:xfrm>
            <a:off x="2201863" y="3078163"/>
            <a:ext cx="863600" cy="576262"/>
            <a:chOff x="1202" y="1117"/>
            <a:chExt cx="544" cy="363"/>
          </a:xfrm>
        </p:grpSpPr>
        <p:sp>
          <p:nvSpPr>
            <p:cNvPr id="73010" name="Rectangle 9" descr="Горизонтальный кирпич"/>
            <p:cNvSpPr>
              <a:spLocks noChangeArrowheads="1"/>
            </p:cNvSpPr>
            <p:nvPr/>
          </p:nvSpPr>
          <p:spPr bwMode="auto">
            <a:xfrm>
              <a:off x="1202" y="1117"/>
              <a:ext cx="544" cy="363"/>
            </a:xfrm>
            <a:prstGeom prst="rect">
              <a:avLst/>
            </a:prstGeom>
            <a:pattFill prst="horzBrick">
              <a:fgClr>
                <a:srgbClr val="333333"/>
              </a:fgClr>
              <a:bgClr>
                <a:srgbClr val="FF9900"/>
              </a:bgClr>
            </a:pattFill>
            <a:ln w="9525">
              <a:miter lim="800000"/>
              <a:headEnd/>
              <a:tailEnd/>
            </a:ln>
            <a:scene3d>
              <a:camera prst="legacyPerspectiveTopRight">
                <a:rot lat="113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011" name="Rectangle 10" descr="Каштан"/>
            <p:cNvSpPr>
              <a:spLocks noChangeArrowheads="1"/>
            </p:cNvSpPr>
            <p:nvPr/>
          </p:nvSpPr>
          <p:spPr bwMode="auto">
            <a:xfrm rot="-5400000">
              <a:off x="1276" y="1231"/>
              <a:ext cx="312" cy="182"/>
            </a:xfrm>
            <a:prstGeom prst="rect">
              <a:avLst/>
            </a:prstGeom>
            <a:blipFill dpi="0" rotWithShape="1">
              <a:blip r:embed="rId6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5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2714" name="Group 11"/>
          <p:cNvGrpSpPr>
            <a:grpSpLocks/>
          </p:cNvGrpSpPr>
          <p:nvPr/>
        </p:nvGrpSpPr>
        <p:grpSpPr bwMode="auto">
          <a:xfrm>
            <a:off x="1239838" y="5022850"/>
            <a:ext cx="939800" cy="633413"/>
            <a:chOff x="655" y="2208"/>
            <a:chExt cx="592" cy="399"/>
          </a:xfrm>
        </p:grpSpPr>
        <p:sp>
          <p:nvSpPr>
            <p:cNvPr id="73008" name="Rectangle 12" descr="Песок"/>
            <p:cNvSpPr>
              <a:spLocks noChangeArrowheads="1"/>
            </p:cNvSpPr>
            <p:nvPr/>
          </p:nvSpPr>
          <p:spPr bwMode="auto">
            <a:xfrm>
              <a:off x="655" y="2208"/>
              <a:ext cx="592" cy="399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009" name="Rectangle 13"/>
            <p:cNvSpPr>
              <a:spLocks noChangeArrowheads="1"/>
            </p:cNvSpPr>
            <p:nvPr/>
          </p:nvSpPr>
          <p:spPr bwMode="auto">
            <a:xfrm>
              <a:off x="858" y="2283"/>
              <a:ext cx="158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2715" name="Group 14"/>
          <p:cNvGrpSpPr>
            <a:grpSpLocks/>
          </p:cNvGrpSpPr>
          <p:nvPr/>
        </p:nvGrpSpPr>
        <p:grpSpPr bwMode="auto">
          <a:xfrm>
            <a:off x="1619250" y="4283075"/>
            <a:ext cx="863600" cy="633413"/>
            <a:chOff x="885" y="1742"/>
            <a:chExt cx="544" cy="399"/>
          </a:xfrm>
        </p:grpSpPr>
        <p:sp>
          <p:nvSpPr>
            <p:cNvPr id="73006" name="Rectangle 15" descr="Песок"/>
            <p:cNvSpPr>
              <a:spLocks noChangeArrowheads="1"/>
            </p:cNvSpPr>
            <p:nvPr/>
          </p:nvSpPr>
          <p:spPr bwMode="auto">
            <a:xfrm>
              <a:off x="885" y="1742"/>
              <a:ext cx="544" cy="399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007" name="Rectangle 16"/>
            <p:cNvSpPr>
              <a:spLocks noChangeArrowheads="1"/>
            </p:cNvSpPr>
            <p:nvPr/>
          </p:nvSpPr>
          <p:spPr bwMode="auto">
            <a:xfrm>
              <a:off x="1070" y="1817"/>
              <a:ext cx="146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2716" name="Rectangle 17" descr="Белый мрамор"/>
          <p:cNvSpPr>
            <a:spLocks noChangeArrowheads="1"/>
          </p:cNvSpPr>
          <p:nvPr/>
        </p:nvSpPr>
        <p:spPr bwMode="auto">
          <a:xfrm>
            <a:off x="1766888" y="5819775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780000" rev="0"/>
            </a:camera>
            <a:lightRig rig="legacyFlat3" dir="r"/>
          </a:scene3d>
          <a:sp3d extrusionH="73390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17" name="Group 18"/>
          <p:cNvGrpSpPr>
            <a:grpSpLocks/>
          </p:cNvGrpSpPr>
          <p:nvPr/>
        </p:nvGrpSpPr>
        <p:grpSpPr bwMode="auto">
          <a:xfrm>
            <a:off x="4411663" y="2605088"/>
            <a:ext cx="1746250" cy="531812"/>
            <a:chOff x="2180" y="685"/>
            <a:chExt cx="1100" cy="335"/>
          </a:xfrm>
        </p:grpSpPr>
        <p:grpSp>
          <p:nvGrpSpPr>
            <p:cNvPr id="72990" name="Group 19"/>
            <p:cNvGrpSpPr>
              <a:grpSpLocks/>
            </p:cNvGrpSpPr>
            <p:nvPr/>
          </p:nvGrpSpPr>
          <p:grpSpPr bwMode="auto">
            <a:xfrm>
              <a:off x="2180" y="685"/>
              <a:ext cx="227" cy="335"/>
              <a:chOff x="2180" y="685"/>
              <a:chExt cx="227" cy="335"/>
            </a:xfrm>
          </p:grpSpPr>
          <p:sp>
            <p:nvSpPr>
              <p:cNvPr id="73004" name="Rectangle 20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005" name="Rectangle 21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2991" name="Group 22"/>
            <p:cNvGrpSpPr>
              <a:grpSpLocks/>
            </p:cNvGrpSpPr>
            <p:nvPr/>
          </p:nvGrpSpPr>
          <p:grpSpPr bwMode="auto">
            <a:xfrm>
              <a:off x="2398" y="685"/>
              <a:ext cx="227" cy="335"/>
              <a:chOff x="2180" y="685"/>
              <a:chExt cx="227" cy="335"/>
            </a:xfrm>
          </p:grpSpPr>
          <p:sp>
            <p:nvSpPr>
              <p:cNvPr id="73002" name="Rectangle 23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003" name="Rectangle 24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2992" name="Group 25"/>
            <p:cNvGrpSpPr>
              <a:grpSpLocks/>
            </p:cNvGrpSpPr>
            <p:nvPr/>
          </p:nvGrpSpPr>
          <p:grpSpPr bwMode="auto">
            <a:xfrm>
              <a:off x="2616" y="685"/>
              <a:ext cx="227" cy="335"/>
              <a:chOff x="2180" y="685"/>
              <a:chExt cx="227" cy="335"/>
            </a:xfrm>
          </p:grpSpPr>
          <p:sp>
            <p:nvSpPr>
              <p:cNvPr id="73000" name="Rectangle 26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001" name="Rectangle 27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2993" name="Group 28"/>
            <p:cNvGrpSpPr>
              <a:grpSpLocks/>
            </p:cNvGrpSpPr>
            <p:nvPr/>
          </p:nvGrpSpPr>
          <p:grpSpPr bwMode="auto">
            <a:xfrm>
              <a:off x="2834" y="685"/>
              <a:ext cx="227" cy="335"/>
              <a:chOff x="2180" y="685"/>
              <a:chExt cx="227" cy="335"/>
            </a:xfrm>
          </p:grpSpPr>
          <p:sp>
            <p:nvSpPr>
              <p:cNvPr id="72998" name="Rectangle 29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99" name="Rectangle 30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2994" name="Group 31"/>
            <p:cNvGrpSpPr>
              <a:grpSpLocks/>
            </p:cNvGrpSpPr>
            <p:nvPr/>
          </p:nvGrpSpPr>
          <p:grpSpPr bwMode="auto">
            <a:xfrm>
              <a:off x="3053" y="685"/>
              <a:ext cx="227" cy="335"/>
              <a:chOff x="2180" y="685"/>
              <a:chExt cx="227" cy="335"/>
            </a:xfrm>
          </p:grpSpPr>
          <p:sp>
            <p:nvSpPr>
              <p:cNvPr id="72996" name="Rectangle 32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97" name="Rectangle 33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195618" name="Rectangle 34"/>
            <p:cNvSpPr>
              <a:spLocks noChangeArrowheads="1"/>
            </p:cNvSpPr>
            <p:nvPr/>
          </p:nvSpPr>
          <p:spPr bwMode="auto">
            <a:xfrm>
              <a:off x="2190" y="709"/>
              <a:ext cx="1088" cy="272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0"/>
                    <a:invGamma/>
                    <a:alpha val="60001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72718" name="Group 35"/>
          <p:cNvGrpSpPr>
            <a:grpSpLocks/>
          </p:cNvGrpSpPr>
          <p:nvPr/>
        </p:nvGrpSpPr>
        <p:grpSpPr bwMode="auto">
          <a:xfrm>
            <a:off x="6283325" y="2478088"/>
            <a:ext cx="1081088" cy="955675"/>
            <a:chOff x="3787" y="0"/>
            <a:chExt cx="681" cy="602"/>
          </a:xfrm>
        </p:grpSpPr>
        <p:grpSp>
          <p:nvGrpSpPr>
            <p:cNvPr id="72979" name="Group 36"/>
            <p:cNvGrpSpPr>
              <a:grpSpLocks/>
            </p:cNvGrpSpPr>
            <p:nvPr/>
          </p:nvGrpSpPr>
          <p:grpSpPr bwMode="auto">
            <a:xfrm>
              <a:off x="3787" y="0"/>
              <a:ext cx="418" cy="602"/>
              <a:chOff x="3833" y="611"/>
              <a:chExt cx="418" cy="602"/>
            </a:xfrm>
          </p:grpSpPr>
          <p:sp>
            <p:nvSpPr>
              <p:cNvPr id="72981" name="AutoShape 37" descr="Белый мрамор"/>
              <p:cNvSpPr>
                <a:spLocks noChangeArrowheads="1"/>
              </p:cNvSpPr>
              <p:nvPr/>
            </p:nvSpPr>
            <p:spPr bwMode="auto">
              <a:xfrm rot="16200000" flipH="1">
                <a:off x="3603" y="848"/>
                <a:ext cx="595" cy="136"/>
              </a:xfrm>
              <a:prstGeom prst="parallelogram">
                <a:avLst>
                  <a:gd name="adj" fmla="val 223955"/>
                </a:avLst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Lef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72982" name="Group 38"/>
              <p:cNvGrpSpPr>
                <a:grpSpLocks/>
              </p:cNvGrpSpPr>
              <p:nvPr/>
            </p:nvGrpSpPr>
            <p:grpSpPr bwMode="auto">
              <a:xfrm>
                <a:off x="3923" y="611"/>
                <a:ext cx="328" cy="330"/>
                <a:chOff x="3923" y="202"/>
                <a:chExt cx="328" cy="330"/>
              </a:xfrm>
            </p:grpSpPr>
            <p:grpSp>
              <p:nvGrpSpPr>
                <p:cNvPr id="72983" name="Group 39"/>
                <p:cNvGrpSpPr>
                  <a:grpSpLocks/>
                </p:cNvGrpSpPr>
                <p:nvPr/>
              </p:nvGrpSpPr>
              <p:grpSpPr bwMode="auto">
                <a:xfrm>
                  <a:off x="4079" y="202"/>
                  <a:ext cx="172" cy="330"/>
                  <a:chOff x="4144" y="242"/>
                  <a:chExt cx="172" cy="330"/>
                </a:xfrm>
              </p:grpSpPr>
              <p:sp>
                <p:nvSpPr>
                  <p:cNvPr id="72987" name="AutoShape 40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211" y="178"/>
                    <a:ext cx="39" cy="169"/>
                  </a:xfrm>
                  <a:prstGeom prst="can">
                    <a:avLst>
                      <a:gd name="adj" fmla="val 10392"/>
                    </a:avLst>
                  </a:pr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988" name="AutoShape 41"/>
                  <p:cNvSpPr>
                    <a:spLocks noChangeArrowheads="1"/>
                  </p:cNvSpPr>
                  <p:nvPr/>
                </p:nvSpPr>
                <p:spPr bwMode="auto">
                  <a:xfrm rot="16200000" flipH="1">
                    <a:off x="3999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989" name="AutoShape 4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132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984" name="Rectangle 43"/>
                <p:cNvSpPr>
                  <a:spLocks noChangeArrowheads="1"/>
                </p:cNvSpPr>
                <p:nvPr/>
              </p:nvSpPr>
              <p:spPr bwMode="auto">
                <a:xfrm>
                  <a:off x="3968" y="479"/>
                  <a:ext cx="136" cy="4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miter lim="800000"/>
                  <a:headEnd/>
                  <a:tailEnd/>
                </a:ln>
                <a:scene3d>
                  <a:camera prst="legacyObliqueTopRight">
                    <a:rot lat="360000" lon="0" rev="0"/>
                  </a:camera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985" name="AutoShape 44"/>
                <p:cNvSpPr>
                  <a:spLocks noChangeArrowheads="1"/>
                </p:cNvSpPr>
                <p:nvPr/>
              </p:nvSpPr>
              <p:spPr bwMode="auto">
                <a:xfrm rot="5400000">
                  <a:off x="3945" y="401"/>
                  <a:ext cx="45" cy="90"/>
                </a:xfrm>
                <a:prstGeom prst="can">
                  <a:avLst>
                    <a:gd name="adj" fmla="val 28889"/>
                  </a:avLst>
                </a:prstGeom>
                <a:gradFill rotWithShape="1">
                  <a:gsLst>
                    <a:gs pos="0">
                      <a:srgbClr val="B2B2B2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2986" name="Oval 45"/>
                <p:cNvSpPr>
                  <a:spLocks noChangeArrowheads="1"/>
                </p:cNvSpPr>
                <p:nvPr/>
              </p:nvSpPr>
              <p:spPr bwMode="auto">
                <a:xfrm>
                  <a:off x="3974" y="339"/>
                  <a:ext cx="136" cy="136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round/>
                  <a:headEnd/>
                  <a:tailEnd/>
                </a:ln>
                <a:scene3d>
                  <a:camera prst="legacyPerspectiveTopRight">
                    <a:rot lat="0" lon="21419979" rev="0"/>
                  </a:camera>
                  <a:lightRig rig="legacyFlat3" dir="b"/>
                </a:scene3d>
                <a:sp3d extrusionH="176200" prstMaterial="legacyMetal">
                  <a:bevelT w="13500" h="13500" prst="angle"/>
                  <a:bevelB w="13500" h="13500" prst="angle"/>
                  <a:extrusionClr>
                    <a:srgbClr val="FF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72980" name="AutoShape 46"/>
            <p:cNvSpPr>
              <a:spLocks noChangeArrowheads="1"/>
            </p:cNvSpPr>
            <p:nvPr/>
          </p:nvSpPr>
          <p:spPr bwMode="auto">
            <a:xfrm>
              <a:off x="4241" y="45"/>
              <a:ext cx="227" cy="346"/>
            </a:xfrm>
            <a:prstGeom prst="can">
              <a:avLst>
                <a:gd name="adj" fmla="val 2510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19" name="Group 47"/>
          <p:cNvGrpSpPr>
            <a:grpSpLocks/>
          </p:cNvGrpSpPr>
          <p:nvPr/>
        </p:nvGrpSpPr>
        <p:grpSpPr bwMode="auto">
          <a:xfrm>
            <a:off x="3835400" y="2806700"/>
            <a:ext cx="446088" cy="144463"/>
            <a:chOff x="1791" y="799"/>
            <a:chExt cx="281" cy="91"/>
          </a:xfrm>
        </p:grpSpPr>
        <p:grpSp>
          <p:nvGrpSpPr>
            <p:cNvPr id="72971" name="Group 48"/>
            <p:cNvGrpSpPr>
              <a:grpSpLocks/>
            </p:cNvGrpSpPr>
            <p:nvPr/>
          </p:nvGrpSpPr>
          <p:grpSpPr bwMode="auto">
            <a:xfrm>
              <a:off x="1936" y="799"/>
              <a:ext cx="136" cy="91"/>
              <a:chOff x="1791" y="799"/>
              <a:chExt cx="136" cy="91"/>
            </a:xfrm>
          </p:grpSpPr>
          <p:sp>
            <p:nvSpPr>
              <p:cNvPr id="72976" name="Rectangle 49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77" name="AutoShape 50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78" name="Oval 51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2972" name="Group 52"/>
            <p:cNvGrpSpPr>
              <a:grpSpLocks/>
            </p:cNvGrpSpPr>
            <p:nvPr/>
          </p:nvGrpSpPr>
          <p:grpSpPr bwMode="auto">
            <a:xfrm>
              <a:off x="1791" y="799"/>
              <a:ext cx="136" cy="91"/>
              <a:chOff x="1791" y="799"/>
              <a:chExt cx="136" cy="91"/>
            </a:xfrm>
          </p:grpSpPr>
          <p:sp>
            <p:nvSpPr>
              <p:cNvPr id="72973" name="Rectangle 53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74" name="AutoShape 54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75" name="Oval 55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2720" name="Group 56"/>
          <p:cNvGrpSpPr>
            <a:grpSpLocks/>
          </p:cNvGrpSpPr>
          <p:nvPr/>
        </p:nvGrpSpPr>
        <p:grpSpPr bwMode="auto">
          <a:xfrm>
            <a:off x="3116263" y="2952750"/>
            <a:ext cx="4216400" cy="487363"/>
            <a:chOff x="1606" y="904"/>
            <a:chExt cx="2887" cy="307"/>
          </a:xfrm>
        </p:grpSpPr>
        <p:sp>
          <p:nvSpPr>
            <p:cNvPr id="72969" name="Rectangle 57" descr="Гранит"/>
            <p:cNvSpPr>
              <a:spLocks noChangeArrowheads="1"/>
            </p:cNvSpPr>
            <p:nvPr/>
          </p:nvSpPr>
          <p:spPr bwMode="auto">
            <a:xfrm>
              <a:off x="1606" y="904"/>
              <a:ext cx="2887" cy="2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0000" lon="1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970" name="Rectangle 58" descr="Дуб"/>
            <p:cNvSpPr>
              <a:spLocks noChangeArrowheads="1"/>
            </p:cNvSpPr>
            <p:nvPr/>
          </p:nvSpPr>
          <p:spPr bwMode="auto">
            <a:xfrm rot="-5400000">
              <a:off x="1666" y="962"/>
              <a:ext cx="295" cy="204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9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2721" name="Group 59"/>
          <p:cNvGrpSpPr>
            <a:grpSpLocks/>
          </p:cNvGrpSpPr>
          <p:nvPr/>
        </p:nvGrpSpPr>
        <p:grpSpPr bwMode="auto">
          <a:xfrm>
            <a:off x="3738563" y="3217863"/>
            <a:ext cx="792162" cy="649287"/>
            <a:chOff x="2112" y="1207"/>
            <a:chExt cx="499" cy="409"/>
          </a:xfrm>
        </p:grpSpPr>
        <p:grpSp>
          <p:nvGrpSpPr>
            <p:cNvPr id="72957" name="Group 60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645" name="AutoShape 61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61" name="Rectangle 62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47" name="Rectangle 63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63" name="Rectangle 64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64" name="Rectangle 65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50" name="Rectangle 66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66" name="Rectangle 67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67" name="Rectangle 68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53" name="AutoShape 69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958" name="AutoShape 70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59" name="Rectangle 71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22" name="Group 72"/>
          <p:cNvGrpSpPr>
            <a:grpSpLocks/>
          </p:cNvGrpSpPr>
          <p:nvPr/>
        </p:nvGrpSpPr>
        <p:grpSpPr bwMode="auto">
          <a:xfrm>
            <a:off x="4741863" y="3217863"/>
            <a:ext cx="792162" cy="649287"/>
            <a:chOff x="2112" y="1207"/>
            <a:chExt cx="499" cy="409"/>
          </a:xfrm>
        </p:grpSpPr>
        <p:grpSp>
          <p:nvGrpSpPr>
            <p:cNvPr id="72945" name="Group 73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658" name="AutoShape 74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49" name="Rectangle 75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60" name="Rectangle 76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51" name="Rectangle 77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52" name="Rectangle 78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63" name="Rectangle 79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54" name="Rectangle 80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55" name="Rectangle 81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66" name="AutoShape 82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946" name="AutoShape 83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47" name="Rectangle 84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23" name="Group 85"/>
          <p:cNvGrpSpPr>
            <a:grpSpLocks/>
          </p:cNvGrpSpPr>
          <p:nvPr/>
        </p:nvGrpSpPr>
        <p:grpSpPr bwMode="auto">
          <a:xfrm>
            <a:off x="5780088" y="3217863"/>
            <a:ext cx="792162" cy="649287"/>
            <a:chOff x="2112" y="1207"/>
            <a:chExt cx="499" cy="409"/>
          </a:xfrm>
        </p:grpSpPr>
        <p:grpSp>
          <p:nvGrpSpPr>
            <p:cNvPr id="72933" name="Group 86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671" name="AutoShape 87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37" name="Rectangle 88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73" name="Rectangle 89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39" name="Rectangle 90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40" name="Rectangle 91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76" name="Rectangle 92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42" name="Rectangle 93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43" name="Rectangle 94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79" name="AutoShape 95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934" name="AutoShape 96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35" name="Rectangle 97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24" name="Group 98"/>
          <p:cNvGrpSpPr>
            <a:grpSpLocks/>
          </p:cNvGrpSpPr>
          <p:nvPr/>
        </p:nvGrpSpPr>
        <p:grpSpPr bwMode="auto">
          <a:xfrm>
            <a:off x="5635625" y="3506788"/>
            <a:ext cx="792163" cy="649287"/>
            <a:chOff x="2112" y="1207"/>
            <a:chExt cx="499" cy="409"/>
          </a:xfrm>
        </p:grpSpPr>
        <p:grpSp>
          <p:nvGrpSpPr>
            <p:cNvPr id="72921" name="Group 99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684" name="AutoShape 100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25" name="Rectangle 101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86" name="Rectangle 102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27" name="Rectangle 103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28" name="Rectangle 104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89" name="Rectangle 105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30" name="Rectangle 106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31" name="Rectangle 107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92" name="AutoShape 108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922" name="AutoShape 109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23" name="Rectangle 110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25" name="Group 111"/>
          <p:cNvGrpSpPr>
            <a:grpSpLocks/>
          </p:cNvGrpSpPr>
          <p:nvPr/>
        </p:nvGrpSpPr>
        <p:grpSpPr bwMode="auto">
          <a:xfrm>
            <a:off x="4597400" y="3506788"/>
            <a:ext cx="792163" cy="649287"/>
            <a:chOff x="2112" y="1207"/>
            <a:chExt cx="499" cy="409"/>
          </a:xfrm>
        </p:grpSpPr>
        <p:grpSp>
          <p:nvGrpSpPr>
            <p:cNvPr id="72909" name="Group 112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697" name="AutoShape 113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13" name="Rectangle 114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699" name="Rectangle 115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15" name="Rectangle 116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16" name="Rectangle 117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702" name="Rectangle 118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18" name="Rectangle 119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19" name="Rectangle 120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705" name="AutoShape 121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910" name="AutoShape 122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11" name="Rectangle 123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726" name="Group 124"/>
          <p:cNvGrpSpPr>
            <a:grpSpLocks/>
          </p:cNvGrpSpPr>
          <p:nvPr/>
        </p:nvGrpSpPr>
        <p:grpSpPr bwMode="auto">
          <a:xfrm>
            <a:off x="3594100" y="3506788"/>
            <a:ext cx="792163" cy="649287"/>
            <a:chOff x="2112" y="1207"/>
            <a:chExt cx="499" cy="409"/>
          </a:xfrm>
        </p:grpSpPr>
        <p:grpSp>
          <p:nvGrpSpPr>
            <p:cNvPr id="72897" name="Group 125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5710" name="AutoShape 126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01" name="Rectangle 127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712" name="Rectangle 128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03" name="Rectangle 129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04" name="Rectangle 130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715" name="Rectangle 131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2906" name="Rectangle 132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907" name="Rectangle 133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5718" name="AutoShape 134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2898" name="AutoShape 135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9" name="Rectangle 136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2727" name="AutoShape 137"/>
          <p:cNvSpPr>
            <a:spLocks noChangeArrowheads="1"/>
          </p:cNvSpPr>
          <p:nvPr/>
        </p:nvSpPr>
        <p:spPr bwMode="auto">
          <a:xfrm rot="5400000" flipH="1">
            <a:off x="2583656" y="3852069"/>
            <a:ext cx="604838" cy="69850"/>
          </a:xfrm>
          <a:prstGeom prst="parallelogram">
            <a:avLst>
              <a:gd name="adj" fmla="val 224415"/>
            </a:avLst>
          </a:prstGeom>
          <a:solidFill>
            <a:schemeClr val="bg2"/>
          </a:solidFill>
          <a:ln w="9525">
            <a:miter lim="800000"/>
            <a:headEnd/>
            <a:tailEnd/>
          </a:ln>
          <a:scene3d>
            <a:camera prst="legacyObliqueLeft">
              <a:rot lat="21359977" lon="0" rev="0"/>
            </a:camera>
            <a:lightRig rig="legacyFlat3" dir="b"/>
          </a:scene3d>
          <a:sp3d extrusionH="11100" prstMaterial="legacyMetal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28" name="Group 138"/>
          <p:cNvGrpSpPr>
            <a:grpSpLocks/>
          </p:cNvGrpSpPr>
          <p:nvPr/>
        </p:nvGrpSpPr>
        <p:grpSpPr bwMode="auto">
          <a:xfrm>
            <a:off x="2468563" y="2565400"/>
            <a:ext cx="503237" cy="469900"/>
            <a:chOff x="1429" y="161"/>
            <a:chExt cx="317" cy="296"/>
          </a:xfrm>
        </p:grpSpPr>
        <p:sp>
          <p:nvSpPr>
            <p:cNvPr id="72892" name="AutoShape 139" descr="Орех"/>
            <p:cNvSpPr>
              <a:spLocks noChangeArrowheads="1"/>
            </p:cNvSpPr>
            <p:nvPr/>
          </p:nvSpPr>
          <p:spPr bwMode="auto">
            <a:xfrm rot="5400000" flipH="1">
              <a:off x="1301" y="299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3" name="AutoShape 140" descr="Дуб"/>
            <p:cNvSpPr>
              <a:spLocks noChangeArrowheads="1"/>
            </p:cNvSpPr>
            <p:nvPr/>
          </p:nvSpPr>
          <p:spPr bwMode="auto">
            <a:xfrm>
              <a:off x="1429" y="164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4" name="AutoShape 141" descr="Дуб"/>
            <p:cNvSpPr>
              <a:spLocks noChangeArrowheads="1"/>
            </p:cNvSpPr>
            <p:nvPr/>
          </p:nvSpPr>
          <p:spPr bwMode="auto">
            <a:xfrm>
              <a:off x="1429" y="255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5" name="AutoShape 142" descr="Дуб"/>
            <p:cNvSpPr>
              <a:spLocks noChangeArrowheads="1"/>
            </p:cNvSpPr>
            <p:nvPr/>
          </p:nvSpPr>
          <p:spPr bwMode="auto">
            <a:xfrm>
              <a:off x="1429" y="346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6" name="AutoShape 143" descr="Орех"/>
            <p:cNvSpPr>
              <a:spLocks noChangeArrowheads="1"/>
            </p:cNvSpPr>
            <p:nvPr/>
          </p:nvSpPr>
          <p:spPr bwMode="auto">
            <a:xfrm rot="5400000" flipH="1">
              <a:off x="1587" y="295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2729" name="Rectangle 144" descr="Гранит"/>
          <p:cNvSpPr>
            <a:spLocks noChangeArrowheads="1"/>
          </p:cNvSpPr>
          <p:nvPr/>
        </p:nvSpPr>
        <p:spPr bwMode="auto">
          <a:xfrm>
            <a:off x="2035175" y="5508625"/>
            <a:ext cx="4824413" cy="59055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0" lon="120000" rev="0"/>
            </a:camera>
            <a:lightRig rig="legacyFlat3" dir="r"/>
          </a:scene3d>
          <a:sp3d extrusionH="49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30" name="Group 145"/>
          <p:cNvGrpSpPr>
            <a:grpSpLocks/>
          </p:cNvGrpSpPr>
          <p:nvPr/>
        </p:nvGrpSpPr>
        <p:grpSpPr bwMode="auto">
          <a:xfrm>
            <a:off x="2108200" y="5595938"/>
            <a:ext cx="2368550" cy="823912"/>
            <a:chOff x="1202" y="2070"/>
            <a:chExt cx="1492" cy="519"/>
          </a:xfrm>
        </p:grpSpPr>
        <p:sp>
          <p:nvSpPr>
            <p:cNvPr id="72850" name="Rectangle 146"/>
            <p:cNvSpPr>
              <a:spLocks noChangeArrowheads="1"/>
            </p:cNvSpPr>
            <p:nvPr/>
          </p:nvSpPr>
          <p:spPr bwMode="auto">
            <a:xfrm>
              <a:off x="1829" y="2538"/>
              <a:ext cx="318" cy="23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660000" lon="120000" rev="0"/>
              </a:camera>
              <a:lightRig rig="legacyFlat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1" name="Rectangle 147" descr="Гранит"/>
            <p:cNvSpPr>
              <a:spLocks noChangeArrowheads="1"/>
            </p:cNvSpPr>
            <p:nvPr/>
          </p:nvSpPr>
          <p:spPr bwMode="auto">
            <a:xfrm>
              <a:off x="2172" y="2538"/>
              <a:ext cx="272" cy="4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6000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2" name="Rectangle 148"/>
            <p:cNvSpPr>
              <a:spLocks noChangeArrowheads="1"/>
            </p:cNvSpPr>
            <p:nvPr/>
          </p:nvSpPr>
          <p:spPr bwMode="auto">
            <a:xfrm>
              <a:off x="2305" y="2107"/>
              <a:ext cx="227" cy="54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3" name="Oval 149"/>
            <p:cNvSpPr>
              <a:spLocks noChangeArrowheads="1"/>
            </p:cNvSpPr>
            <p:nvPr/>
          </p:nvSpPr>
          <p:spPr bwMode="auto">
            <a:xfrm>
              <a:off x="2186" y="2257"/>
              <a:ext cx="272" cy="272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4" name="Rectangle 150"/>
            <p:cNvSpPr>
              <a:spLocks noChangeArrowheads="1"/>
            </p:cNvSpPr>
            <p:nvPr/>
          </p:nvSpPr>
          <p:spPr bwMode="auto">
            <a:xfrm>
              <a:off x="2180" y="2251"/>
              <a:ext cx="272" cy="18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5" name="Rectangle 151"/>
            <p:cNvSpPr>
              <a:spLocks noChangeArrowheads="1"/>
            </p:cNvSpPr>
            <p:nvPr/>
          </p:nvSpPr>
          <p:spPr bwMode="auto">
            <a:xfrm>
              <a:off x="2164" y="2251"/>
              <a:ext cx="292" cy="49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ObliqueTopRight">
                <a:rot lat="21539980" lon="1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6" name="AutoShape 152"/>
            <p:cNvSpPr>
              <a:spLocks noChangeArrowheads="1"/>
            </p:cNvSpPr>
            <p:nvPr/>
          </p:nvSpPr>
          <p:spPr bwMode="auto">
            <a:xfrm rot="10800000">
              <a:off x="2200" y="2161"/>
              <a:ext cx="269" cy="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62 w 21600"/>
                <a:gd name="T13" fmla="*/ 5863 h 21600"/>
                <a:gd name="T14" fmla="*/ 15738 w 21600"/>
                <a:gd name="T15" fmla="*/ 157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22" y="21600"/>
                  </a:lnTo>
                  <a:lnTo>
                    <a:pt x="134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CC00"/>
            </a:solidFill>
            <a:ln w="9525">
              <a:round/>
              <a:headEnd/>
              <a:tailEnd/>
            </a:ln>
            <a:scene3d>
              <a:camera prst="legacyPerspectiveTopRight">
                <a:rot lat="0" lon="7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57" name="AutoShape 153"/>
            <p:cNvSpPr>
              <a:spLocks noChangeArrowheads="1"/>
            </p:cNvSpPr>
            <p:nvPr/>
          </p:nvSpPr>
          <p:spPr bwMode="auto">
            <a:xfrm>
              <a:off x="1630" y="2115"/>
              <a:ext cx="45" cy="365"/>
            </a:xfrm>
            <a:prstGeom prst="can">
              <a:avLst>
                <a:gd name="adj" fmla="val 2403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738" name="AutoShape 154"/>
            <p:cNvSpPr>
              <a:spLocks noChangeArrowheads="1"/>
            </p:cNvSpPr>
            <p:nvPr/>
          </p:nvSpPr>
          <p:spPr bwMode="auto">
            <a:xfrm>
              <a:off x="1859" y="2490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859" name="AutoShape 155"/>
            <p:cNvSpPr>
              <a:spLocks noChangeArrowheads="1"/>
            </p:cNvSpPr>
            <p:nvPr/>
          </p:nvSpPr>
          <p:spPr bwMode="auto">
            <a:xfrm>
              <a:off x="1864" y="2368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0" name="AutoShape 156"/>
            <p:cNvSpPr>
              <a:spLocks noChangeArrowheads="1"/>
            </p:cNvSpPr>
            <p:nvPr/>
          </p:nvSpPr>
          <p:spPr bwMode="auto">
            <a:xfrm>
              <a:off x="1859" y="2347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1" name="AutoShape 157"/>
            <p:cNvSpPr>
              <a:spLocks noChangeArrowheads="1"/>
            </p:cNvSpPr>
            <p:nvPr/>
          </p:nvSpPr>
          <p:spPr bwMode="auto">
            <a:xfrm>
              <a:off x="1864" y="2223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2" name="AutoShape 158"/>
            <p:cNvSpPr>
              <a:spLocks noChangeArrowheads="1"/>
            </p:cNvSpPr>
            <p:nvPr/>
          </p:nvSpPr>
          <p:spPr bwMode="auto">
            <a:xfrm>
              <a:off x="1859" y="220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3" name="AutoShape 159"/>
            <p:cNvSpPr>
              <a:spLocks noChangeArrowheads="1"/>
            </p:cNvSpPr>
            <p:nvPr/>
          </p:nvSpPr>
          <p:spPr bwMode="auto">
            <a:xfrm>
              <a:off x="1894" y="2107"/>
              <a:ext cx="47" cy="104"/>
            </a:xfrm>
            <a:prstGeom prst="can">
              <a:avLst>
                <a:gd name="adj" fmla="val 14690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744" name="AutoShape 160"/>
            <p:cNvSpPr>
              <a:spLocks noChangeArrowheads="1"/>
            </p:cNvSpPr>
            <p:nvPr/>
          </p:nvSpPr>
          <p:spPr bwMode="auto">
            <a:xfrm>
              <a:off x="2025" y="249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865" name="AutoShape 161"/>
            <p:cNvSpPr>
              <a:spLocks noChangeArrowheads="1"/>
            </p:cNvSpPr>
            <p:nvPr/>
          </p:nvSpPr>
          <p:spPr bwMode="auto">
            <a:xfrm>
              <a:off x="2030" y="2369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6" name="AutoShape 162"/>
            <p:cNvSpPr>
              <a:spLocks noChangeArrowheads="1"/>
            </p:cNvSpPr>
            <p:nvPr/>
          </p:nvSpPr>
          <p:spPr bwMode="auto">
            <a:xfrm>
              <a:off x="2025" y="2348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7" name="AutoShape 163"/>
            <p:cNvSpPr>
              <a:spLocks noChangeArrowheads="1"/>
            </p:cNvSpPr>
            <p:nvPr/>
          </p:nvSpPr>
          <p:spPr bwMode="auto">
            <a:xfrm>
              <a:off x="2030" y="2224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8" name="AutoShape 164"/>
            <p:cNvSpPr>
              <a:spLocks noChangeArrowheads="1"/>
            </p:cNvSpPr>
            <p:nvPr/>
          </p:nvSpPr>
          <p:spPr bwMode="auto">
            <a:xfrm>
              <a:off x="2025" y="2202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9" name="AutoShape 165"/>
            <p:cNvSpPr>
              <a:spLocks noChangeArrowheads="1"/>
            </p:cNvSpPr>
            <p:nvPr/>
          </p:nvSpPr>
          <p:spPr bwMode="auto">
            <a:xfrm>
              <a:off x="2064" y="2111"/>
              <a:ext cx="47" cy="103"/>
            </a:xfrm>
            <a:prstGeom prst="can">
              <a:avLst>
                <a:gd name="adj" fmla="val 14549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70" name="AutoShape 166"/>
            <p:cNvSpPr>
              <a:spLocks noChangeArrowheads="1"/>
            </p:cNvSpPr>
            <p:nvPr/>
          </p:nvSpPr>
          <p:spPr bwMode="auto">
            <a:xfrm>
              <a:off x="1892" y="2105"/>
              <a:ext cx="22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32 w 21600"/>
                <a:gd name="T13" fmla="*/ 3840 h 21600"/>
                <a:gd name="T14" fmla="*/ 17568 w 21600"/>
                <a:gd name="T15" fmla="*/ 177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416" y="21600"/>
                  </a:lnTo>
                  <a:lnTo>
                    <a:pt x="17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71" name="AutoShape 167"/>
            <p:cNvSpPr>
              <a:spLocks noChangeArrowheads="1"/>
            </p:cNvSpPr>
            <p:nvPr/>
          </p:nvSpPr>
          <p:spPr bwMode="auto">
            <a:xfrm>
              <a:off x="2499" y="2115"/>
              <a:ext cx="195" cy="289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300000" lon="18000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72" name="AutoShape 168" descr="30%"/>
            <p:cNvSpPr>
              <a:spLocks noChangeAspect="1" noChangeArrowheads="1"/>
            </p:cNvSpPr>
            <p:nvPr/>
          </p:nvSpPr>
          <p:spPr bwMode="auto">
            <a:xfrm>
              <a:off x="2519" y="2142"/>
              <a:ext cx="151" cy="225"/>
            </a:xfrm>
            <a:prstGeom prst="roundRect">
              <a:avLst>
                <a:gd name="adj" fmla="val 16667"/>
              </a:avLst>
            </a:prstGeom>
            <a:pattFill prst="pct30">
              <a:fgClr>
                <a:schemeClr val="folHlink"/>
              </a:fgClr>
              <a:bgClr>
                <a:schemeClr val="bg2"/>
              </a:bgClr>
            </a:pattFill>
            <a:ln w="9525">
              <a:round/>
              <a:headEnd/>
              <a:tailEnd/>
            </a:ln>
            <a:scene3d>
              <a:camera prst="legacyPerspectiveBottomLeft">
                <a:rot lat="21059991" lon="21480000" rev="0"/>
              </a:camera>
              <a:lightRig rig="legacyFlat3" dir="r"/>
            </a:scene3d>
            <a:sp3d extrusionH="111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73" name="Oval 169"/>
            <p:cNvSpPr>
              <a:spLocks noChangeArrowheads="1"/>
            </p:cNvSpPr>
            <p:nvPr/>
          </p:nvSpPr>
          <p:spPr bwMode="auto">
            <a:xfrm>
              <a:off x="2213" y="2360"/>
              <a:ext cx="136" cy="137"/>
            </a:xfrm>
            <a:prstGeom prst="ellipse">
              <a:avLst/>
            </a:pr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74" name="Oval 170"/>
            <p:cNvSpPr>
              <a:spLocks noChangeArrowheads="1"/>
            </p:cNvSpPr>
            <p:nvPr/>
          </p:nvSpPr>
          <p:spPr bwMode="auto">
            <a:xfrm>
              <a:off x="2199" y="2412"/>
              <a:ext cx="91" cy="91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75" name="Oval 171"/>
            <p:cNvSpPr>
              <a:spLocks noChangeArrowheads="1"/>
            </p:cNvSpPr>
            <p:nvPr/>
          </p:nvSpPr>
          <p:spPr bwMode="auto">
            <a:xfrm>
              <a:off x="2200" y="2388"/>
              <a:ext cx="79" cy="95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BottomRight">
                <a:rot lat="2039998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76" name="Oval 172"/>
            <p:cNvSpPr>
              <a:spLocks noChangeArrowheads="1"/>
            </p:cNvSpPr>
            <p:nvPr/>
          </p:nvSpPr>
          <p:spPr bwMode="auto">
            <a:xfrm>
              <a:off x="2200" y="2364"/>
              <a:ext cx="70" cy="95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059990" lon="48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5757" name="AutoShape 173"/>
            <p:cNvSpPr>
              <a:spLocks noChangeArrowheads="1"/>
            </p:cNvSpPr>
            <p:nvPr/>
          </p:nvSpPr>
          <p:spPr bwMode="auto">
            <a:xfrm>
              <a:off x="2200" y="2070"/>
              <a:ext cx="70" cy="365"/>
            </a:xfrm>
            <a:prstGeom prst="can">
              <a:avLst>
                <a:gd name="adj" fmla="val 17429"/>
              </a:avLst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878" name="AutoShape 174"/>
            <p:cNvSpPr>
              <a:spLocks noChangeArrowheads="1"/>
            </p:cNvSpPr>
            <p:nvPr/>
          </p:nvSpPr>
          <p:spPr bwMode="auto">
            <a:xfrm rot="5400000">
              <a:off x="1868" y="2242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79" name="AutoShape 175"/>
            <p:cNvSpPr>
              <a:spLocks noChangeArrowheads="1"/>
            </p:cNvSpPr>
            <p:nvPr/>
          </p:nvSpPr>
          <p:spPr bwMode="auto">
            <a:xfrm rot="5400000">
              <a:off x="1868" y="2104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80" name="AutoShape 176"/>
            <p:cNvSpPr>
              <a:spLocks noChangeArrowheads="1"/>
            </p:cNvSpPr>
            <p:nvPr/>
          </p:nvSpPr>
          <p:spPr bwMode="auto">
            <a:xfrm>
              <a:off x="1375" y="2121"/>
              <a:ext cx="45" cy="229"/>
            </a:xfrm>
            <a:prstGeom prst="can">
              <a:avLst>
                <a:gd name="adj" fmla="val 1508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81" name="AutoShape 177"/>
            <p:cNvSpPr>
              <a:spLocks noChangeArrowheads="1"/>
            </p:cNvSpPr>
            <p:nvPr/>
          </p:nvSpPr>
          <p:spPr bwMode="auto">
            <a:xfrm>
              <a:off x="1377" y="2117"/>
              <a:ext cx="29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68 w 21600"/>
                <a:gd name="T13" fmla="*/ 3360 h 21600"/>
                <a:gd name="T14" fmla="*/ 18232 w 21600"/>
                <a:gd name="T15" fmla="*/ 1824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92" y="21600"/>
                  </a:lnTo>
                  <a:lnTo>
                    <a:pt x="1840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82" name="Rectangle 178" descr="Гранит"/>
            <p:cNvSpPr>
              <a:spLocks noChangeArrowheads="1"/>
            </p:cNvSpPr>
            <p:nvPr/>
          </p:nvSpPr>
          <p:spPr bwMode="auto">
            <a:xfrm>
              <a:off x="1235" y="2543"/>
              <a:ext cx="212" cy="4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780000" lon="120000" rev="0"/>
              </a:camera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83" name="AutoShape 179"/>
            <p:cNvSpPr>
              <a:spLocks noChangeArrowheads="1"/>
            </p:cNvSpPr>
            <p:nvPr/>
          </p:nvSpPr>
          <p:spPr bwMode="auto">
            <a:xfrm flipV="1">
              <a:off x="1204" y="2124"/>
              <a:ext cx="45" cy="351"/>
            </a:xfrm>
            <a:prstGeom prst="can">
              <a:avLst>
                <a:gd name="adj" fmla="val 12097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764" name="AutoShape 180"/>
            <p:cNvSpPr>
              <a:spLocks noChangeArrowheads="1"/>
            </p:cNvSpPr>
            <p:nvPr/>
          </p:nvSpPr>
          <p:spPr bwMode="auto">
            <a:xfrm>
              <a:off x="1693" y="2072"/>
              <a:ext cx="589" cy="68"/>
            </a:xfrm>
            <a:custGeom>
              <a:avLst/>
              <a:gdLst>
                <a:gd name="G0" fmla="+- 3301 0 0"/>
                <a:gd name="G1" fmla="+- 21600 0 3301"/>
                <a:gd name="G2" fmla="*/ 3301 1 2"/>
                <a:gd name="G3" fmla="+- 21600 0 G2"/>
                <a:gd name="G4" fmla="+/ 3301 21600 2"/>
                <a:gd name="G5" fmla="+/ G1 0 2"/>
                <a:gd name="G6" fmla="*/ 21600 21600 3301"/>
                <a:gd name="G7" fmla="*/ G6 1 2"/>
                <a:gd name="G8" fmla="+- 21600 0 G7"/>
                <a:gd name="G9" fmla="*/ 21600 1 2"/>
                <a:gd name="G10" fmla="+- 3301 0 G9"/>
                <a:gd name="G11" fmla="?: G10 G8 0"/>
                <a:gd name="G12" fmla="?: G10 G7 21600"/>
                <a:gd name="T0" fmla="*/ 19949 w 21600"/>
                <a:gd name="T1" fmla="*/ 10800 h 21600"/>
                <a:gd name="T2" fmla="*/ 10800 w 21600"/>
                <a:gd name="T3" fmla="*/ 21600 h 21600"/>
                <a:gd name="T4" fmla="*/ 1651 w 21600"/>
                <a:gd name="T5" fmla="*/ 10800 h 21600"/>
                <a:gd name="T6" fmla="*/ 10800 w 21600"/>
                <a:gd name="T7" fmla="*/ 0 h 21600"/>
                <a:gd name="T8" fmla="*/ 3451 w 21600"/>
                <a:gd name="T9" fmla="*/ 3451 h 21600"/>
                <a:gd name="T10" fmla="*/ 18149 w 21600"/>
                <a:gd name="T11" fmla="*/ 181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301" y="21600"/>
                  </a:lnTo>
                  <a:lnTo>
                    <a:pt x="1829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885" name="AutoShape 181"/>
            <p:cNvSpPr>
              <a:spLocks noChangeArrowheads="1"/>
            </p:cNvSpPr>
            <p:nvPr/>
          </p:nvSpPr>
          <p:spPr bwMode="auto">
            <a:xfrm flipV="1">
              <a:off x="1202" y="2418"/>
              <a:ext cx="227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72 w 21600"/>
                <a:gd name="T13" fmla="*/ 4547 h 21600"/>
                <a:gd name="T14" fmla="*/ 17128 w 21600"/>
                <a:gd name="T15" fmla="*/ 170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86" name="Rectangle 182"/>
            <p:cNvSpPr>
              <a:spLocks noChangeArrowheads="1"/>
            </p:cNvSpPr>
            <p:nvPr/>
          </p:nvSpPr>
          <p:spPr bwMode="auto">
            <a:xfrm>
              <a:off x="1368" y="2305"/>
              <a:ext cx="57" cy="136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87" name="Rectangle 183"/>
            <p:cNvSpPr>
              <a:spLocks noChangeArrowheads="1"/>
            </p:cNvSpPr>
            <p:nvPr/>
          </p:nvSpPr>
          <p:spPr bwMode="auto">
            <a:xfrm>
              <a:off x="1271" y="2444"/>
              <a:ext cx="136" cy="9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88" name="Oval 184"/>
            <p:cNvSpPr>
              <a:spLocks noChangeArrowheads="1"/>
            </p:cNvSpPr>
            <p:nvPr/>
          </p:nvSpPr>
          <p:spPr bwMode="auto">
            <a:xfrm>
              <a:off x="1265" y="2387"/>
              <a:ext cx="136" cy="136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89" name="Oval 185"/>
            <p:cNvSpPr>
              <a:spLocks noChangeArrowheads="1"/>
            </p:cNvSpPr>
            <p:nvPr/>
          </p:nvSpPr>
          <p:spPr bwMode="auto">
            <a:xfrm>
              <a:off x="1258" y="2433"/>
              <a:ext cx="91" cy="91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90" name="Rectangle 186"/>
            <p:cNvSpPr>
              <a:spLocks noChangeAspect="1" noChangeArrowheads="1"/>
            </p:cNvSpPr>
            <p:nvPr/>
          </p:nvSpPr>
          <p:spPr bwMode="auto">
            <a:xfrm>
              <a:off x="2097" y="2565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1" name="Rectangle 187"/>
            <p:cNvSpPr>
              <a:spLocks noChangeAspect="1" noChangeArrowheads="1"/>
            </p:cNvSpPr>
            <p:nvPr/>
          </p:nvSpPr>
          <p:spPr bwMode="auto">
            <a:xfrm>
              <a:off x="1866" y="2563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2731" name="Rectangle 188" descr="Белый мрамор"/>
          <p:cNvSpPr>
            <a:spLocks noChangeArrowheads="1"/>
          </p:cNvSpPr>
          <p:nvPr/>
        </p:nvSpPr>
        <p:spPr bwMode="auto">
          <a:xfrm>
            <a:off x="6643688" y="5857875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240000" rev="0"/>
            </a:camera>
            <a:lightRig rig="legacyFlat3" dir="b"/>
          </a:scene3d>
          <a:sp3d extrusionH="7339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32" name="Group 189"/>
          <p:cNvGrpSpPr>
            <a:grpSpLocks/>
          </p:cNvGrpSpPr>
          <p:nvPr/>
        </p:nvGrpSpPr>
        <p:grpSpPr bwMode="auto">
          <a:xfrm>
            <a:off x="7399338" y="2503488"/>
            <a:ext cx="863600" cy="965200"/>
            <a:chOff x="4535" y="627"/>
            <a:chExt cx="544" cy="608"/>
          </a:xfrm>
        </p:grpSpPr>
        <p:grpSp>
          <p:nvGrpSpPr>
            <p:cNvPr id="72840" name="Group 190"/>
            <p:cNvGrpSpPr>
              <a:grpSpLocks/>
            </p:cNvGrpSpPr>
            <p:nvPr/>
          </p:nvGrpSpPr>
          <p:grpSpPr bwMode="auto">
            <a:xfrm>
              <a:off x="4600" y="627"/>
              <a:ext cx="468" cy="254"/>
              <a:chOff x="4600" y="627"/>
              <a:chExt cx="468" cy="254"/>
            </a:xfrm>
          </p:grpSpPr>
          <p:grpSp>
            <p:nvGrpSpPr>
              <p:cNvPr id="72843" name="Group 191"/>
              <p:cNvGrpSpPr>
                <a:grpSpLocks/>
              </p:cNvGrpSpPr>
              <p:nvPr/>
            </p:nvGrpSpPr>
            <p:grpSpPr bwMode="auto">
              <a:xfrm>
                <a:off x="4814" y="627"/>
                <a:ext cx="254" cy="204"/>
                <a:chOff x="4814" y="797"/>
                <a:chExt cx="254" cy="204"/>
              </a:xfrm>
            </p:grpSpPr>
            <p:sp>
              <p:nvSpPr>
                <p:cNvPr id="72848" name="Rectangle 192"/>
                <p:cNvSpPr>
                  <a:spLocks noChangeAspect="1" noChangeArrowheads="1"/>
                </p:cNvSpPr>
                <p:nvPr/>
              </p:nvSpPr>
              <p:spPr bwMode="auto">
                <a:xfrm>
                  <a:off x="4814" y="797"/>
                  <a:ext cx="254" cy="20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849" name="Rectangle 193" descr="с311"/>
                <p:cNvSpPr>
                  <a:spLocks noChangeArrowheads="1"/>
                </p:cNvSpPr>
                <p:nvPr/>
              </p:nvSpPr>
              <p:spPr bwMode="auto">
                <a:xfrm>
                  <a:off x="4826" y="813"/>
                  <a:ext cx="227" cy="182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stretch>
                    <a:fillRect/>
                  </a:stretch>
                </a:blip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72844" name="Group 194"/>
              <p:cNvGrpSpPr>
                <a:grpSpLocks/>
              </p:cNvGrpSpPr>
              <p:nvPr/>
            </p:nvGrpSpPr>
            <p:grpSpPr bwMode="auto">
              <a:xfrm>
                <a:off x="4600" y="764"/>
                <a:ext cx="318" cy="117"/>
                <a:chOff x="4468" y="284"/>
                <a:chExt cx="318" cy="117"/>
              </a:xfrm>
            </p:grpSpPr>
            <p:sp>
              <p:nvSpPr>
                <p:cNvPr id="72845" name="AutoShape 195" descr="Орех"/>
                <p:cNvSpPr>
                  <a:spLocks noChangeArrowheads="1"/>
                </p:cNvSpPr>
                <p:nvPr/>
              </p:nvSpPr>
              <p:spPr bwMode="auto">
                <a:xfrm>
                  <a:off x="4468" y="346"/>
                  <a:ext cx="318" cy="55"/>
                </a:xfrm>
                <a:prstGeom prst="parallelogram">
                  <a:avLst>
                    <a:gd name="adj" fmla="val 32737"/>
                  </a:avLst>
                </a:prstGeom>
                <a:blipFill dpi="0" rotWithShape="1">
                  <a:blip r:embed="rId9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ObliqueBottom"/>
                  <a:lightRig rig="legacyFlat3" dir="b"/>
                </a:scene3d>
                <a:sp3d extrusionH="303200" prstMaterial="legacyMatte">
                  <a:bevelT w="13500" h="13500" prst="angle"/>
                  <a:bevelB w="13500" h="13500" prst="angle"/>
                  <a:extrusionClr>
                    <a:srgbClr val="9966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846" name="Rectangle 196"/>
                <p:cNvSpPr>
                  <a:spLocks noChangeArrowheads="1"/>
                </p:cNvSpPr>
                <p:nvPr/>
              </p:nvSpPr>
              <p:spPr bwMode="auto">
                <a:xfrm>
                  <a:off x="4509" y="284"/>
                  <a:ext cx="91" cy="9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99994" lon="0" rev="0"/>
                  </a:camera>
                  <a:lightRig rig="legacyFlat3" dir="b"/>
                </a:scene3d>
                <a:sp3d extrusionH="49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195781" name="Rectangle 197"/>
                <p:cNvSpPr>
                  <a:spLocks noChangeArrowheads="1"/>
                </p:cNvSpPr>
                <p:nvPr/>
              </p:nvSpPr>
              <p:spPr bwMode="auto">
                <a:xfrm>
                  <a:off x="4519" y="296"/>
                  <a:ext cx="68" cy="6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r="100000" b="100000"/>
                  </a:path>
                </a:gradFill>
                <a:ln w="3175">
                  <a:miter lim="800000"/>
                  <a:headEnd/>
                  <a:tailEnd/>
                </a:ln>
                <a:effectLst/>
                <a:scene3d>
                  <a:camera prst="legacyPerspectiveTopRight">
                    <a:rot lat="120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72841" name="AutoShape 198" descr="Дуб"/>
            <p:cNvSpPr>
              <a:spLocks noChangeArrowheads="1"/>
            </p:cNvSpPr>
            <p:nvPr/>
          </p:nvSpPr>
          <p:spPr bwMode="auto">
            <a:xfrm rot="5247531" flipH="1">
              <a:off x="4369" y="954"/>
              <a:ext cx="407" cy="32"/>
            </a:xfrm>
            <a:prstGeom prst="parallelogram">
              <a:avLst>
                <a:gd name="adj" fmla="val 358716"/>
              </a:avLst>
            </a:prstGeom>
            <a:blipFill dpi="0" rotWithShape="0">
              <a:blip r:embed="rId8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42" name="Rectangle 199" descr="Гранит"/>
            <p:cNvSpPr>
              <a:spLocks noChangeArrowheads="1"/>
            </p:cNvSpPr>
            <p:nvPr/>
          </p:nvSpPr>
          <p:spPr bwMode="auto">
            <a:xfrm>
              <a:off x="4535" y="918"/>
              <a:ext cx="544" cy="317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2733" name="AutoShape 200"/>
          <p:cNvSpPr>
            <a:spLocks noChangeArrowheads="1"/>
          </p:cNvSpPr>
          <p:nvPr/>
        </p:nvSpPr>
        <p:spPr bwMode="auto">
          <a:xfrm>
            <a:off x="7364413" y="3433763"/>
            <a:ext cx="720725" cy="217487"/>
          </a:xfrm>
          <a:prstGeom prst="parallelogram">
            <a:avLst>
              <a:gd name="adj" fmla="val 26480"/>
            </a:avLst>
          </a:prstGeom>
          <a:gradFill rotWithShape="0">
            <a:gsLst>
              <a:gs pos="0">
                <a:srgbClr val="76762F">
                  <a:alpha val="81000"/>
                </a:srgbClr>
              </a:gs>
              <a:gs pos="100000">
                <a:srgbClr val="FFFF66">
                  <a:alpha val="78998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2734" name="Group 201"/>
          <p:cNvGrpSpPr>
            <a:grpSpLocks/>
          </p:cNvGrpSpPr>
          <p:nvPr/>
        </p:nvGrpSpPr>
        <p:grpSpPr bwMode="auto">
          <a:xfrm>
            <a:off x="7251700" y="3043238"/>
            <a:ext cx="976313" cy="1111250"/>
            <a:chOff x="4442" y="961"/>
            <a:chExt cx="615" cy="700"/>
          </a:xfrm>
        </p:grpSpPr>
        <p:sp>
          <p:nvSpPr>
            <p:cNvPr id="72821" name="AutoShape 202" descr="Дуб"/>
            <p:cNvSpPr>
              <a:spLocks noChangeArrowheads="1"/>
            </p:cNvSpPr>
            <p:nvPr/>
          </p:nvSpPr>
          <p:spPr bwMode="auto">
            <a:xfrm rot="5247531" flipH="1">
              <a:off x="4283" y="1381"/>
              <a:ext cx="403" cy="36"/>
            </a:xfrm>
            <a:prstGeom prst="parallelogram">
              <a:avLst>
                <a:gd name="adj" fmla="val 315725"/>
              </a:avLst>
            </a:prstGeom>
            <a:blipFill dpi="0" rotWithShape="0">
              <a:blip r:embed="rId8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22" name="Rectangle 203"/>
            <p:cNvSpPr>
              <a:spLocks noChangeArrowheads="1"/>
            </p:cNvSpPr>
            <p:nvPr/>
          </p:nvSpPr>
          <p:spPr bwMode="auto">
            <a:xfrm>
              <a:off x="4876" y="981"/>
              <a:ext cx="136" cy="272"/>
            </a:xfrm>
            <a:prstGeom prst="rect">
              <a:avLst/>
            </a:prstGeom>
            <a:solidFill>
              <a:schemeClr val="tx1">
                <a:alpha val="47842"/>
              </a:schemeClr>
            </a:solid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72823" name="Group 204"/>
            <p:cNvGrpSpPr>
              <a:grpSpLocks/>
            </p:cNvGrpSpPr>
            <p:nvPr/>
          </p:nvGrpSpPr>
          <p:grpSpPr bwMode="auto">
            <a:xfrm>
              <a:off x="4517" y="1148"/>
              <a:ext cx="360" cy="105"/>
              <a:chOff x="4517" y="1148"/>
              <a:chExt cx="360" cy="105"/>
            </a:xfrm>
          </p:grpSpPr>
          <p:sp>
            <p:nvSpPr>
              <p:cNvPr id="72835" name="Line 205"/>
              <p:cNvSpPr>
                <a:spLocks noChangeShapeType="1"/>
              </p:cNvSpPr>
              <p:nvPr/>
            </p:nvSpPr>
            <p:spPr bwMode="auto">
              <a:xfrm rot="-455379">
                <a:off x="4830" y="1208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36" name="Line 206"/>
              <p:cNvSpPr>
                <a:spLocks noChangeShapeType="1"/>
              </p:cNvSpPr>
              <p:nvPr/>
            </p:nvSpPr>
            <p:spPr bwMode="auto">
              <a:xfrm rot="-455379">
                <a:off x="4567" y="1176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37" name="Line 207"/>
              <p:cNvSpPr>
                <a:spLocks noChangeShapeType="1"/>
              </p:cNvSpPr>
              <p:nvPr/>
            </p:nvSpPr>
            <p:spPr bwMode="auto">
              <a:xfrm rot="-455379">
                <a:off x="4842" y="1180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38" name="Line 208"/>
              <p:cNvSpPr>
                <a:spLocks noChangeShapeType="1"/>
              </p:cNvSpPr>
              <p:nvPr/>
            </p:nvSpPr>
            <p:spPr bwMode="auto">
              <a:xfrm rot="-455379">
                <a:off x="4558" y="1207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39" name="AutoShape 209" descr="Орех"/>
              <p:cNvSpPr>
                <a:spLocks noChangeArrowheads="1"/>
              </p:cNvSpPr>
              <p:nvPr/>
            </p:nvSpPr>
            <p:spPr bwMode="auto">
              <a:xfrm>
                <a:off x="4517" y="1148"/>
                <a:ext cx="360" cy="55"/>
              </a:xfrm>
              <a:prstGeom prst="parallelogram">
                <a:avLst>
                  <a:gd name="adj" fmla="val 25455"/>
                </a:avLst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72824" name="AutoShape 210" descr="Орех"/>
            <p:cNvSpPr>
              <a:spLocks noChangeArrowheads="1"/>
            </p:cNvSpPr>
            <p:nvPr/>
          </p:nvSpPr>
          <p:spPr bwMode="auto">
            <a:xfrm>
              <a:off x="4517" y="1180"/>
              <a:ext cx="45" cy="23"/>
            </a:xfrm>
            <a:prstGeom prst="rtTriangle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240000" lon="21359977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25" name="AutoShape 211"/>
            <p:cNvSpPr>
              <a:spLocks noChangeArrowheads="1"/>
            </p:cNvSpPr>
            <p:nvPr/>
          </p:nvSpPr>
          <p:spPr bwMode="auto">
            <a:xfrm>
              <a:off x="4888" y="113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26" name="AutoShape 212"/>
            <p:cNvSpPr>
              <a:spLocks noChangeArrowheads="1"/>
            </p:cNvSpPr>
            <p:nvPr/>
          </p:nvSpPr>
          <p:spPr bwMode="auto">
            <a:xfrm>
              <a:off x="4880" y="106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797" name="Rectangle 213"/>
            <p:cNvSpPr>
              <a:spLocks noChangeArrowheads="1"/>
            </p:cNvSpPr>
            <p:nvPr/>
          </p:nvSpPr>
          <p:spPr bwMode="auto">
            <a:xfrm rot="-200554">
              <a:off x="5022" y="961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798" name="Rectangle 214"/>
            <p:cNvSpPr>
              <a:spLocks noChangeArrowheads="1"/>
            </p:cNvSpPr>
            <p:nvPr/>
          </p:nvSpPr>
          <p:spPr bwMode="auto">
            <a:xfrm rot="-200554">
              <a:off x="4876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799" name="Rectangle 215"/>
            <p:cNvSpPr>
              <a:spLocks noChangeArrowheads="1"/>
            </p:cNvSpPr>
            <p:nvPr/>
          </p:nvSpPr>
          <p:spPr bwMode="auto">
            <a:xfrm rot="-200554">
              <a:off x="5007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2830" name="Oval 216"/>
            <p:cNvSpPr>
              <a:spLocks noChangeArrowheads="1"/>
            </p:cNvSpPr>
            <p:nvPr/>
          </p:nvSpPr>
          <p:spPr bwMode="auto">
            <a:xfrm>
              <a:off x="4917" y="1008"/>
              <a:ext cx="46" cy="45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800">
                  <a:solidFill>
                    <a:srgbClr val="FF0000"/>
                  </a:solidFill>
                </a:rPr>
                <a:t>+</a:t>
              </a:r>
            </a:p>
          </p:txBody>
        </p:sp>
        <p:sp>
          <p:nvSpPr>
            <p:cNvPr id="72831" name="AutoShape 217"/>
            <p:cNvSpPr>
              <a:spLocks noChangeArrowheads="1"/>
            </p:cNvSpPr>
            <p:nvPr/>
          </p:nvSpPr>
          <p:spPr bwMode="auto">
            <a:xfrm>
              <a:off x="4542" y="1211"/>
              <a:ext cx="318" cy="46"/>
            </a:xfrm>
            <a:prstGeom prst="parallelogram">
              <a:avLst>
                <a:gd name="adj" fmla="val 34789"/>
              </a:avLst>
            </a:prstGeom>
            <a:gradFill rotWithShape="1">
              <a:gsLst>
                <a:gs pos="0">
                  <a:srgbClr val="000000">
                    <a:alpha val="62999"/>
                  </a:srgbClr>
                </a:gs>
                <a:gs pos="100000">
                  <a:srgbClr val="333333">
                    <a:alpha val="64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32" name="AutoShape 218"/>
            <p:cNvSpPr>
              <a:spLocks noChangeArrowheads="1"/>
            </p:cNvSpPr>
            <p:nvPr/>
          </p:nvSpPr>
          <p:spPr bwMode="auto">
            <a:xfrm>
              <a:off x="4888" y="1213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33" name="Rectangle 219" descr="Орех"/>
            <p:cNvSpPr>
              <a:spLocks noChangeArrowheads="1"/>
            </p:cNvSpPr>
            <p:nvPr/>
          </p:nvSpPr>
          <p:spPr bwMode="auto">
            <a:xfrm>
              <a:off x="4921" y="1162"/>
              <a:ext cx="103" cy="165"/>
            </a:xfrm>
            <a:prstGeom prst="rect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300000" lon="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834" name="Rectangle 220" descr="Гранит"/>
            <p:cNvSpPr>
              <a:spLocks noChangeArrowheads="1"/>
            </p:cNvSpPr>
            <p:nvPr/>
          </p:nvSpPr>
          <p:spPr bwMode="auto">
            <a:xfrm>
              <a:off x="4442" y="1347"/>
              <a:ext cx="615" cy="31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2735" name="Group 221"/>
          <p:cNvGrpSpPr>
            <a:grpSpLocks/>
          </p:cNvGrpSpPr>
          <p:nvPr/>
        </p:nvGrpSpPr>
        <p:grpSpPr bwMode="auto">
          <a:xfrm>
            <a:off x="7026275" y="3722688"/>
            <a:ext cx="1058863" cy="1295400"/>
            <a:chOff x="4300" y="890"/>
            <a:chExt cx="667" cy="816"/>
          </a:xfrm>
        </p:grpSpPr>
        <p:grpSp>
          <p:nvGrpSpPr>
            <p:cNvPr id="72805" name="Group 222"/>
            <p:cNvGrpSpPr>
              <a:grpSpLocks/>
            </p:cNvGrpSpPr>
            <p:nvPr/>
          </p:nvGrpSpPr>
          <p:grpSpPr bwMode="auto">
            <a:xfrm>
              <a:off x="4416" y="890"/>
              <a:ext cx="414" cy="530"/>
              <a:chOff x="4416" y="890"/>
              <a:chExt cx="414" cy="530"/>
            </a:xfrm>
          </p:grpSpPr>
          <p:grpSp>
            <p:nvGrpSpPr>
              <p:cNvPr id="72807" name="Group 223"/>
              <p:cNvGrpSpPr>
                <a:grpSpLocks/>
              </p:cNvGrpSpPr>
              <p:nvPr/>
            </p:nvGrpSpPr>
            <p:grpSpPr bwMode="auto">
              <a:xfrm>
                <a:off x="4464" y="1099"/>
                <a:ext cx="152" cy="165"/>
                <a:chOff x="3835" y="2012"/>
                <a:chExt cx="491" cy="510"/>
              </a:xfrm>
            </p:grpSpPr>
            <p:sp>
              <p:nvSpPr>
                <p:cNvPr id="72817" name="Rectangle 224"/>
                <p:cNvSpPr>
                  <a:spLocks noChangeArrowheads="1"/>
                </p:cNvSpPr>
                <p:nvPr/>
              </p:nvSpPr>
              <p:spPr bwMode="auto">
                <a:xfrm>
                  <a:off x="3923" y="2160"/>
                  <a:ext cx="318" cy="362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818" name="Rectangle 225"/>
                <p:cNvSpPr>
                  <a:spLocks noChangeArrowheads="1"/>
                </p:cNvSpPr>
                <p:nvPr/>
              </p:nvSpPr>
              <p:spPr bwMode="auto">
                <a:xfrm rot="-2163864">
                  <a:off x="3835" y="2015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819" name="Rectangle 226"/>
                <p:cNvSpPr>
                  <a:spLocks noChangeArrowheads="1"/>
                </p:cNvSpPr>
                <p:nvPr/>
              </p:nvSpPr>
              <p:spPr bwMode="auto">
                <a:xfrm>
                  <a:off x="4063" y="2020"/>
                  <a:ext cx="46" cy="13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2820" name="Rectangle 227"/>
                <p:cNvSpPr>
                  <a:spLocks noChangeArrowheads="1"/>
                </p:cNvSpPr>
                <p:nvPr/>
              </p:nvSpPr>
              <p:spPr bwMode="auto">
                <a:xfrm rot="2163864" flipH="1">
                  <a:off x="4144" y="2012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72808" name="Rectangle 228"/>
              <p:cNvSpPr>
                <a:spLocks noChangeArrowheads="1"/>
              </p:cNvSpPr>
              <p:nvPr/>
            </p:nvSpPr>
            <p:spPr bwMode="auto">
              <a:xfrm>
                <a:off x="4416" y="1362"/>
                <a:ext cx="197" cy="58"/>
              </a:xfrm>
              <a:prstGeom prst="rect">
                <a:avLst/>
              </a:prstGeom>
              <a:solidFill>
                <a:srgbClr val="B2B2B2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180000" rev="0"/>
                </a:camera>
                <a:lightRig rig="legacyFlat4" dir="t"/>
              </a:scene3d>
              <a:sp3d extrusionH="1801800" prstMaterial="legacyMetal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09" name="Oval 229"/>
              <p:cNvSpPr>
                <a:spLocks noChangeArrowheads="1"/>
              </p:cNvSpPr>
              <p:nvPr/>
            </p:nvSpPr>
            <p:spPr bwMode="auto">
              <a:xfrm>
                <a:off x="4435" y="1169"/>
                <a:ext cx="169" cy="175"/>
              </a:xfrm>
              <a:prstGeom prst="ellipse">
                <a:avLst/>
              </a:prstGeom>
              <a:solidFill>
                <a:srgbClr val="99CC00"/>
              </a:solidFill>
              <a:ln w="9525">
                <a:round/>
                <a:headEnd/>
                <a:tailEnd/>
              </a:ln>
              <a:scene3d>
                <a:camera prst="legacyPerspectiveTopRight">
                  <a:rot lat="0" lon="2123999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10" name="Rectangle 230"/>
              <p:cNvSpPr>
                <a:spLocks noChangeArrowheads="1"/>
              </p:cNvSpPr>
              <p:nvPr/>
            </p:nvSpPr>
            <p:spPr bwMode="auto">
              <a:xfrm>
                <a:off x="4596" y="1218"/>
                <a:ext cx="42" cy="88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11" name="Rectangle 231"/>
              <p:cNvSpPr>
                <a:spLocks noChangeArrowheads="1"/>
              </p:cNvSpPr>
              <p:nvPr/>
            </p:nvSpPr>
            <p:spPr bwMode="auto">
              <a:xfrm>
                <a:off x="4635" y="1218"/>
                <a:ext cx="14" cy="15"/>
              </a:xfrm>
              <a:prstGeom prst="rect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12" name="Oval 232" descr="30%"/>
              <p:cNvSpPr>
                <a:spLocks noChangeArrowheads="1"/>
              </p:cNvSpPr>
              <p:nvPr/>
            </p:nvSpPr>
            <p:spPr bwMode="auto">
              <a:xfrm>
                <a:off x="4470" y="1213"/>
                <a:ext cx="98" cy="102"/>
              </a:xfrm>
              <a:prstGeom prst="ellipse">
                <a:avLst/>
              </a:prstGeom>
              <a:pattFill prst="pct30">
                <a:fgClr>
                  <a:srgbClr val="99CC00"/>
                </a:fgClr>
                <a:bgClr>
                  <a:schemeClr val="bg2"/>
                </a:bgClr>
              </a:pattFill>
              <a:ln w="9525">
                <a:round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13" name="Rectangle 233"/>
              <p:cNvSpPr>
                <a:spLocks noChangeArrowheads="1"/>
              </p:cNvSpPr>
              <p:nvPr/>
            </p:nvSpPr>
            <p:spPr bwMode="auto">
              <a:xfrm>
                <a:off x="4694" y="890"/>
                <a:ext cx="136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600000" lon="0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2814" name="Freeform 234"/>
              <p:cNvSpPr>
                <a:spLocks/>
              </p:cNvSpPr>
              <p:nvPr/>
            </p:nvSpPr>
            <p:spPr bwMode="auto">
              <a:xfrm>
                <a:off x="4740" y="925"/>
                <a:ext cx="45" cy="46"/>
              </a:xfrm>
              <a:custGeom>
                <a:avLst/>
                <a:gdLst>
                  <a:gd name="T0" fmla="*/ 0 w 181"/>
                  <a:gd name="T1" fmla="*/ 0 h 273"/>
                  <a:gd name="T2" fmla="*/ 0 w 181"/>
                  <a:gd name="T3" fmla="*/ 0 h 273"/>
                  <a:gd name="T4" fmla="*/ 0 w 181"/>
                  <a:gd name="T5" fmla="*/ 0 h 273"/>
                  <a:gd name="T6" fmla="*/ 0 w 181"/>
                  <a:gd name="T7" fmla="*/ 0 h 2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1"/>
                  <a:gd name="T13" fmla="*/ 0 h 273"/>
                  <a:gd name="T14" fmla="*/ 181 w 181"/>
                  <a:gd name="T15" fmla="*/ 273 h 2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1" h="273">
                    <a:moveTo>
                      <a:pt x="136" y="0"/>
                    </a:moveTo>
                    <a:lnTo>
                      <a:pt x="0" y="136"/>
                    </a:lnTo>
                    <a:lnTo>
                      <a:pt x="181" y="136"/>
                    </a:lnTo>
                    <a:lnTo>
                      <a:pt x="45" y="273"/>
                    </a:lnTo>
                  </a:path>
                </a:pathLst>
              </a:custGeom>
              <a:noFill/>
              <a:ln w="63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15" name="Freeform 235"/>
              <p:cNvSpPr>
                <a:spLocks/>
              </p:cNvSpPr>
              <p:nvPr/>
            </p:nvSpPr>
            <p:spPr bwMode="auto">
              <a:xfrm>
                <a:off x="4660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16" name="Freeform 236"/>
              <p:cNvSpPr>
                <a:spLocks/>
              </p:cNvSpPr>
              <p:nvPr/>
            </p:nvSpPr>
            <p:spPr bwMode="auto">
              <a:xfrm>
                <a:off x="4649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806" name="Rectangle 237" descr="Гранит"/>
            <p:cNvSpPr>
              <a:spLocks noChangeArrowheads="1"/>
            </p:cNvSpPr>
            <p:nvPr/>
          </p:nvSpPr>
          <p:spPr bwMode="auto">
            <a:xfrm>
              <a:off x="4300" y="1388"/>
              <a:ext cx="667" cy="318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2736" name="Rectangle 238" descr="Гранит"/>
          <p:cNvSpPr>
            <a:spLocks noChangeArrowheads="1"/>
          </p:cNvSpPr>
          <p:nvPr/>
        </p:nvSpPr>
        <p:spPr bwMode="auto">
          <a:xfrm>
            <a:off x="4525963" y="5840413"/>
            <a:ext cx="73025" cy="7921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799995" lon="540000" rev="0"/>
            </a:camera>
            <a:lightRig rig="legacyFlat3" dir="r"/>
          </a:scene3d>
          <a:sp3d extrusionH="684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2737" name="Group 239"/>
          <p:cNvGrpSpPr>
            <a:grpSpLocks/>
          </p:cNvGrpSpPr>
          <p:nvPr/>
        </p:nvGrpSpPr>
        <p:grpSpPr bwMode="auto">
          <a:xfrm>
            <a:off x="4987925" y="5738813"/>
            <a:ext cx="936625" cy="504825"/>
            <a:chOff x="3584" y="3495"/>
            <a:chExt cx="657" cy="525"/>
          </a:xfrm>
        </p:grpSpPr>
        <p:sp>
          <p:nvSpPr>
            <p:cNvPr id="195824" name="AutoShape 240"/>
            <p:cNvSpPr>
              <a:spLocks noChangeArrowheads="1"/>
            </p:cNvSpPr>
            <p:nvPr/>
          </p:nvSpPr>
          <p:spPr bwMode="auto">
            <a:xfrm>
              <a:off x="3927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25" name="AutoShape 241"/>
            <p:cNvSpPr>
              <a:spLocks noChangeArrowheads="1"/>
            </p:cNvSpPr>
            <p:nvPr/>
          </p:nvSpPr>
          <p:spPr bwMode="auto">
            <a:xfrm>
              <a:off x="3939" y="3951"/>
              <a:ext cx="110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26" name="Rectangle 242"/>
            <p:cNvSpPr>
              <a:spLocks noChangeArrowheads="1"/>
            </p:cNvSpPr>
            <p:nvPr/>
          </p:nvSpPr>
          <p:spPr bwMode="auto">
            <a:xfrm>
              <a:off x="3933" y="3957"/>
              <a:ext cx="127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27" name="Oval 243"/>
            <p:cNvSpPr>
              <a:spLocks noChangeArrowheads="1"/>
            </p:cNvSpPr>
            <p:nvPr/>
          </p:nvSpPr>
          <p:spPr bwMode="auto">
            <a:xfrm>
              <a:off x="3930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28" name="AutoShape 244"/>
            <p:cNvSpPr>
              <a:spLocks noChangeArrowheads="1"/>
            </p:cNvSpPr>
            <p:nvPr/>
          </p:nvSpPr>
          <p:spPr bwMode="auto">
            <a:xfrm>
              <a:off x="3941" y="3733"/>
              <a:ext cx="114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29" name="Rectangle 245"/>
            <p:cNvSpPr>
              <a:spLocks noChangeArrowheads="1"/>
            </p:cNvSpPr>
            <p:nvPr/>
          </p:nvSpPr>
          <p:spPr bwMode="auto">
            <a:xfrm>
              <a:off x="3941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0" name="Oval 246"/>
            <p:cNvSpPr>
              <a:spLocks noChangeArrowheads="1"/>
            </p:cNvSpPr>
            <p:nvPr/>
          </p:nvSpPr>
          <p:spPr bwMode="auto">
            <a:xfrm>
              <a:off x="3923" y="3724"/>
              <a:ext cx="127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1" name="AutoShape 247"/>
            <p:cNvSpPr>
              <a:spLocks noChangeArrowheads="1"/>
            </p:cNvSpPr>
            <p:nvPr/>
          </p:nvSpPr>
          <p:spPr bwMode="auto">
            <a:xfrm>
              <a:off x="3943" y="3668"/>
              <a:ext cx="117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2" name="AutoShape 248"/>
            <p:cNvSpPr>
              <a:spLocks noChangeArrowheads="1"/>
            </p:cNvSpPr>
            <p:nvPr/>
          </p:nvSpPr>
          <p:spPr bwMode="auto">
            <a:xfrm rot="-5400000">
              <a:off x="3926" y="3557"/>
              <a:ext cx="149" cy="118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3" name="Rectangle 249"/>
            <p:cNvSpPr>
              <a:spLocks noChangeArrowheads="1"/>
            </p:cNvSpPr>
            <p:nvPr/>
          </p:nvSpPr>
          <p:spPr bwMode="auto">
            <a:xfrm flipH="1">
              <a:off x="3986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4" name="AutoShape 250"/>
            <p:cNvSpPr>
              <a:spLocks noChangeArrowheads="1"/>
            </p:cNvSpPr>
            <p:nvPr/>
          </p:nvSpPr>
          <p:spPr bwMode="auto">
            <a:xfrm>
              <a:off x="3976" y="3495"/>
              <a:ext cx="45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5" name="AutoShape 251"/>
            <p:cNvSpPr>
              <a:spLocks noChangeArrowheads="1"/>
            </p:cNvSpPr>
            <p:nvPr/>
          </p:nvSpPr>
          <p:spPr bwMode="auto">
            <a:xfrm>
              <a:off x="3757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6" name="AutoShape 252"/>
            <p:cNvSpPr>
              <a:spLocks noChangeArrowheads="1"/>
            </p:cNvSpPr>
            <p:nvPr/>
          </p:nvSpPr>
          <p:spPr bwMode="auto">
            <a:xfrm>
              <a:off x="3769" y="3951"/>
              <a:ext cx="115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7" name="Rectangle 253"/>
            <p:cNvSpPr>
              <a:spLocks noChangeArrowheads="1"/>
            </p:cNvSpPr>
            <p:nvPr/>
          </p:nvSpPr>
          <p:spPr bwMode="auto">
            <a:xfrm>
              <a:off x="3762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8" name="Oval 254"/>
            <p:cNvSpPr>
              <a:spLocks noChangeArrowheads="1"/>
            </p:cNvSpPr>
            <p:nvPr/>
          </p:nvSpPr>
          <p:spPr bwMode="auto">
            <a:xfrm>
              <a:off x="3760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39" name="AutoShape 255"/>
            <p:cNvSpPr>
              <a:spLocks noChangeArrowheads="1"/>
            </p:cNvSpPr>
            <p:nvPr/>
          </p:nvSpPr>
          <p:spPr bwMode="auto">
            <a:xfrm>
              <a:off x="3772" y="3733"/>
              <a:ext cx="111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0" name="Rectangle 256"/>
            <p:cNvSpPr>
              <a:spLocks noChangeArrowheads="1"/>
            </p:cNvSpPr>
            <p:nvPr/>
          </p:nvSpPr>
          <p:spPr bwMode="auto">
            <a:xfrm>
              <a:off x="3771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1" name="Oval 257"/>
            <p:cNvSpPr>
              <a:spLocks noChangeArrowheads="1"/>
            </p:cNvSpPr>
            <p:nvPr/>
          </p:nvSpPr>
          <p:spPr bwMode="auto">
            <a:xfrm>
              <a:off x="3753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2" name="AutoShape 258"/>
            <p:cNvSpPr>
              <a:spLocks noChangeArrowheads="1"/>
            </p:cNvSpPr>
            <p:nvPr/>
          </p:nvSpPr>
          <p:spPr bwMode="auto">
            <a:xfrm>
              <a:off x="3773" y="3668"/>
              <a:ext cx="110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3" name="AutoShape 259"/>
            <p:cNvSpPr>
              <a:spLocks noChangeArrowheads="1"/>
            </p:cNvSpPr>
            <p:nvPr/>
          </p:nvSpPr>
          <p:spPr bwMode="auto">
            <a:xfrm rot="-5400000">
              <a:off x="3756" y="3560"/>
              <a:ext cx="150" cy="110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4" name="Rectangle 260"/>
            <p:cNvSpPr>
              <a:spLocks noChangeArrowheads="1"/>
            </p:cNvSpPr>
            <p:nvPr/>
          </p:nvSpPr>
          <p:spPr bwMode="auto">
            <a:xfrm flipH="1">
              <a:off x="3816" y="3503"/>
              <a:ext cx="28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5" name="AutoShape 261"/>
            <p:cNvSpPr>
              <a:spLocks noChangeArrowheads="1"/>
            </p:cNvSpPr>
            <p:nvPr/>
          </p:nvSpPr>
          <p:spPr bwMode="auto">
            <a:xfrm>
              <a:off x="3806" y="3495"/>
              <a:ext cx="48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6" name="AutoShape 262"/>
            <p:cNvSpPr>
              <a:spLocks noChangeArrowheads="1"/>
            </p:cNvSpPr>
            <p:nvPr/>
          </p:nvSpPr>
          <p:spPr bwMode="auto">
            <a:xfrm>
              <a:off x="3588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7" name="AutoShape 263"/>
            <p:cNvSpPr>
              <a:spLocks noChangeArrowheads="1"/>
            </p:cNvSpPr>
            <p:nvPr/>
          </p:nvSpPr>
          <p:spPr bwMode="auto">
            <a:xfrm>
              <a:off x="3600" y="3951"/>
              <a:ext cx="117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8" name="Rectangle 264"/>
            <p:cNvSpPr>
              <a:spLocks noChangeArrowheads="1"/>
            </p:cNvSpPr>
            <p:nvPr/>
          </p:nvSpPr>
          <p:spPr bwMode="auto">
            <a:xfrm>
              <a:off x="3593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49" name="Oval 265"/>
            <p:cNvSpPr>
              <a:spLocks noChangeArrowheads="1"/>
            </p:cNvSpPr>
            <p:nvPr/>
          </p:nvSpPr>
          <p:spPr bwMode="auto">
            <a:xfrm>
              <a:off x="3591" y="3959"/>
              <a:ext cx="126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0" name="AutoShape 266"/>
            <p:cNvSpPr>
              <a:spLocks noChangeArrowheads="1"/>
            </p:cNvSpPr>
            <p:nvPr/>
          </p:nvSpPr>
          <p:spPr bwMode="auto">
            <a:xfrm>
              <a:off x="3603" y="3733"/>
              <a:ext cx="114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1" name="Rectangle 267"/>
            <p:cNvSpPr>
              <a:spLocks noChangeArrowheads="1"/>
            </p:cNvSpPr>
            <p:nvPr/>
          </p:nvSpPr>
          <p:spPr bwMode="auto">
            <a:xfrm>
              <a:off x="3602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2" name="Oval 268"/>
            <p:cNvSpPr>
              <a:spLocks noChangeArrowheads="1"/>
            </p:cNvSpPr>
            <p:nvPr/>
          </p:nvSpPr>
          <p:spPr bwMode="auto">
            <a:xfrm>
              <a:off x="3584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3" name="AutoShape 269"/>
            <p:cNvSpPr>
              <a:spLocks noChangeArrowheads="1"/>
            </p:cNvSpPr>
            <p:nvPr/>
          </p:nvSpPr>
          <p:spPr bwMode="auto">
            <a:xfrm>
              <a:off x="3604" y="3668"/>
              <a:ext cx="112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4" name="AutoShape 270"/>
            <p:cNvSpPr>
              <a:spLocks noChangeArrowheads="1"/>
            </p:cNvSpPr>
            <p:nvPr/>
          </p:nvSpPr>
          <p:spPr bwMode="auto">
            <a:xfrm rot="-5400000">
              <a:off x="3587" y="3560"/>
              <a:ext cx="150" cy="109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5" name="Rectangle 271"/>
            <p:cNvSpPr>
              <a:spLocks noChangeArrowheads="1"/>
            </p:cNvSpPr>
            <p:nvPr/>
          </p:nvSpPr>
          <p:spPr bwMode="auto">
            <a:xfrm flipH="1">
              <a:off x="3647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6" name="AutoShape 272"/>
            <p:cNvSpPr>
              <a:spLocks noChangeArrowheads="1"/>
            </p:cNvSpPr>
            <p:nvPr/>
          </p:nvSpPr>
          <p:spPr bwMode="auto">
            <a:xfrm>
              <a:off x="3637" y="3495"/>
              <a:ext cx="45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7" name="AutoShape 273"/>
            <p:cNvSpPr>
              <a:spLocks noChangeArrowheads="1"/>
            </p:cNvSpPr>
            <p:nvPr/>
          </p:nvSpPr>
          <p:spPr bwMode="auto">
            <a:xfrm>
              <a:off x="4102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8" name="AutoShape 274"/>
            <p:cNvSpPr>
              <a:spLocks noChangeArrowheads="1"/>
            </p:cNvSpPr>
            <p:nvPr/>
          </p:nvSpPr>
          <p:spPr bwMode="auto">
            <a:xfrm>
              <a:off x="4114" y="3951"/>
              <a:ext cx="112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59" name="Rectangle 275"/>
            <p:cNvSpPr>
              <a:spLocks noChangeArrowheads="1"/>
            </p:cNvSpPr>
            <p:nvPr/>
          </p:nvSpPr>
          <p:spPr bwMode="auto">
            <a:xfrm>
              <a:off x="4107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0" name="Oval 276"/>
            <p:cNvSpPr>
              <a:spLocks noChangeArrowheads="1"/>
            </p:cNvSpPr>
            <p:nvPr/>
          </p:nvSpPr>
          <p:spPr bwMode="auto">
            <a:xfrm>
              <a:off x="4105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1" name="AutoShape 277"/>
            <p:cNvSpPr>
              <a:spLocks noChangeArrowheads="1"/>
            </p:cNvSpPr>
            <p:nvPr/>
          </p:nvSpPr>
          <p:spPr bwMode="auto">
            <a:xfrm>
              <a:off x="4117" y="3733"/>
              <a:ext cx="109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2" name="Rectangle 278"/>
            <p:cNvSpPr>
              <a:spLocks noChangeArrowheads="1"/>
            </p:cNvSpPr>
            <p:nvPr/>
          </p:nvSpPr>
          <p:spPr bwMode="auto">
            <a:xfrm>
              <a:off x="4116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3" name="Oval 279"/>
            <p:cNvSpPr>
              <a:spLocks noChangeArrowheads="1"/>
            </p:cNvSpPr>
            <p:nvPr/>
          </p:nvSpPr>
          <p:spPr bwMode="auto">
            <a:xfrm>
              <a:off x="4098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4" name="AutoShape 280"/>
            <p:cNvSpPr>
              <a:spLocks noChangeArrowheads="1"/>
            </p:cNvSpPr>
            <p:nvPr/>
          </p:nvSpPr>
          <p:spPr bwMode="auto">
            <a:xfrm>
              <a:off x="4119" y="3668"/>
              <a:ext cx="112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5" name="AutoShape 281"/>
            <p:cNvSpPr>
              <a:spLocks noChangeArrowheads="1"/>
            </p:cNvSpPr>
            <p:nvPr/>
          </p:nvSpPr>
          <p:spPr bwMode="auto">
            <a:xfrm rot="-5400000">
              <a:off x="4100" y="3558"/>
              <a:ext cx="150" cy="112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6" name="Rectangle 282"/>
            <p:cNvSpPr>
              <a:spLocks noChangeArrowheads="1"/>
            </p:cNvSpPr>
            <p:nvPr/>
          </p:nvSpPr>
          <p:spPr bwMode="auto">
            <a:xfrm flipH="1">
              <a:off x="4161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5867" name="AutoShape 283"/>
            <p:cNvSpPr>
              <a:spLocks noChangeArrowheads="1"/>
            </p:cNvSpPr>
            <p:nvPr/>
          </p:nvSpPr>
          <p:spPr bwMode="auto">
            <a:xfrm>
              <a:off x="4151" y="3495"/>
              <a:ext cx="46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72738" name="AutoShape 284"/>
          <p:cNvSpPr>
            <a:spLocks noChangeArrowheads="1"/>
          </p:cNvSpPr>
          <p:nvPr/>
        </p:nvSpPr>
        <p:spPr bwMode="auto">
          <a:xfrm rot="-245137">
            <a:off x="7077075" y="4659313"/>
            <a:ext cx="358775" cy="576262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739" name="AutoShape 285"/>
          <p:cNvSpPr>
            <a:spLocks noChangeArrowheads="1"/>
          </p:cNvSpPr>
          <p:nvPr/>
        </p:nvSpPr>
        <p:spPr bwMode="auto">
          <a:xfrm rot="-282692">
            <a:off x="7024688" y="4833938"/>
            <a:ext cx="358775" cy="576262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740" name="Rectangle 286" descr="Белый мрамор"/>
          <p:cNvSpPr>
            <a:spLocks noChangeArrowheads="1"/>
          </p:cNvSpPr>
          <p:nvPr/>
        </p:nvSpPr>
        <p:spPr bwMode="auto">
          <a:xfrm>
            <a:off x="7867650" y="5878513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2400000" lon="360000" rev="0"/>
            </a:camera>
            <a:lightRig rig="legacyFlat3" dir="b"/>
          </a:scene3d>
          <a:sp3d extrusionH="7440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195789" name="Group 309"/>
          <p:cNvGrpSpPr>
            <a:grpSpLocks/>
          </p:cNvGrpSpPr>
          <p:nvPr/>
        </p:nvGrpSpPr>
        <p:grpSpPr bwMode="auto">
          <a:xfrm>
            <a:off x="6948488" y="1223963"/>
            <a:ext cx="863600" cy="792162"/>
            <a:chOff x="3868" y="771"/>
            <a:chExt cx="544" cy="499"/>
          </a:xfrm>
        </p:grpSpPr>
        <p:sp>
          <p:nvSpPr>
            <p:cNvPr id="72759" name="Rectangle 290" descr="Горизонтальный кирпич"/>
            <p:cNvSpPr>
              <a:spLocks noChangeArrowheads="1"/>
            </p:cNvSpPr>
            <p:nvPr/>
          </p:nvSpPr>
          <p:spPr bwMode="auto">
            <a:xfrm>
              <a:off x="3868" y="771"/>
              <a:ext cx="544" cy="499"/>
            </a:xfrm>
            <a:prstGeom prst="rect">
              <a:avLst/>
            </a:prstGeom>
            <a:pattFill prst="horzBrick">
              <a:fgClr>
                <a:srgbClr val="4D4D4D"/>
              </a:fgClr>
              <a:bgClr>
                <a:srgbClr val="FF9933"/>
              </a:bgClr>
            </a:pattFill>
            <a:ln w="9525">
              <a:miter lim="800000"/>
              <a:headEnd/>
              <a:tailEnd/>
            </a:ln>
            <a:scene3d>
              <a:camera prst="legacyPerspectiveTopRight">
                <a:rot lat="480000" lon="2153998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2760" name="Rectangle 291"/>
            <p:cNvSpPr>
              <a:spLocks noChangeArrowheads="1"/>
            </p:cNvSpPr>
            <p:nvPr/>
          </p:nvSpPr>
          <p:spPr bwMode="auto">
            <a:xfrm>
              <a:off x="4059" y="890"/>
              <a:ext cx="181" cy="31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5876" name="Line 292"/>
          <p:cNvSpPr>
            <a:spLocks noChangeShapeType="1"/>
          </p:cNvSpPr>
          <p:nvPr/>
        </p:nvSpPr>
        <p:spPr bwMode="auto">
          <a:xfrm>
            <a:off x="7812088" y="1916113"/>
            <a:ext cx="863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77" name="Line 293"/>
          <p:cNvSpPr>
            <a:spLocks noChangeShapeType="1"/>
          </p:cNvSpPr>
          <p:nvPr/>
        </p:nvSpPr>
        <p:spPr bwMode="auto">
          <a:xfrm flipH="1">
            <a:off x="8459788" y="1916113"/>
            <a:ext cx="215900" cy="18732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78" name="Line 294"/>
          <p:cNvSpPr>
            <a:spLocks noChangeShapeType="1"/>
          </p:cNvSpPr>
          <p:nvPr/>
        </p:nvSpPr>
        <p:spPr bwMode="auto">
          <a:xfrm flipH="1">
            <a:off x="7885113" y="3786188"/>
            <a:ext cx="596900" cy="317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79" name="Line 295"/>
          <p:cNvSpPr>
            <a:spLocks noChangeShapeType="1"/>
          </p:cNvSpPr>
          <p:nvPr/>
        </p:nvSpPr>
        <p:spPr bwMode="auto">
          <a:xfrm flipH="1">
            <a:off x="7019925" y="3789363"/>
            <a:ext cx="57626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0" name="Line 296"/>
          <p:cNvSpPr>
            <a:spLocks noChangeShapeType="1"/>
          </p:cNvSpPr>
          <p:nvPr/>
        </p:nvSpPr>
        <p:spPr bwMode="auto">
          <a:xfrm flipH="1">
            <a:off x="6588125" y="3789363"/>
            <a:ext cx="431800" cy="15843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1" name="Line 297"/>
          <p:cNvSpPr>
            <a:spLocks noChangeShapeType="1"/>
          </p:cNvSpPr>
          <p:nvPr/>
        </p:nvSpPr>
        <p:spPr bwMode="auto">
          <a:xfrm flipH="1" flipV="1">
            <a:off x="2268538" y="5373688"/>
            <a:ext cx="431958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2" name="Line 298"/>
          <p:cNvSpPr>
            <a:spLocks noChangeShapeType="1"/>
          </p:cNvSpPr>
          <p:nvPr/>
        </p:nvSpPr>
        <p:spPr bwMode="auto">
          <a:xfrm>
            <a:off x="2293938" y="5373688"/>
            <a:ext cx="0" cy="647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3" name="Line 299"/>
          <p:cNvSpPr>
            <a:spLocks noChangeShapeType="1"/>
          </p:cNvSpPr>
          <p:nvPr/>
        </p:nvSpPr>
        <p:spPr bwMode="auto">
          <a:xfrm>
            <a:off x="3851275" y="5373688"/>
            <a:ext cx="0" cy="647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4" name="Line 300"/>
          <p:cNvSpPr>
            <a:spLocks noChangeShapeType="1"/>
          </p:cNvSpPr>
          <p:nvPr/>
        </p:nvSpPr>
        <p:spPr bwMode="auto">
          <a:xfrm flipV="1">
            <a:off x="7019925" y="2781300"/>
            <a:ext cx="215900" cy="1008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5" name="Line 301"/>
          <p:cNvSpPr>
            <a:spLocks noChangeShapeType="1"/>
          </p:cNvSpPr>
          <p:nvPr/>
        </p:nvSpPr>
        <p:spPr bwMode="auto">
          <a:xfrm flipH="1">
            <a:off x="6659563" y="2781300"/>
            <a:ext cx="57626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6" name="Line 302"/>
          <p:cNvSpPr>
            <a:spLocks noChangeShapeType="1"/>
          </p:cNvSpPr>
          <p:nvPr/>
        </p:nvSpPr>
        <p:spPr bwMode="auto">
          <a:xfrm flipH="1">
            <a:off x="5076825" y="4149725"/>
            <a:ext cx="18002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87" name="Oval 303"/>
          <p:cNvSpPr>
            <a:spLocks noChangeArrowheads="1"/>
          </p:cNvSpPr>
          <p:nvPr/>
        </p:nvSpPr>
        <p:spPr bwMode="auto">
          <a:xfrm>
            <a:off x="4067175" y="4581525"/>
            <a:ext cx="2160588" cy="576263"/>
          </a:xfrm>
          <a:prstGeom prst="ellipse">
            <a:avLst/>
          </a:prstGeom>
          <a:gradFill rotWithShape="1">
            <a:gsLst>
              <a:gs pos="0">
                <a:schemeClr val="tx1">
                  <a:alpha val="48000"/>
                </a:schemeClr>
              </a:gs>
              <a:gs pos="100000">
                <a:schemeClr val="tx1">
                  <a:gamma/>
                  <a:tint val="0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5888" name="AutoShape 304"/>
          <p:cNvSpPr>
            <a:spLocks noChangeArrowheads="1"/>
          </p:cNvSpPr>
          <p:nvPr/>
        </p:nvSpPr>
        <p:spPr bwMode="auto">
          <a:xfrm>
            <a:off x="4033838" y="4208463"/>
            <a:ext cx="2232025" cy="6477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2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95889" name="Oval 305"/>
          <p:cNvSpPr>
            <a:spLocks noChangeArrowheads="1"/>
          </p:cNvSpPr>
          <p:nvPr/>
        </p:nvSpPr>
        <p:spPr bwMode="auto">
          <a:xfrm>
            <a:off x="6983413" y="3814763"/>
            <a:ext cx="863600" cy="8636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5890" name="Line 306"/>
          <p:cNvSpPr>
            <a:spLocks noChangeShapeType="1"/>
          </p:cNvSpPr>
          <p:nvPr/>
        </p:nvSpPr>
        <p:spPr bwMode="auto">
          <a:xfrm>
            <a:off x="6011863" y="4292600"/>
            <a:ext cx="1152525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891" name="Line 307"/>
          <p:cNvSpPr>
            <a:spLocks noChangeShapeType="1"/>
          </p:cNvSpPr>
          <p:nvPr/>
        </p:nvSpPr>
        <p:spPr bwMode="auto">
          <a:xfrm flipH="1">
            <a:off x="7883525" y="4292600"/>
            <a:ext cx="1152525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95892" name="Picture 308" descr="image06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5" y="4673600"/>
            <a:ext cx="3365500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58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5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95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9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9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5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95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5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95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9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5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5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95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958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9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958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9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871" grpId="0"/>
      <p:bldP spid="195872" grpId="0" build="p" animBg="1"/>
      <p:bldP spid="195876" grpId="0" animBg="1"/>
      <p:bldP spid="195876" grpId="1" animBg="1"/>
      <p:bldP spid="195877" grpId="0" animBg="1"/>
      <p:bldP spid="195877" grpId="1" animBg="1"/>
      <p:bldP spid="195878" grpId="0" animBg="1"/>
      <p:bldP spid="195878" grpId="1" animBg="1"/>
      <p:bldP spid="195879" grpId="0" animBg="1"/>
      <p:bldP spid="195880" grpId="0" animBg="1"/>
      <p:bldP spid="195881" grpId="0" animBg="1"/>
      <p:bldP spid="195882" grpId="0" animBg="1"/>
      <p:bldP spid="195883" grpId="0" animBg="1"/>
      <p:bldP spid="195884" grpId="0" animBg="1"/>
      <p:bldP spid="195885" grpId="0" animBg="1"/>
      <p:bldP spid="195886" grpId="0" animBg="1"/>
      <p:bldP spid="195887" grpId="0" animBg="1"/>
      <p:bldP spid="195888" grpId="0" animBg="1"/>
      <p:bldP spid="195889" grpId="0" animBg="1"/>
      <p:bldP spid="195890" grpId="0" animBg="1"/>
      <p:bldP spid="19589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546100" y="385763"/>
            <a:ext cx="4540250" cy="6683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A50021"/>
                </a:solidFill>
              </a:rPr>
              <a:t>Нормы освещенности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>
          <a:xfrm>
            <a:off x="4716463" y="260350"/>
            <a:ext cx="4103687" cy="172878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0099"/>
                </a:solidFill>
              </a:rPr>
              <a:t>пункт управления – 50 </a:t>
            </a:r>
            <a:r>
              <a:rPr lang="ru-RU" sz="2400" dirty="0" err="1" smtClean="0">
                <a:solidFill>
                  <a:srgbClr val="000099"/>
                </a:solidFill>
              </a:rPr>
              <a:t>лкс</a:t>
            </a:r>
            <a:r>
              <a:rPr lang="ru-RU" sz="2400" dirty="0" smtClean="0">
                <a:solidFill>
                  <a:srgbClr val="000099"/>
                </a:solidFill>
              </a:rPr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0099"/>
                </a:solidFill>
              </a:rPr>
              <a:t>медицинский пункт, отсеки, ДЭС, ФВК – 30 </a:t>
            </a:r>
            <a:r>
              <a:rPr lang="ru-RU" sz="2400" dirty="0" err="1" smtClean="0">
                <a:solidFill>
                  <a:srgbClr val="000099"/>
                </a:solidFill>
              </a:rPr>
              <a:t>лкс</a:t>
            </a:r>
            <a:r>
              <a:rPr lang="ru-RU" sz="2400" dirty="0" smtClean="0">
                <a:solidFill>
                  <a:srgbClr val="000099"/>
                </a:solidFill>
              </a:rPr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0099"/>
                </a:solidFill>
              </a:rPr>
              <a:t>санузлы, тамбуры, </a:t>
            </a:r>
            <a:r>
              <a:rPr lang="ru-RU" sz="2400" dirty="0" err="1" smtClean="0">
                <a:solidFill>
                  <a:srgbClr val="000099"/>
                </a:solidFill>
              </a:rPr>
              <a:t>тамбур-шлюзы</a:t>
            </a:r>
            <a:r>
              <a:rPr lang="ru-RU" sz="2400" dirty="0" smtClean="0">
                <a:solidFill>
                  <a:srgbClr val="000099"/>
                </a:solidFill>
              </a:rPr>
              <a:t> – 10 </a:t>
            </a:r>
            <a:r>
              <a:rPr lang="ru-RU" sz="2400" dirty="0" err="1" smtClean="0">
                <a:solidFill>
                  <a:srgbClr val="000099"/>
                </a:solidFill>
              </a:rPr>
              <a:t>лкс</a:t>
            </a:r>
            <a:r>
              <a:rPr lang="ru-RU" sz="2400" dirty="0" smtClean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7373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035C7295-5C6A-4B86-844F-EDD46A642729}" type="slidenum">
              <a:rPr lang="ru-RU" smtClean="0">
                <a:solidFill>
                  <a:schemeClr val="tx2"/>
                </a:solidFill>
              </a:rPr>
              <a:pPr algn="l" eaLnBrk="1" hangingPunct="1"/>
              <a:t>63</a:t>
            </a:fld>
            <a:endParaRPr lang="ru-RU" dirty="0" smtClean="0">
              <a:solidFill>
                <a:schemeClr val="tx2"/>
              </a:solidFill>
            </a:endParaRPr>
          </a:p>
        </p:txBody>
      </p:sp>
      <p:sp>
        <p:nvSpPr>
          <p:cNvPr id="73733" name="Freeform 4" descr="Коричневый мрамор"/>
          <p:cNvSpPr>
            <a:spLocks/>
          </p:cNvSpPr>
          <p:nvPr/>
        </p:nvSpPr>
        <p:spPr bwMode="auto">
          <a:xfrm>
            <a:off x="539750" y="2425700"/>
            <a:ext cx="7993063" cy="4176713"/>
          </a:xfrm>
          <a:custGeom>
            <a:avLst/>
            <a:gdLst>
              <a:gd name="T0" fmla="*/ 2147483647 w 5035"/>
              <a:gd name="T1" fmla="*/ 2147483647 h 2631"/>
              <a:gd name="T2" fmla="*/ 2147483647 w 5035"/>
              <a:gd name="T3" fmla="*/ 2147483647 h 2631"/>
              <a:gd name="T4" fmla="*/ 2147483647 w 5035"/>
              <a:gd name="T5" fmla="*/ 0 h 2631"/>
              <a:gd name="T6" fmla="*/ 2147483647 w 5035"/>
              <a:gd name="T7" fmla="*/ 0 h 2631"/>
              <a:gd name="T8" fmla="*/ 0 w 5035"/>
              <a:gd name="T9" fmla="*/ 2147483647 h 2631"/>
              <a:gd name="T10" fmla="*/ 2147483647 w 5035"/>
              <a:gd name="T11" fmla="*/ 2147483647 h 2631"/>
              <a:gd name="T12" fmla="*/ 2147483647 w 5035"/>
              <a:gd name="T13" fmla="*/ 2147483647 h 26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35"/>
              <a:gd name="T22" fmla="*/ 0 h 2631"/>
              <a:gd name="T23" fmla="*/ 5035 w 5035"/>
              <a:gd name="T24" fmla="*/ 2631 h 26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35" h="2631">
                <a:moveTo>
                  <a:pt x="4718" y="2631"/>
                </a:moveTo>
                <a:lnTo>
                  <a:pt x="5035" y="182"/>
                </a:lnTo>
                <a:lnTo>
                  <a:pt x="5035" y="0"/>
                </a:lnTo>
                <a:lnTo>
                  <a:pt x="1134" y="0"/>
                </a:lnTo>
                <a:lnTo>
                  <a:pt x="0" y="2223"/>
                </a:lnTo>
                <a:lnTo>
                  <a:pt x="46" y="2586"/>
                </a:lnTo>
                <a:lnTo>
                  <a:pt x="4718" y="263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3734" name="Freeform 5" descr="Зеленый мрамор"/>
          <p:cNvSpPr>
            <a:spLocks/>
          </p:cNvSpPr>
          <p:nvPr/>
        </p:nvSpPr>
        <p:spPr bwMode="auto">
          <a:xfrm>
            <a:off x="811213" y="3001963"/>
            <a:ext cx="7561262" cy="3671887"/>
          </a:xfrm>
          <a:custGeom>
            <a:avLst/>
            <a:gdLst>
              <a:gd name="T0" fmla="*/ 0 w 4763"/>
              <a:gd name="T1" fmla="*/ 2147483647 h 2313"/>
              <a:gd name="T2" fmla="*/ 2147483647 w 4763"/>
              <a:gd name="T3" fmla="*/ 2147483647 h 2313"/>
              <a:gd name="T4" fmla="*/ 2147483647 w 4763"/>
              <a:gd name="T5" fmla="*/ 0 h 2313"/>
              <a:gd name="T6" fmla="*/ 2147483647 w 4763"/>
              <a:gd name="T7" fmla="*/ 0 h 2313"/>
              <a:gd name="T8" fmla="*/ 0 w 4763"/>
              <a:gd name="T9" fmla="*/ 2147483647 h 23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63"/>
              <a:gd name="T16" fmla="*/ 0 h 2313"/>
              <a:gd name="T17" fmla="*/ 4763 w 4763"/>
              <a:gd name="T18" fmla="*/ 2313 h 23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63" h="2313">
                <a:moveTo>
                  <a:pt x="0" y="2268"/>
                </a:moveTo>
                <a:lnTo>
                  <a:pt x="4491" y="2313"/>
                </a:lnTo>
                <a:lnTo>
                  <a:pt x="4763" y="0"/>
                </a:lnTo>
                <a:lnTo>
                  <a:pt x="1044" y="0"/>
                </a:lnTo>
                <a:lnTo>
                  <a:pt x="0" y="226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grpSp>
        <p:nvGrpSpPr>
          <p:cNvPr id="73735" name="Group 6"/>
          <p:cNvGrpSpPr>
            <a:grpSpLocks/>
          </p:cNvGrpSpPr>
          <p:nvPr/>
        </p:nvGrpSpPr>
        <p:grpSpPr bwMode="auto">
          <a:xfrm>
            <a:off x="2468563" y="2498725"/>
            <a:ext cx="5951537" cy="481013"/>
            <a:chOff x="1423" y="618"/>
            <a:chExt cx="3749" cy="303"/>
          </a:xfrm>
        </p:grpSpPr>
        <p:sp>
          <p:nvSpPr>
            <p:cNvPr id="74025" name="Rectangle 7" descr="Гранит"/>
            <p:cNvSpPr>
              <a:spLocks noChangeArrowheads="1"/>
            </p:cNvSpPr>
            <p:nvPr/>
          </p:nvSpPr>
          <p:spPr bwMode="auto">
            <a:xfrm>
              <a:off x="1423" y="618"/>
              <a:ext cx="3719" cy="2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6616" name="Rectangle 8"/>
            <p:cNvSpPr>
              <a:spLocks noChangeArrowheads="1"/>
            </p:cNvSpPr>
            <p:nvPr/>
          </p:nvSpPr>
          <p:spPr bwMode="auto">
            <a:xfrm>
              <a:off x="1453" y="626"/>
              <a:ext cx="3719" cy="295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47000"/>
                  </a:schemeClr>
                </a:gs>
                <a:gs pos="100000">
                  <a:schemeClr val="bg2">
                    <a:gamma/>
                    <a:shade val="0"/>
                    <a:invGamma/>
                    <a:alpha val="69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73736" name="Rectangle 9" descr="Белый мрамор"/>
          <p:cNvSpPr>
            <a:spLocks noChangeArrowheads="1"/>
          </p:cNvSpPr>
          <p:nvPr/>
        </p:nvSpPr>
        <p:spPr bwMode="auto">
          <a:xfrm>
            <a:off x="688975" y="5810250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960000" rev="0"/>
            </a:camera>
            <a:lightRig rig="legacyFlat3" dir="r"/>
          </a:scene3d>
          <a:sp3d extrusionH="74406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2201863" y="3078163"/>
            <a:ext cx="863600" cy="576262"/>
            <a:chOff x="1202" y="1117"/>
            <a:chExt cx="544" cy="363"/>
          </a:xfrm>
        </p:grpSpPr>
        <p:sp>
          <p:nvSpPr>
            <p:cNvPr id="74023" name="Rectangle 11" descr="Горизонтальный кирпич"/>
            <p:cNvSpPr>
              <a:spLocks noChangeArrowheads="1"/>
            </p:cNvSpPr>
            <p:nvPr/>
          </p:nvSpPr>
          <p:spPr bwMode="auto">
            <a:xfrm>
              <a:off x="1202" y="1117"/>
              <a:ext cx="544" cy="363"/>
            </a:xfrm>
            <a:prstGeom prst="rect">
              <a:avLst/>
            </a:prstGeom>
            <a:pattFill prst="horzBrick">
              <a:fgClr>
                <a:srgbClr val="333333"/>
              </a:fgClr>
              <a:bgClr>
                <a:srgbClr val="FF9900"/>
              </a:bgClr>
            </a:pattFill>
            <a:ln w="9525">
              <a:miter lim="800000"/>
              <a:headEnd/>
              <a:tailEnd/>
            </a:ln>
            <a:scene3d>
              <a:camera prst="legacyPerspectiveTopRight">
                <a:rot lat="113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4024" name="Rectangle 12" descr="Каштан"/>
            <p:cNvSpPr>
              <a:spLocks noChangeArrowheads="1"/>
            </p:cNvSpPr>
            <p:nvPr/>
          </p:nvSpPr>
          <p:spPr bwMode="auto">
            <a:xfrm rot="-5400000">
              <a:off x="1276" y="1231"/>
              <a:ext cx="312" cy="182"/>
            </a:xfrm>
            <a:prstGeom prst="rect">
              <a:avLst/>
            </a:prstGeom>
            <a:blipFill dpi="0" rotWithShape="1">
              <a:blip r:embed="rId6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5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3738" name="Group 13"/>
          <p:cNvGrpSpPr>
            <a:grpSpLocks/>
          </p:cNvGrpSpPr>
          <p:nvPr/>
        </p:nvGrpSpPr>
        <p:grpSpPr bwMode="auto">
          <a:xfrm>
            <a:off x="1239838" y="5022850"/>
            <a:ext cx="939800" cy="633413"/>
            <a:chOff x="655" y="2208"/>
            <a:chExt cx="592" cy="399"/>
          </a:xfrm>
        </p:grpSpPr>
        <p:sp>
          <p:nvSpPr>
            <p:cNvPr id="74021" name="Rectangle 14" descr="Песок"/>
            <p:cNvSpPr>
              <a:spLocks noChangeArrowheads="1"/>
            </p:cNvSpPr>
            <p:nvPr/>
          </p:nvSpPr>
          <p:spPr bwMode="auto">
            <a:xfrm>
              <a:off x="655" y="2208"/>
              <a:ext cx="592" cy="399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4022" name="Rectangle 15"/>
            <p:cNvSpPr>
              <a:spLocks noChangeArrowheads="1"/>
            </p:cNvSpPr>
            <p:nvPr/>
          </p:nvSpPr>
          <p:spPr bwMode="auto">
            <a:xfrm>
              <a:off x="858" y="2283"/>
              <a:ext cx="158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3739" name="Group 16"/>
          <p:cNvGrpSpPr>
            <a:grpSpLocks/>
          </p:cNvGrpSpPr>
          <p:nvPr/>
        </p:nvGrpSpPr>
        <p:grpSpPr bwMode="auto">
          <a:xfrm>
            <a:off x="1619250" y="4283075"/>
            <a:ext cx="863600" cy="633413"/>
            <a:chOff x="885" y="1742"/>
            <a:chExt cx="544" cy="399"/>
          </a:xfrm>
        </p:grpSpPr>
        <p:sp>
          <p:nvSpPr>
            <p:cNvPr id="74019" name="Rectangle 17" descr="Песок"/>
            <p:cNvSpPr>
              <a:spLocks noChangeArrowheads="1"/>
            </p:cNvSpPr>
            <p:nvPr/>
          </p:nvSpPr>
          <p:spPr bwMode="auto">
            <a:xfrm>
              <a:off x="885" y="1742"/>
              <a:ext cx="544" cy="399"/>
            </a:xfrm>
            <a:prstGeom prst="rect">
              <a:avLst/>
            </a:prstGeom>
            <a:blipFill dpi="0" rotWithShape="1">
              <a:blip r:embed="rId7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440000" lon="6000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4020" name="Rectangle 18"/>
            <p:cNvSpPr>
              <a:spLocks noChangeArrowheads="1"/>
            </p:cNvSpPr>
            <p:nvPr/>
          </p:nvSpPr>
          <p:spPr bwMode="auto">
            <a:xfrm>
              <a:off x="1070" y="1817"/>
              <a:ext cx="146" cy="27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29292"/>
                </a:gs>
              </a:gsLst>
              <a:path path="rect">
                <a:fillToRect r="100000" b="100000"/>
              </a:path>
            </a:gradFill>
            <a:ln w="9525">
              <a:miter lim="800000"/>
              <a:headEnd/>
              <a:tailEnd/>
            </a:ln>
            <a:scene3d>
              <a:camera prst="legacyPerspectiveRight">
                <a:rot lat="1920000" lon="0" rev="0"/>
              </a:camera>
              <a:lightRig rig="legacyFlat4" dir="b"/>
            </a:scene3d>
            <a:sp3d extrusionH="111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3740" name="Rectangle 19" descr="Белый мрамор"/>
          <p:cNvSpPr>
            <a:spLocks noChangeArrowheads="1"/>
          </p:cNvSpPr>
          <p:nvPr/>
        </p:nvSpPr>
        <p:spPr bwMode="auto">
          <a:xfrm>
            <a:off x="1766888" y="5819775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780000" rev="0"/>
            </a:camera>
            <a:lightRig rig="legacyFlat3" dir="r"/>
          </a:scene3d>
          <a:sp3d extrusionH="73390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41" name="Group 20"/>
          <p:cNvGrpSpPr>
            <a:grpSpLocks/>
          </p:cNvGrpSpPr>
          <p:nvPr/>
        </p:nvGrpSpPr>
        <p:grpSpPr bwMode="auto">
          <a:xfrm>
            <a:off x="4411663" y="2605088"/>
            <a:ext cx="1746250" cy="531812"/>
            <a:chOff x="2180" y="685"/>
            <a:chExt cx="1100" cy="335"/>
          </a:xfrm>
        </p:grpSpPr>
        <p:grpSp>
          <p:nvGrpSpPr>
            <p:cNvPr id="74003" name="Group 21"/>
            <p:cNvGrpSpPr>
              <a:grpSpLocks/>
            </p:cNvGrpSpPr>
            <p:nvPr/>
          </p:nvGrpSpPr>
          <p:grpSpPr bwMode="auto">
            <a:xfrm>
              <a:off x="2180" y="685"/>
              <a:ext cx="227" cy="335"/>
              <a:chOff x="2180" y="685"/>
              <a:chExt cx="227" cy="335"/>
            </a:xfrm>
          </p:grpSpPr>
          <p:sp>
            <p:nvSpPr>
              <p:cNvPr id="74017" name="Rectangle 22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4018" name="Rectangle 23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4004" name="Group 24"/>
            <p:cNvGrpSpPr>
              <a:grpSpLocks/>
            </p:cNvGrpSpPr>
            <p:nvPr/>
          </p:nvGrpSpPr>
          <p:grpSpPr bwMode="auto">
            <a:xfrm>
              <a:off x="2398" y="685"/>
              <a:ext cx="227" cy="335"/>
              <a:chOff x="2180" y="685"/>
              <a:chExt cx="227" cy="335"/>
            </a:xfrm>
          </p:grpSpPr>
          <p:sp>
            <p:nvSpPr>
              <p:cNvPr id="74015" name="Rectangle 25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4016" name="Rectangle 26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4005" name="Group 27"/>
            <p:cNvGrpSpPr>
              <a:grpSpLocks/>
            </p:cNvGrpSpPr>
            <p:nvPr/>
          </p:nvGrpSpPr>
          <p:grpSpPr bwMode="auto">
            <a:xfrm>
              <a:off x="2616" y="685"/>
              <a:ext cx="227" cy="335"/>
              <a:chOff x="2180" y="685"/>
              <a:chExt cx="227" cy="335"/>
            </a:xfrm>
          </p:grpSpPr>
          <p:sp>
            <p:nvSpPr>
              <p:cNvPr id="74013" name="Rectangle 28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4014" name="Rectangle 29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4006" name="Group 30"/>
            <p:cNvGrpSpPr>
              <a:grpSpLocks/>
            </p:cNvGrpSpPr>
            <p:nvPr/>
          </p:nvGrpSpPr>
          <p:grpSpPr bwMode="auto">
            <a:xfrm>
              <a:off x="2834" y="685"/>
              <a:ext cx="227" cy="335"/>
              <a:chOff x="2180" y="685"/>
              <a:chExt cx="227" cy="335"/>
            </a:xfrm>
          </p:grpSpPr>
          <p:sp>
            <p:nvSpPr>
              <p:cNvPr id="74011" name="Rectangle 31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4012" name="Rectangle 32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grpSp>
          <p:nvGrpSpPr>
            <p:cNvPr id="74007" name="Group 33"/>
            <p:cNvGrpSpPr>
              <a:grpSpLocks/>
            </p:cNvGrpSpPr>
            <p:nvPr/>
          </p:nvGrpSpPr>
          <p:grpSpPr bwMode="auto">
            <a:xfrm>
              <a:off x="3053" y="685"/>
              <a:ext cx="227" cy="335"/>
              <a:chOff x="2180" y="685"/>
              <a:chExt cx="227" cy="335"/>
            </a:xfrm>
          </p:grpSpPr>
          <p:sp>
            <p:nvSpPr>
              <p:cNvPr id="74009" name="Rectangle 34"/>
              <p:cNvSpPr>
                <a:spLocks noChangeArrowheads="1"/>
              </p:cNvSpPr>
              <p:nvPr/>
            </p:nvSpPr>
            <p:spPr bwMode="auto">
              <a:xfrm>
                <a:off x="2180" y="685"/>
                <a:ext cx="227" cy="318"/>
              </a:xfrm>
              <a:prstGeom prst="rect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300000" lon="21419979" rev="0"/>
                </a:camera>
                <a:lightRig rig="legacyFlat3" dir="r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4010" name="Rectangle 35" descr="Дуб"/>
              <p:cNvSpPr>
                <a:spLocks noChangeArrowheads="1"/>
              </p:cNvSpPr>
              <p:nvPr/>
            </p:nvSpPr>
            <p:spPr bwMode="auto">
              <a:xfrm rot="-5400000">
                <a:off x="2133" y="782"/>
                <a:ext cx="316" cy="159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420000" lon="0" rev="0"/>
                </a:camera>
                <a:lightRig rig="legacyFlat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196644" name="Rectangle 36"/>
            <p:cNvSpPr>
              <a:spLocks noChangeArrowheads="1"/>
            </p:cNvSpPr>
            <p:nvPr/>
          </p:nvSpPr>
          <p:spPr bwMode="auto">
            <a:xfrm>
              <a:off x="2190" y="709"/>
              <a:ext cx="1088" cy="272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0"/>
                    <a:invGamma/>
                    <a:alpha val="60001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73742" name="Group 37"/>
          <p:cNvGrpSpPr>
            <a:grpSpLocks/>
          </p:cNvGrpSpPr>
          <p:nvPr/>
        </p:nvGrpSpPr>
        <p:grpSpPr bwMode="auto">
          <a:xfrm>
            <a:off x="6283325" y="2478088"/>
            <a:ext cx="1081088" cy="955675"/>
            <a:chOff x="3787" y="0"/>
            <a:chExt cx="681" cy="602"/>
          </a:xfrm>
        </p:grpSpPr>
        <p:grpSp>
          <p:nvGrpSpPr>
            <p:cNvPr id="73992" name="Group 38"/>
            <p:cNvGrpSpPr>
              <a:grpSpLocks/>
            </p:cNvGrpSpPr>
            <p:nvPr/>
          </p:nvGrpSpPr>
          <p:grpSpPr bwMode="auto">
            <a:xfrm>
              <a:off x="3787" y="0"/>
              <a:ext cx="418" cy="602"/>
              <a:chOff x="3833" y="611"/>
              <a:chExt cx="418" cy="602"/>
            </a:xfrm>
          </p:grpSpPr>
          <p:sp>
            <p:nvSpPr>
              <p:cNvPr id="73994" name="AutoShape 39" descr="Белый мрамор"/>
              <p:cNvSpPr>
                <a:spLocks noChangeArrowheads="1"/>
              </p:cNvSpPr>
              <p:nvPr/>
            </p:nvSpPr>
            <p:spPr bwMode="auto">
              <a:xfrm rot="16200000" flipH="1">
                <a:off x="3603" y="848"/>
                <a:ext cx="595" cy="136"/>
              </a:xfrm>
              <a:prstGeom prst="parallelogram">
                <a:avLst>
                  <a:gd name="adj" fmla="val 223955"/>
                </a:avLst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Lef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grpSp>
            <p:nvGrpSpPr>
              <p:cNvPr id="73995" name="Group 40"/>
              <p:cNvGrpSpPr>
                <a:grpSpLocks/>
              </p:cNvGrpSpPr>
              <p:nvPr/>
            </p:nvGrpSpPr>
            <p:grpSpPr bwMode="auto">
              <a:xfrm>
                <a:off x="3923" y="611"/>
                <a:ext cx="328" cy="330"/>
                <a:chOff x="3923" y="202"/>
                <a:chExt cx="328" cy="330"/>
              </a:xfrm>
            </p:grpSpPr>
            <p:grpSp>
              <p:nvGrpSpPr>
                <p:cNvPr id="73996" name="Group 41"/>
                <p:cNvGrpSpPr>
                  <a:grpSpLocks/>
                </p:cNvGrpSpPr>
                <p:nvPr/>
              </p:nvGrpSpPr>
              <p:grpSpPr bwMode="auto">
                <a:xfrm>
                  <a:off x="4079" y="202"/>
                  <a:ext cx="172" cy="330"/>
                  <a:chOff x="4144" y="242"/>
                  <a:chExt cx="172" cy="330"/>
                </a:xfrm>
              </p:grpSpPr>
              <p:sp>
                <p:nvSpPr>
                  <p:cNvPr id="74000" name="AutoShape 4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211" y="178"/>
                    <a:ext cx="39" cy="169"/>
                  </a:xfrm>
                  <a:prstGeom prst="can">
                    <a:avLst>
                      <a:gd name="adj" fmla="val 10392"/>
                    </a:avLst>
                  </a:pr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1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001" name="AutoShape 43"/>
                  <p:cNvSpPr>
                    <a:spLocks noChangeArrowheads="1"/>
                  </p:cNvSpPr>
                  <p:nvPr/>
                </p:nvSpPr>
                <p:spPr bwMode="auto">
                  <a:xfrm rot="16200000" flipH="1">
                    <a:off x="3999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002" name="AutoShape 4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132" y="387"/>
                    <a:ext cx="330" cy="3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011 w 21600"/>
                      <a:gd name="T13" fmla="*/ 2769 h 21600"/>
                      <a:gd name="T14" fmla="*/ 18589 w 21600"/>
                      <a:gd name="T15" fmla="*/ 1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421" y="21600"/>
                        </a:lnTo>
                        <a:lnTo>
                          <a:pt x="19179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2B2B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3997" name="Rectangle 45"/>
                <p:cNvSpPr>
                  <a:spLocks noChangeArrowheads="1"/>
                </p:cNvSpPr>
                <p:nvPr/>
              </p:nvSpPr>
              <p:spPr bwMode="auto">
                <a:xfrm>
                  <a:off x="3968" y="479"/>
                  <a:ext cx="136" cy="4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miter lim="800000"/>
                  <a:headEnd/>
                  <a:tailEnd/>
                </a:ln>
                <a:scene3d>
                  <a:camera prst="legacyObliqueTopRight">
                    <a:rot lat="360000" lon="0" rev="0"/>
                  </a:camera>
                  <a:lightRig rig="legacyFlat3" dir="b"/>
                </a:scene3d>
                <a:sp3d extrusionH="49200" prstMaterial="legacyMetal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998" name="AutoShape 46"/>
                <p:cNvSpPr>
                  <a:spLocks noChangeArrowheads="1"/>
                </p:cNvSpPr>
                <p:nvPr/>
              </p:nvSpPr>
              <p:spPr bwMode="auto">
                <a:xfrm rot="5400000">
                  <a:off x="3945" y="401"/>
                  <a:ext cx="45" cy="90"/>
                </a:xfrm>
                <a:prstGeom prst="can">
                  <a:avLst>
                    <a:gd name="adj" fmla="val 28889"/>
                  </a:avLst>
                </a:prstGeom>
                <a:gradFill rotWithShape="1">
                  <a:gsLst>
                    <a:gs pos="0">
                      <a:srgbClr val="B2B2B2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999" name="Oval 47"/>
                <p:cNvSpPr>
                  <a:spLocks noChangeArrowheads="1"/>
                </p:cNvSpPr>
                <p:nvPr/>
              </p:nvSpPr>
              <p:spPr bwMode="auto">
                <a:xfrm>
                  <a:off x="3974" y="339"/>
                  <a:ext cx="136" cy="136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round/>
                  <a:headEnd/>
                  <a:tailEnd/>
                </a:ln>
                <a:scene3d>
                  <a:camera prst="legacyPerspectiveTopRight">
                    <a:rot lat="0" lon="21419979" rev="0"/>
                  </a:camera>
                  <a:lightRig rig="legacyFlat3" dir="b"/>
                </a:scene3d>
                <a:sp3d extrusionH="176200" prstMaterial="legacyMetal">
                  <a:bevelT w="13500" h="13500" prst="angle"/>
                  <a:bevelB w="13500" h="13500" prst="angle"/>
                  <a:extrusionClr>
                    <a:srgbClr val="FF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73993" name="AutoShape 48"/>
            <p:cNvSpPr>
              <a:spLocks noChangeArrowheads="1"/>
            </p:cNvSpPr>
            <p:nvPr/>
          </p:nvSpPr>
          <p:spPr bwMode="auto">
            <a:xfrm>
              <a:off x="4241" y="45"/>
              <a:ext cx="227" cy="346"/>
            </a:xfrm>
            <a:prstGeom prst="can">
              <a:avLst>
                <a:gd name="adj" fmla="val 2510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43" name="Group 49"/>
          <p:cNvGrpSpPr>
            <a:grpSpLocks/>
          </p:cNvGrpSpPr>
          <p:nvPr/>
        </p:nvGrpSpPr>
        <p:grpSpPr bwMode="auto">
          <a:xfrm>
            <a:off x="3835400" y="2806700"/>
            <a:ext cx="446088" cy="144463"/>
            <a:chOff x="1791" y="799"/>
            <a:chExt cx="281" cy="91"/>
          </a:xfrm>
        </p:grpSpPr>
        <p:grpSp>
          <p:nvGrpSpPr>
            <p:cNvPr id="73984" name="Group 50"/>
            <p:cNvGrpSpPr>
              <a:grpSpLocks/>
            </p:cNvGrpSpPr>
            <p:nvPr/>
          </p:nvGrpSpPr>
          <p:grpSpPr bwMode="auto">
            <a:xfrm>
              <a:off x="1936" y="799"/>
              <a:ext cx="136" cy="91"/>
              <a:chOff x="1791" y="799"/>
              <a:chExt cx="136" cy="91"/>
            </a:xfrm>
          </p:grpSpPr>
          <p:sp>
            <p:nvSpPr>
              <p:cNvPr id="73989" name="Rectangle 51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990" name="AutoShape 52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91" name="Oval 53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3985" name="Group 54"/>
            <p:cNvGrpSpPr>
              <a:grpSpLocks/>
            </p:cNvGrpSpPr>
            <p:nvPr/>
          </p:nvGrpSpPr>
          <p:grpSpPr bwMode="auto">
            <a:xfrm>
              <a:off x="1791" y="799"/>
              <a:ext cx="136" cy="91"/>
              <a:chOff x="1791" y="799"/>
              <a:chExt cx="136" cy="91"/>
            </a:xfrm>
          </p:grpSpPr>
          <p:sp>
            <p:nvSpPr>
              <p:cNvPr id="73986" name="Rectangle 55"/>
              <p:cNvSpPr>
                <a:spLocks noChangeArrowheads="1"/>
              </p:cNvSpPr>
              <p:nvPr/>
            </p:nvSpPr>
            <p:spPr bwMode="auto">
              <a:xfrm>
                <a:off x="1837" y="845"/>
                <a:ext cx="45" cy="45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F8F8F8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987" name="AutoShape 56"/>
              <p:cNvSpPr>
                <a:spLocks noChangeArrowheads="1"/>
              </p:cNvSpPr>
              <p:nvPr/>
            </p:nvSpPr>
            <p:spPr bwMode="auto">
              <a:xfrm rot="5400000">
                <a:off x="1836" y="754"/>
                <a:ext cx="45" cy="136"/>
              </a:xfrm>
              <a:prstGeom prst="flowChartDelay">
                <a:avLst/>
              </a:prstGeom>
              <a:solidFill>
                <a:srgbClr val="F8F8F8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F8F8F8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88" name="Oval 57"/>
              <p:cNvSpPr>
                <a:spLocks noChangeArrowheads="1"/>
              </p:cNvSpPr>
              <p:nvPr/>
            </p:nvSpPr>
            <p:spPr bwMode="auto">
              <a:xfrm>
                <a:off x="1803" y="814"/>
                <a:ext cx="113" cy="23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73737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3744" name="Group 58"/>
          <p:cNvGrpSpPr>
            <a:grpSpLocks/>
          </p:cNvGrpSpPr>
          <p:nvPr/>
        </p:nvGrpSpPr>
        <p:grpSpPr bwMode="auto">
          <a:xfrm>
            <a:off x="3116263" y="2952750"/>
            <a:ext cx="4216400" cy="487363"/>
            <a:chOff x="1606" y="904"/>
            <a:chExt cx="2887" cy="307"/>
          </a:xfrm>
        </p:grpSpPr>
        <p:sp>
          <p:nvSpPr>
            <p:cNvPr id="73982" name="Rectangle 59" descr="Гранит"/>
            <p:cNvSpPr>
              <a:spLocks noChangeArrowheads="1"/>
            </p:cNvSpPr>
            <p:nvPr/>
          </p:nvSpPr>
          <p:spPr bwMode="auto">
            <a:xfrm>
              <a:off x="1606" y="904"/>
              <a:ext cx="2887" cy="2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0000" lon="1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983" name="Rectangle 60" descr="Дуб"/>
            <p:cNvSpPr>
              <a:spLocks noChangeArrowheads="1"/>
            </p:cNvSpPr>
            <p:nvPr/>
          </p:nvSpPr>
          <p:spPr bwMode="auto">
            <a:xfrm rot="-5400000">
              <a:off x="1666" y="962"/>
              <a:ext cx="295" cy="204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960000" lon="0" rev="0"/>
              </a:camera>
              <a:lightRig rig="legacyFlat3" dir="r"/>
            </a:scene3d>
            <a:sp3d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3745" name="Group 61"/>
          <p:cNvGrpSpPr>
            <a:grpSpLocks/>
          </p:cNvGrpSpPr>
          <p:nvPr/>
        </p:nvGrpSpPr>
        <p:grpSpPr bwMode="auto">
          <a:xfrm>
            <a:off x="3738563" y="3217863"/>
            <a:ext cx="792162" cy="649287"/>
            <a:chOff x="2112" y="1207"/>
            <a:chExt cx="499" cy="409"/>
          </a:xfrm>
        </p:grpSpPr>
        <p:grpSp>
          <p:nvGrpSpPr>
            <p:cNvPr id="73970" name="Group 62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671" name="AutoShape 63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74" name="Rectangle 64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73" name="Rectangle 65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76" name="Rectangle 66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77" name="Rectangle 67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76" name="Rectangle 68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79" name="Rectangle 69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80" name="Rectangle 70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79" name="AutoShape 71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71" name="AutoShape 72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72" name="Rectangle 73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46" name="Group 74"/>
          <p:cNvGrpSpPr>
            <a:grpSpLocks/>
          </p:cNvGrpSpPr>
          <p:nvPr/>
        </p:nvGrpSpPr>
        <p:grpSpPr bwMode="auto">
          <a:xfrm>
            <a:off x="4741863" y="3217863"/>
            <a:ext cx="792162" cy="649287"/>
            <a:chOff x="2112" y="1207"/>
            <a:chExt cx="499" cy="409"/>
          </a:xfrm>
        </p:grpSpPr>
        <p:grpSp>
          <p:nvGrpSpPr>
            <p:cNvPr id="73958" name="Group 75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684" name="AutoShape 76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62" name="Rectangle 77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86" name="Rectangle 78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64" name="Rectangle 79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65" name="Rectangle 80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89" name="Rectangle 81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67" name="Rectangle 82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68" name="Rectangle 83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92" name="AutoShape 84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59" name="AutoShape 85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60" name="Rectangle 86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47" name="Group 87"/>
          <p:cNvGrpSpPr>
            <a:grpSpLocks/>
          </p:cNvGrpSpPr>
          <p:nvPr/>
        </p:nvGrpSpPr>
        <p:grpSpPr bwMode="auto">
          <a:xfrm>
            <a:off x="5780088" y="3217863"/>
            <a:ext cx="792162" cy="649287"/>
            <a:chOff x="2112" y="1207"/>
            <a:chExt cx="499" cy="409"/>
          </a:xfrm>
        </p:grpSpPr>
        <p:grpSp>
          <p:nvGrpSpPr>
            <p:cNvPr id="73946" name="Group 88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697" name="AutoShape 89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50" name="Rectangle 90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699" name="Rectangle 91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52" name="Rectangle 92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53" name="Rectangle 93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02" name="Rectangle 94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55" name="Rectangle 95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56" name="Rectangle 96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05" name="AutoShape 97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47" name="AutoShape 98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48" name="Rectangle 99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48" name="Group 100"/>
          <p:cNvGrpSpPr>
            <a:grpSpLocks/>
          </p:cNvGrpSpPr>
          <p:nvPr/>
        </p:nvGrpSpPr>
        <p:grpSpPr bwMode="auto">
          <a:xfrm>
            <a:off x="5635625" y="3506788"/>
            <a:ext cx="792163" cy="649287"/>
            <a:chOff x="2112" y="1207"/>
            <a:chExt cx="499" cy="409"/>
          </a:xfrm>
        </p:grpSpPr>
        <p:grpSp>
          <p:nvGrpSpPr>
            <p:cNvPr id="73934" name="Group 101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710" name="AutoShape 102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38" name="Rectangle 103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12" name="Rectangle 104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40" name="Rectangle 105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41" name="Rectangle 106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15" name="Rectangle 107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43" name="Rectangle 108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44" name="Rectangle 109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18" name="AutoShape 110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35" name="AutoShape 111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36" name="Rectangle 112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49" name="Group 113"/>
          <p:cNvGrpSpPr>
            <a:grpSpLocks/>
          </p:cNvGrpSpPr>
          <p:nvPr/>
        </p:nvGrpSpPr>
        <p:grpSpPr bwMode="auto">
          <a:xfrm>
            <a:off x="4597400" y="3506788"/>
            <a:ext cx="792163" cy="649287"/>
            <a:chOff x="2112" y="1207"/>
            <a:chExt cx="499" cy="409"/>
          </a:xfrm>
        </p:grpSpPr>
        <p:grpSp>
          <p:nvGrpSpPr>
            <p:cNvPr id="73922" name="Group 114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723" name="AutoShape 115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26" name="Rectangle 116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25" name="Rectangle 117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28" name="Rectangle 118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29" name="Rectangle 119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28" name="Rectangle 120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31" name="Rectangle 121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32" name="Rectangle 122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31" name="AutoShape 123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23" name="AutoShape 124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24" name="Rectangle 125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750" name="Group 126"/>
          <p:cNvGrpSpPr>
            <a:grpSpLocks/>
          </p:cNvGrpSpPr>
          <p:nvPr/>
        </p:nvGrpSpPr>
        <p:grpSpPr bwMode="auto">
          <a:xfrm>
            <a:off x="3594100" y="3506788"/>
            <a:ext cx="792163" cy="649287"/>
            <a:chOff x="2112" y="1207"/>
            <a:chExt cx="499" cy="409"/>
          </a:xfrm>
        </p:grpSpPr>
        <p:grpSp>
          <p:nvGrpSpPr>
            <p:cNvPr id="73910" name="Group 127"/>
            <p:cNvGrpSpPr>
              <a:grpSpLocks/>
            </p:cNvGrpSpPr>
            <p:nvPr/>
          </p:nvGrpSpPr>
          <p:grpSpPr bwMode="auto">
            <a:xfrm>
              <a:off x="2112" y="1207"/>
              <a:ext cx="499" cy="409"/>
              <a:chOff x="2112" y="1207"/>
              <a:chExt cx="499" cy="409"/>
            </a:xfrm>
          </p:grpSpPr>
          <p:sp>
            <p:nvSpPr>
              <p:cNvPr id="196736" name="AutoShape 128"/>
              <p:cNvSpPr>
                <a:spLocks noChangeArrowheads="1"/>
              </p:cNvSpPr>
              <p:nvPr/>
            </p:nvSpPr>
            <p:spPr bwMode="auto">
              <a:xfrm>
                <a:off x="2112" y="1504"/>
                <a:ext cx="496" cy="112"/>
              </a:xfrm>
              <a:prstGeom prst="parallelogram">
                <a:avLst>
                  <a:gd name="adj" fmla="val 47259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14" name="Rectangle 129" descr="Орех"/>
              <p:cNvSpPr>
                <a:spLocks noChangeArrowheads="1"/>
              </p:cNvSpPr>
              <p:nvPr/>
            </p:nvSpPr>
            <p:spPr bwMode="auto">
              <a:xfrm>
                <a:off x="2156" y="1263"/>
                <a:ext cx="454" cy="11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32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38" name="Rectangle 130"/>
              <p:cNvSpPr>
                <a:spLocks noChangeArrowheads="1"/>
              </p:cNvSpPr>
              <p:nvPr/>
            </p:nvSpPr>
            <p:spPr bwMode="auto">
              <a:xfrm>
                <a:off x="2154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16" name="Rectangle 131" descr="Орех"/>
              <p:cNvSpPr>
                <a:spLocks noChangeArrowheads="1"/>
              </p:cNvSpPr>
              <p:nvPr/>
            </p:nvSpPr>
            <p:spPr bwMode="auto">
              <a:xfrm>
                <a:off x="2160" y="1432"/>
                <a:ext cx="443" cy="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17" name="Rectangle 132" descr="Орех"/>
              <p:cNvSpPr>
                <a:spLocks noChangeArrowheads="1"/>
              </p:cNvSpPr>
              <p:nvPr/>
            </p:nvSpPr>
            <p:spPr bwMode="auto">
              <a:xfrm>
                <a:off x="2131" y="1494"/>
                <a:ext cx="453" cy="8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200000" lon="0" rev="0"/>
                </a:camera>
                <a:lightRig rig="legacyFlat3" dir="r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41" name="Rectangle 133"/>
              <p:cNvSpPr>
                <a:spLocks noChangeArrowheads="1"/>
              </p:cNvSpPr>
              <p:nvPr/>
            </p:nvSpPr>
            <p:spPr bwMode="auto">
              <a:xfrm>
                <a:off x="2600" y="1253"/>
                <a:ext cx="11" cy="272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  <p:sp>
            <p:nvSpPr>
              <p:cNvPr id="73919" name="Rectangle 134" descr="Орех"/>
              <p:cNvSpPr>
                <a:spLocks noChangeArrowheads="1"/>
              </p:cNvSpPr>
              <p:nvPr/>
            </p:nvSpPr>
            <p:spPr bwMode="auto">
              <a:xfrm>
                <a:off x="2166" y="1207"/>
                <a:ext cx="431" cy="22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3" dir="b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920" name="Rectangle 135" descr="Дуб"/>
              <p:cNvSpPr>
                <a:spLocks noChangeArrowheads="1"/>
              </p:cNvSpPr>
              <p:nvPr/>
            </p:nvSpPr>
            <p:spPr bwMode="auto">
              <a:xfrm>
                <a:off x="2132" y="1308"/>
                <a:ext cx="465" cy="11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PerspectiveTopRight">
                  <a:rot lat="1500000" lon="0" rev="0"/>
                </a:camera>
                <a:lightRig rig="legacyFlat3" dir="r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6744" name="AutoShape 136"/>
              <p:cNvSpPr>
                <a:spLocks noChangeArrowheads="1"/>
              </p:cNvSpPr>
              <p:nvPr/>
            </p:nvSpPr>
            <p:spPr bwMode="auto">
              <a:xfrm>
                <a:off x="2131" y="1434"/>
                <a:ext cx="466" cy="65"/>
              </a:xfrm>
              <a:prstGeom prst="parallelogram">
                <a:avLst>
                  <a:gd name="adj" fmla="val 39995"/>
                </a:avLst>
              </a:prstGeom>
              <a:gradFill rotWithShape="1">
                <a:gsLst>
                  <a:gs pos="0">
                    <a:schemeClr val="bg2">
                      <a:gamma/>
                      <a:shade val="0"/>
                      <a:invGamma/>
                      <a:alpha val="74001"/>
                    </a:schemeClr>
                  </a:gs>
                  <a:gs pos="100000">
                    <a:schemeClr val="bg2">
                      <a:alpha val="11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73911" name="AutoShape 137"/>
            <p:cNvSpPr>
              <a:spLocks noChangeArrowheads="1"/>
            </p:cNvSpPr>
            <p:nvPr/>
          </p:nvSpPr>
          <p:spPr bwMode="auto">
            <a:xfrm>
              <a:off x="2132" y="1263"/>
              <a:ext cx="476" cy="45"/>
            </a:xfrm>
            <a:prstGeom prst="parallelogram">
              <a:avLst>
                <a:gd name="adj" fmla="val 31097"/>
              </a:avLst>
            </a:prstGeom>
            <a:gradFill rotWithShape="1">
              <a:gsLst>
                <a:gs pos="0">
                  <a:srgbClr val="181818">
                    <a:alpha val="57001"/>
                  </a:srgbClr>
                </a:gs>
                <a:gs pos="100000">
                  <a:srgbClr val="333333">
                    <a:alpha val="7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12" name="Rectangle 138"/>
            <p:cNvSpPr>
              <a:spLocks noChangeArrowheads="1"/>
            </p:cNvSpPr>
            <p:nvPr/>
          </p:nvSpPr>
          <p:spPr bwMode="auto">
            <a:xfrm>
              <a:off x="2164" y="1320"/>
              <a:ext cx="431" cy="91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68999"/>
                  </a:srgbClr>
                </a:gs>
                <a:gs pos="100000">
                  <a:srgbClr val="333333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751" name="AutoShape 139"/>
          <p:cNvSpPr>
            <a:spLocks noChangeArrowheads="1"/>
          </p:cNvSpPr>
          <p:nvPr/>
        </p:nvSpPr>
        <p:spPr bwMode="auto">
          <a:xfrm rot="5400000" flipH="1">
            <a:off x="2583656" y="3852069"/>
            <a:ext cx="604838" cy="69850"/>
          </a:xfrm>
          <a:prstGeom prst="parallelogram">
            <a:avLst>
              <a:gd name="adj" fmla="val 224415"/>
            </a:avLst>
          </a:prstGeom>
          <a:solidFill>
            <a:schemeClr val="bg2"/>
          </a:solidFill>
          <a:ln w="9525">
            <a:miter lim="800000"/>
            <a:headEnd/>
            <a:tailEnd/>
          </a:ln>
          <a:scene3d>
            <a:camera prst="legacyObliqueLeft">
              <a:rot lat="21359977" lon="0" rev="0"/>
            </a:camera>
            <a:lightRig rig="legacyFlat3" dir="b"/>
          </a:scene3d>
          <a:sp3d extrusionH="11100" prstMaterial="legacyMetal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52" name="Group 140"/>
          <p:cNvGrpSpPr>
            <a:grpSpLocks/>
          </p:cNvGrpSpPr>
          <p:nvPr/>
        </p:nvGrpSpPr>
        <p:grpSpPr bwMode="auto">
          <a:xfrm>
            <a:off x="2468563" y="2565400"/>
            <a:ext cx="503237" cy="469900"/>
            <a:chOff x="1429" y="161"/>
            <a:chExt cx="317" cy="296"/>
          </a:xfrm>
        </p:grpSpPr>
        <p:sp>
          <p:nvSpPr>
            <p:cNvPr id="73905" name="AutoShape 141" descr="Орех"/>
            <p:cNvSpPr>
              <a:spLocks noChangeArrowheads="1"/>
            </p:cNvSpPr>
            <p:nvPr/>
          </p:nvSpPr>
          <p:spPr bwMode="auto">
            <a:xfrm rot="5400000" flipH="1">
              <a:off x="1301" y="299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06" name="AutoShape 142" descr="Дуб"/>
            <p:cNvSpPr>
              <a:spLocks noChangeArrowheads="1"/>
            </p:cNvSpPr>
            <p:nvPr/>
          </p:nvSpPr>
          <p:spPr bwMode="auto">
            <a:xfrm>
              <a:off x="1429" y="164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07" name="AutoShape 143" descr="Дуб"/>
            <p:cNvSpPr>
              <a:spLocks noChangeArrowheads="1"/>
            </p:cNvSpPr>
            <p:nvPr/>
          </p:nvSpPr>
          <p:spPr bwMode="auto">
            <a:xfrm>
              <a:off x="1429" y="255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08" name="AutoShape 144" descr="Дуб"/>
            <p:cNvSpPr>
              <a:spLocks noChangeArrowheads="1"/>
            </p:cNvSpPr>
            <p:nvPr/>
          </p:nvSpPr>
          <p:spPr bwMode="auto">
            <a:xfrm>
              <a:off x="1429" y="346"/>
              <a:ext cx="317" cy="45"/>
            </a:xfrm>
            <a:prstGeom prst="parallelogram">
              <a:avLst>
                <a:gd name="adj" fmla="val 60008"/>
              </a:avLst>
            </a:pr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09" name="AutoShape 145" descr="Орех"/>
            <p:cNvSpPr>
              <a:spLocks noChangeArrowheads="1"/>
            </p:cNvSpPr>
            <p:nvPr/>
          </p:nvSpPr>
          <p:spPr bwMode="auto">
            <a:xfrm rot="5400000" flipH="1">
              <a:off x="1587" y="295"/>
              <a:ext cx="292" cy="23"/>
            </a:xfrm>
            <a:prstGeom prst="parallelogram">
              <a:avLst>
                <a:gd name="adj" fmla="val 238279"/>
              </a:avLst>
            </a:prstGeom>
            <a:blipFill dpi="0" rotWithShape="1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753" name="Rectangle 146" descr="Гранит"/>
          <p:cNvSpPr>
            <a:spLocks noChangeArrowheads="1"/>
          </p:cNvSpPr>
          <p:nvPr/>
        </p:nvSpPr>
        <p:spPr bwMode="auto">
          <a:xfrm>
            <a:off x="2035175" y="5508625"/>
            <a:ext cx="4824413" cy="59055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600000" lon="120000" rev="0"/>
            </a:camera>
            <a:lightRig rig="legacyFlat3" dir="r"/>
          </a:scene3d>
          <a:sp3d extrusionH="49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54" name="Group 147"/>
          <p:cNvGrpSpPr>
            <a:grpSpLocks/>
          </p:cNvGrpSpPr>
          <p:nvPr/>
        </p:nvGrpSpPr>
        <p:grpSpPr bwMode="auto">
          <a:xfrm>
            <a:off x="2108200" y="5595938"/>
            <a:ext cx="2368550" cy="823912"/>
            <a:chOff x="1202" y="2070"/>
            <a:chExt cx="1492" cy="519"/>
          </a:xfrm>
        </p:grpSpPr>
        <p:sp>
          <p:nvSpPr>
            <p:cNvPr id="73863" name="Rectangle 148"/>
            <p:cNvSpPr>
              <a:spLocks noChangeArrowheads="1"/>
            </p:cNvSpPr>
            <p:nvPr/>
          </p:nvSpPr>
          <p:spPr bwMode="auto">
            <a:xfrm>
              <a:off x="1829" y="2538"/>
              <a:ext cx="318" cy="23"/>
            </a:xfrm>
            <a:prstGeom prst="rect">
              <a:avLst/>
            </a:prstGeom>
            <a:solidFill>
              <a:srgbClr val="B2B2B2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660000" lon="120000" rev="0"/>
              </a:camera>
              <a:lightRig rig="legacyFlat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4" name="Rectangle 149" descr="Гранит"/>
            <p:cNvSpPr>
              <a:spLocks noChangeArrowheads="1"/>
            </p:cNvSpPr>
            <p:nvPr/>
          </p:nvSpPr>
          <p:spPr bwMode="auto">
            <a:xfrm>
              <a:off x="2172" y="2538"/>
              <a:ext cx="272" cy="4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600000" lon="60000" rev="0"/>
              </a:camera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5" name="Rectangle 150"/>
            <p:cNvSpPr>
              <a:spLocks noChangeArrowheads="1"/>
            </p:cNvSpPr>
            <p:nvPr/>
          </p:nvSpPr>
          <p:spPr bwMode="auto">
            <a:xfrm>
              <a:off x="2305" y="2107"/>
              <a:ext cx="227" cy="54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6" name="Oval 151"/>
            <p:cNvSpPr>
              <a:spLocks noChangeArrowheads="1"/>
            </p:cNvSpPr>
            <p:nvPr/>
          </p:nvSpPr>
          <p:spPr bwMode="auto">
            <a:xfrm>
              <a:off x="2186" y="2257"/>
              <a:ext cx="272" cy="272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7" name="Rectangle 152"/>
            <p:cNvSpPr>
              <a:spLocks noChangeArrowheads="1"/>
            </p:cNvSpPr>
            <p:nvPr/>
          </p:nvSpPr>
          <p:spPr bwMode="auto">
            <a:xfrm>
              <a:off x="2180" y="2251"/>
              <a:ext cx="272" cy="18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8" name="Rectangle 153"/>
            <p:cNvSpPr>
              <a:spLocks noChangeArrowheads="1"/>
            </p:cNvSpPr>
            <p:nvPr/>
          </p:nvSpPr>
          <p:spPr bwMode="auto">
            <a:xfrm>
              <a:off x="2164" y="2251"/>
              <a:ext cx="292" cy="49"/>
            </a:xfrm>
            <a:prstGeom prst="rect">
              <a:avLst/>
            </a:prstGeom>
            <a:solidFill>
              <a:srgbClr val="CCCC00"/>
            </a:solidFill>
            <a:ln w="9525">
              <a:miter lim="800000"/>
              <a:headEnd/>
              <a:tailEnd/>
            </a:ln>
            <a:scene3d>
              <a:camera prst="legacyObliqueTopRight">
                <a:rot lat="21539980" lon="18000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69" name="AutoShape 154"/>
            <p:cNvSpPr>
              <a:spLocks noChangeArrowheads="1"/>
            </p:cNvSpPr>
            <p:nvPr/>
          </p:nvSpPr>
          <p:spPr bwMode="auto">
            <a:xfrm rot="10800000">
              <a:off x="2200" y="2161"/>
              <a:ext cx="269" cy="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862 w 21600"/>
                <a:gd name="T13" fmla="*/ 5863 h 21600"/>
                <a:gd name="T14" fmla="*/ 15738 w 21600"/>
                <a:gd name="T15" fmla="*/ 157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22" y="21600"/>
                  </a:lnTo>
                  <a:lnTo>
                    <a:pt x="134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CC00"/>
            </a:solidFill>
            <a:ln w="9525">
              <a:round/>
              <a:headEnd/>
              <a:tailEnd/>
            </a:ln>
            <a:scene3d>
              <a:camera prst="legacyPerspectiveTopRight">
                <a:rot lat="0" lon="72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CC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70" name="AutoShape 155"/>
            <p:cNvSpPr>
              <a:spLocks noChangeArrowheads="1"/>
            </p:cNvSpPr>
            <p:nvPr/>
          </p:nvSpPr>
          <p:spPr bwMode="auto">
            <a:xfrm>
              <a:off x="1630" y="2115"/>
              <a:ext cx="45" cy="365"/>
            </a:xfrm>
            <a:prstGeom prst="can">
              <a:avLst>
                <a:gd name="adj" fmla="val 2403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764" name="AutoShape 156"/>
            <p:cNvSpPr>
              <a:spLocks noChangeArrowheads="1"/>
            </p:cNvSpPr>
            <p:nvPr/>
          </p:nvSpPr>
          <p:spPr bwMode="auto">
            <a:xfrm>
              <a:off x="1859" y="2490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872" name="AutoShape 157"/>
            <p:cNvSpPr>
              <a:spLocks noChangeArrowheads="1"/>
            </p:cNvSpPr>
            <p:nvPr/>
          </p:nvSpPr>
          <p:spPr bwMode="auto">
            <a:xfrm>
              <a:off x="1864" y="2368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73" name="AutoShape 158"/>
            <p:cNvSpPr>
              <a:spLocks noChangeArrowheads="1"/>
            </p:cNvSpPr>
            <p:nvPr/>
          </p:nvSpPr>
          <p:spPr bwMode="auto">
            <a:xfrm>
              <a:off x="1859" y="2347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74" name="AutoShape 159"/>
            <p:cNvSpPr>
              <a:spLocks noChangeArrowheads="1"/>
            </p:cNvSpPr>
            <p:nvPr/>
          </p:nvSpPr>
          <p:spPr bwMode="auto">
            <a:xfrm>
              <a:off x="1864" y="2223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75" name="AutoShape 160"/>
            <p:cNvSpPr>
              <a:spLocks noChangeArrowheads="1"/>
            </p:cNvSpPr>
            <p:nvPr/>
          </p:nvSpPr>
          <p:spPr bwMode="auto">
            <a:xfrm>
              <a:off x="1859" y="220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76" name="AutoShape 161"/>
            <p:cNvSpPr>
              <a:spLocks noChangeArrowheads="1"/>
            </p:cNvSpPr>
            <p:nvPr/>
          </p:nvSpPr>
          <p:spPr bwMode="auto">
            <a:xfrm>
              <a:off x="1894" y="2107"/>
              <a:ext cx="47" cy="104"/>
            </a:xfrm>
            <a:prstGeom prst="can">
              <a:avLst>
                <a:gd name="adj" fmla="val 14690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770" name="AutoShape 162"/>
            <p:cNvSpPr>
              <a:spLocks noChangeArrowheads="1"/>
            </p:cNvSpPr>
            <p:nvPr/>
          </p:nvSpPr>
          <p:spPr bwMode="auto">
            <a:xfrm>
              <a:off x="2025" y="2491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878" name="AutoShape 163"/>
            <p:cNvSpPr>
              <a:spLocks noChangeArrowheads="1"/>
            </p:cNvSpPr>
            <p:nvPr/>
          </p:nvSpPr>
          <p:spPr bwMode="auto">
            <a:xfrm>
              <a:off x="2030" y="2369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79" name="AutoShape 164"/>
            <p:cNvSpPr>
              <a:spLocks noChangeArrowheads="1"/>
            </p:cNvSpPr>
            <p:nvPr/>
          </p:nvSpPr>
          <p:spPr bwMode="auto">
            <a:xfrm>
              <a:off x="2025" y="2348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80" name="AutoShape 165"/>
            <p:cNvSpPr>
              <a:spLocks noChangeArrowheads="1"/>
            </p:cNvSpPr>
            <p:nvPr/>
          </p:nvSpPr>
          <p:spPr bwMode="auto">
            <a:xfrm>
              <a:off x="2030" y="2224"/>
              <a:ext cx="114" cy="136"/>
            </a:xfrm>
            <a:prstGeom prst="can">
              <a:avLst>
                <a:gd name="adj" fmla="val 14912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81" name="AutoShape 166"/>
            <p:cNvSpPr>
              <a:spLocks noChangeArrowheads="1"/>
            </p:cNvSpPr>
            <p:nvPr/>
          </p:nvSpPr>
          <p:spPr bwMode="auto">
            <a:xfrm>
              <a:off x="2025" y="2202"/>
              <a:ext cx="123" cy="34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82" name="AutoShape 167"/>
            <p:cNvSpPr>
              <a:spLocks noChangeArrowheads="1"/>
            </p:cNvSpPr>
            <p:nvPr/>
          </p:nvSpPr>
          <p:spPr bwMode="auto">
            <a:xfrm>
              <a:off x="2064" y="2111"/>
              <a:ext cx="47" cy="103"/>
            </a:xfrm>
            <a:prstGeom prst="can">
              <a:avLst>
                <a:gd name="adj" fmla="val 14549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83" name="AutoShape 168"/>
            <p:cNvSpPr>
              <a:spLocks noChangeArrowheads="1"/>
            </p:cNvSpPr>
            <p:nvPr/>
          </p:nvSpPr>
          <p:spPr bwMode="auto">
            <a:xfrm>
              <a:off x="1892" y="2105"/>
              <a:ext cx="22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32 w 21600"/>
                <a:gd name="T13" fmla="*/ 3840 h 21600"/>
                <a:gd name="T14" fmla="*/ 17568 w 21600"/>
                <a:gd name="T15" fmla="*/ 177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416" y="21600"/>
                  </a:lnTo>
                  <a:lnTo>
                    <a:pt x="17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84" name="AutoShape 169"/>
            <p:cNvSpPr>
              <a:spLocks noChangeArrowheads="1"/>
            </p:cNvSpPr>
            <p:nvPr/>
          </p:nvSpPr>
          <p:spPr bwMode="auto">
            <a:xfrm>
              <a:off x="2499" y="2115"/>
              <a:ext cx="195" cy="289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9525">
              <a:round/>
              <a:headEnd/>
              <a:tailEnd/>
            </a:ln>
            <a:scene3d>
              <a:camera prst="legacyPerspectiveTopRight">
                <a:rot lat="300000" lon="18000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FF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85" name="AutoShape 170" descr="30%"/>
            <p:cNvSpPr>
              <a:spLocks noChangeAspect="1" noChangeArrowheads="1"/>
            </p:cNvSpPr>
            <p:nvPr/>
          </p:nvSpPr>
          <p:spPr bwMode="auto">
            <a:xfrm>
              <a:off x="2519" y="2142"/>
              <a:ext cx="151" cy="225"/>
            </a:xfrm>
            <a:prstGeom prst="roundRect">
              <a:avLst>
                <a:gd name="adj" fmla="val 16667"/>
              </a:avLst>
            </a:prstGeom>
            <a:pattFill prst="pct30">
              <a:fgClr>
                <a:schemeClr val="folHlink"/>
              </a:fgClr>
              <a:bgClr>
                <a:schemeClr val="bg2"/>
              </a:bgClr>
            </a:pattFill>
            <a:ln w="9525">
              <a:round/>
              <a:headEnd/>
              <a:tailEnd/>
            </a:ln>
            <a:scene3d>
              <a:camera prst="legacyPerspectiveBottomLeft">
                <a:rot lat="21059991" lon="21480000" rev="0"/>
              </a:camera>
              <a:lightRig rig="legacyFlat3" dir="r"/>
            </a:scene3d>
            <a:sp3d extrusionH="111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86" name="Oval 171"/>
            <p:cNvSpPr>
              <a:spLocks noChangeArrowheads="1"/>
            </p:cNvSpPr>
            <p:nvPr/>
          </p:nvSpPr>
          <p:spPr bwMode="auto">
            <a:xfrm>
              <a:off x="2213" y="2360"/>
              <a:ext cx="136" cy="137"/>
            </a:xfrm>
            <a:prstGeom prst="ellipse">
              <a:avLst/>
            </a:prstGeom>
            <a:solidFill>
              <a:srgbClr val="C0C0C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87" name="Oval 172"/>
            <p:cNvSpPr>
              <a:spLocks noChangeArrowheads="1"/>
            </p:cNvSpPr>
            <p:nvPr/>
          </p:nvSpPr>
          <p:spPr bwMode="auto">
            <a:xfrm>
              <a:off x="2199" y="2412"/>
              <a:ext cx="91" cy="91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88" name="Oval 173"/>
            <p:cNvSpPr>
              <a:spLocks noChangeArrowheads="1"/>
            </p:cNvSpPr>
            <p:nvPr/>
          </p:nvSpPr>
          <p:spPr bwMode="auto">
            <a:xfrm>
              <a:off x="2200" y="2388"/>
              <a:ext cx="79" cy="95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BottomRight">
                <a:rot lat="2039998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89" name="Oval 174"/>
            <p:cNvSpPr>
              <a:spLocks noChangeArrowheads="1"/>
            </p:cNvSpPr>
            <p:nvPr/>
          </p:nvSpPr>
          <p:spPr bwMode="auto">
            <a:xfrm>
              <a:off x="2200" y="2364"/>
              <a:ext cx="70" cy="95"/>
            </a:xfrm>
            <a:prstGeom prst="ellipse">
              <a:avLst/>
            </a:prstGeom>
            <a:solidFill>
              <a:schemeClr val="tx1"/>
            </a:solidFill>
            <a:ln w="9525">
              <a:round/>
              <a:headEnd/>
              <a:tailEnd/>
            </a:ln>
            <a:scene3d>
              <a:camera prst="legacyPerspectiveBottomRight">
                <a:rot lat="18059990" lon="48000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96783" name="AutoShape 175"/>
            <p:cNvSpPr>
              <a:spLocks noChangeArrowheads="1"/>
            </p:cNvSpPr>
            <p:nvPr/>
          </p:nvSpPr>
          <p:spPr bwMode="auto">
            <a:xfrm>
              <a:off x="2200" y="2070"/>
              <a:ext cx="70" cy="365"/>
            </a:xfrm>
            <a:prstGeom prst="can">
              <a:avLst>
                <a:gd name="adj" fmla="val 17429"/>
              </a:avLst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891" name="AutoShape 176"/>
            <p:cNvSpPr>
              <a:spLocks noChangeArrowheads="1"/>
            </p:cNvSpPr>
            <p:nvPr/>
          </p:nvSpPr>
          <p:spPr bwMode="auto">
            <a:xfrm rot="5400000">
              <a:off x="1868" y="2242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92" name="AutoShape 177"/>
            <p:cNvSpPr>
              <a:spLocks noChangeArrowheads="1"/>
            </p:cNvSpPr>
            <p:nvPr/>
          </p:nvSpPr>
          <p:spPr bwMode="auto">
            <a:xfrm rot="5400000">
              <a:off x="1868" y="2104"/>
              <a:ext cx="29" cy="447"/>
            </a:xfrm>
            <a:prstGeom prst="can">
              <a:avLst>
                <a:gd name="adj" fmla="val 51665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93" name="AutoShape 178"/>
            <p:cNvSpPr>
              <a:spLocks noChangeArrowheads="1"/>
            </p:cNvSpPr>
            <p:nvPr/>
          </p:nvSpPr>
          <p:spPr bwMode="auto">
            <a:xfrm>
              <a:off x="1375" y="2121"/>
              <a:ext cx="45" cy="229"/>
            </a:xfrm>
            <a:prstGeom prst="can">
              <a:avLst>
                <a:gd name="adj" fmla="val 1508"/>
              </a:avLst>
            </a:pr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94" name="AutoShape 179"/>
            <p:cNvSpPr>
              <a:spLocks noChangeArrowheads="1"/>
            </p:cNvSpPr>
            <p:nvPr/>
          </p:nvSpPr>
          <p:spPr bwMode="auto">
            <a:xfrm>
              <a:off x="1377" y="2117"/>
              <a:ext cx="29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68 w 21600"/>
                <a:gd name="T13" fmla="*/ 3360 h 21600"/>
                <a:gd name="T14" fmla="*/ 18232 w 21600"/>
                <a:gd name="T15" fmla="*/ 1824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92" y="21600"/>
                  </a:lnTo>
                  <a:lnTo>
                    <a:pt x="1840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95" name="Rectangle 180" descr="Гранит"/>
            <p:cNvSpPr>
              <a:spLocks noChangeArrowheads="1"/>
            </p:cNvSpPr>
            <p:nvPr/>
          </p:nvSpPr>
          <p:spPr bwMode="auto">
            <a:xfrm>
              <a:off x="1235" y="2543"/>
              <a:ext cx="212" cy="4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780000" lon="120000" rev="0"/>
              </a:camera>
              <a:lightRig rig="legacyFlat3" dir="r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96" name="AutoShape 181"/>
            <p:cNvSpPr>
              <a:spLocks noChangeArrowheads="1"/>
            </p:cNvSpPr>
            <p:nvPr/>
          </p:nvSpPr>
          <p:spPr bwMode="auto">
            <a:xfrm flipV="1">
              <a:off x="1204" y="2124"/>
              <a:ext cx="45" cy="351"/>
            </a:xfrm>
            <a:prstGeom prst="can">
              <a:avLst>
                <a:gd name="adj" fmla="val 12097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767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790" name="AutoShape 182"/>
            <p:cNvSpPr>
              <a:spLocks noChangeArrowheads="1"/>
            </p:cNvSpPr>
            <p:nvPr/>
          </p:nvSpPr>
          <p:spPr bwMode="auto">
            <a:xfrm>
              <a:off x="1693" y="2072"/>
              <a:ext cx="589" cy="68"/>
            </a:xfrm>
            <a:custGeom>
              <a:avLst/>
              <a:gdLst>
                <a:gd name="G0" fmla="+- 3301 0 0"/>
                <a:gd name="G1" fmla="+- 21600 0 3301"/>
                <a:gd name="G2" fmla="*/ 3301 1 2"/>
                <a:gd name="G3" fmla="+- 21600 0 G2"/>
                <a:gd name="G4" fmla="+/ 3301 21600 2"/>
                <a:gd name="G5" fmla="+/ G1 0 2"/>
                <a:gd name="G6" fmla="*/ 21600 21600 3301"/>
                <a:gd name="G7" fmla="*/ G6 1 2"/>
                <a:gd name="G8" fmla="+- 21600 0 G7"/>
                <a:gd name="G9" fmla="*/ 21600 1 2"/>
                <a:gd name="G10" fmla="+- 3301 0 G9"/>
                <a:gd name="G11" fmla="?: G10 G8 0"/>
                <a:gd name="G12" fmla="?: G10 G7 21600"/>
                <a:gd name="T0" fmla="*/ 19949 w 21600"/>
                <a:gd name="T1" fmla="*/ 10800 h 21600"/>
                <a:gd name="T2" fmla="*/ 10800 w 21600"/>
                <a:gd name="T3" fmla="*/ 21600 h 21600"/>
                <a:gd name="T4" fmla="*/ 1651 w 21600"/>
                <a:gd name="T5" fmla="*/ 10800 h 21600"/>
                <a:gd name="T6" fmla="*/ 10800 w 21600"/>
                <a:gd name="T7" fmla="*/ 0 h 21600"/>
                <a:gd name="T8" fmla="*/ 3451 w 21600"/>
                <a:gd name="T9" fmla="*/ 3451 h 21600"/>
                <a:gd name="T10" fmla="*/ 18149 w 21600"/>
                <a:gd name="T11" fmla="*/ 181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301" y="21600"/>
                  </a:lnTo>
                  <a:lnTo>
                    <a:pt x="1829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898" name="AutoShape 183"/>
            <p:cNvSpPr>
              <a:spLocks noChangeArrowheads="1"/>
            </p:cNvSpPr>
            <p:nvPr/>
          </p:nvSpPr>
          <p:spPr bwMode="auto">
            <a:xfrm flipV="1">
              <a:off x="1202" y="2418"/>
              <a:ext cx="227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72 w 21600"/>
                <a:gd name="T13" fmla="*/ 4547 h 21600"/>
                <a:gd name="T14" fmla="*/ 17128 w 21600"/>
                <a:gd name="T15" fmla="*/ 170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99" name="Rectangle 184"/>
            <p:cNvSpPr>
              <a:spLocks noChangeArrowheads="1"/>
            </p:cNvSpPr>
            <p:nvPr/>
          </p:nvSpPr>
          <p:spPr bwMode="auto">
            <a:xfrm>
              <a:off x="1368" y="2305"/>
              <a:ext cx="57" cy="136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900" name="Rectangle 185"/>
            <p:cNvSpPr>
              <a:spLocks noChangeArrowheads="1"/>
            </p:cNvSpPr>
            <p:nvPr/>
          </p:nvSpPr>
          <p:spPr bwMode="auto">
            <a:xfrm>
              <a:off x="1271" y="2444"/>
              <a:ext cx="136" cy="91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901" name="Oval 186"/>
            <p:cNvSpPr>
              <a:spLocks noChangeArrowheads="1"/>
            </p:cNvSpPr>
            <p:nvPr/>
          </p:nvSpPr>
          <p:spPr bwMode="auto">
            <a:xfrm>
              <a:off x="1265" y="2387"/>
              <a:ext cx="136" cy="136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902" name="Oval 187"/>
            <p:cNvSpPr>
              <a:spLocks noChangeArrowheads="1"/>
            </p:cNvSpPr>
            <p:nvPr/>
          </p:nvSpPr>
          <p:spPr bwMode="auto">
            <a:xfrm>
              <a:off x="1258" y="2433"/>
              <a:ext cx="91" cy="91"/>
            </a:xfrm>
            <a:prstGeom prst="ellipse">
              <a:avLst/>
            </a:prstGeom>
            <a:solidFill>
              <a:srgbClr val="99CC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303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903" name="Rectangle 188"/>
            <p:cNvSpPr>
              <a:spLocks noChangeAspect="1" noChangeArrowheads="1"/>
            </p:cNvSpPr>
            <p:nvPr/>
          </p:nvSpPr>
          <p:spPr bwMode="auto">
            <a:xfrm>
              <a:off x="2097" y="2565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904" name="Rectangle 189"/>
            <p:cNvSpPr>
              <a:spLocks noChangeAspect="1" noChangeArrowheads="1"/>
            </p:cNvSpPr>
            <p:nvPr/>
          </p:nvSpPr>
          <p:spPr bwMode="auto">
            <a:xfrm>
              <a:off x="1866" y="2563"/>
              <a:ext cx="23" cy="23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755" name="Rectangle 190" descr="Белый мрамор"/>
          <p:cNvSpPr>
            <a:spLocks noChangeArrowheads="1"/>
          </p:cNvSpPr>
          <p:nvPr/>
        </p:nvSpPr>
        <p:spPr bwMode="auto">
          <a:xfrm>
            <a:off x="6643688" y="5857875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2400000" lon="240000" rev="0"/>
            </a:camera>
            <a:lightRig rig="legacyFlat3" dir="b"/>
          </a:scene3d>
          <a:sp3d extrusionH="7339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56" name="Group 191"/>
          <p:cNvGrpSpPr>
            <a:grpSpLocks/>
          </p:cNvGrpSpPr>
          <p:nvPr/>
        </p:nvGrpSpPr>
        <p:grpSpPr bwMode="auto">
          <a:xfrm>
            <a:off x="7399338" y="2503488"/>
            <a:ext cx="863600" cy="965200"/>
            <a:chOff x="4535" y="627"/>
            <a:chExt cx="544" cy="608"/>
          </a:xfrm>
        </p:grpSpPr>
        <p:grpSp>
          <p:nvGrpSpPr>
            <p:cNvPr id="73853" name="Group 192"/>
            <p:cNvGrpSpPr>
              <a:grpSpLocks/>
            </p:cNvGrpSpPr>
            <p:nvPr/>
          </p:nvGrpSpPr>
          <p:grpSpPr bwMode="auto">
            <a:xfrm>
              <a:off x="4600" y="627"/>
              <a:ext cx="468" cy="254"/>
              <a:chOff x="4600" y="627"/>
              <a:chExt cx="468" cy="254"/>
            </a:xfrm>
          </p:grpSpPr>
          <p:grpSp>
            <p:nvGrpSpPr>
              <p:cNvPr id="73856" name="Group 193"/>
              <p:cNvGrpSpPr>
                <a:grpSpLocks/>
              </p:cNvGrpSpPr>
              <p:nvPr/>
            </p:nvGrpSpPr>
            <p:grpSpPr bwMode="auto">
              <a:xfrm>
                <a:off x="4814" y="627"/>
                <a:ext cx="254" cy="204"/>
                <a:chOff x="4814" y="797"/>
                <a:chExt cx="254" cy="204"/>
              </a:xfrm>
            </p:grpSpPr>
            <p:sp>
              <p:nvSpPr>
                <p:cNvPr id="73861" name="Rectangle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4814" y="797"/>
                  <a:ext cx="254" cy="20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862" name="Rectangle 195" descr="с311"/>
                <p:cNvSpPr>
                  <a:spLocks noChangeArrowheads="1"/>
                </p:cNvSpPr>
                <p:nvPr/>
              </p:nvSpPr>
              <p:spPr bwMode="auto">
                <a:xfrm>
                  <a:off x="4826" y="813"/>
                  <a:ext cx="227" cy="182"/>
                </a:xfrm>
                <a:prstGeom prst="rect">
                  <a:avLst/>
                </a:prstGeom>
                <a:blipFill dpi="0" rotWithShape="1">
                  <a:blip r:embed="rId10"/>
                  <a:srcRect/>
                  <a:stretch>
                    <a:fillRect/>
                  </a:stretch>
                </a:blip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4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73857" name="Group 196"/>
              <p:cNvGrpSpPr>
                <a:grpSpLocks/>
              </p:cNvGrpSpPr>
              <p:nvPr/>
            </p:nvGrpSpPr>
            <p:grpSpPr bwMode="auto">
              <a:xfrm>
                <a:off x="4600" y="764"/>
                <a:ext cx="318" cy="117"/>
                <a:chOff x="4468" y="284"/>
                <a:chExt cx="318" cy="117"/>
              </a:xfrm>
            </p:grpSpPr>
            <p:sp>
              <p:nvSpPr>
                <p:cNvPr id="73858" name="AutoShape 197" descr="Орех"/>
                <p:cNvSpPr>
                  <a:spLocks noChangeArrowheads="1"/>
                </p:cNvSpPr>
                <p:nvPr/>
              </p:nvSpPr>
              <p:spPr bwMode="auto">
                <a:xfrm>
                  <a:off x="4468" y="346"/>
                  <a:ext cx="318" cy="55"/>
                </a:xfrm>
                <a:prstGeom prst="parallelogram">
                  <a:avLst>
                    <a:gd name="adj" fmla="val 32737"/>
                  </a:avLst>
                </a:prstGeom>
                <a:blipFill dpi="0" rotWithShape="1">
                  <a:blip r:embed="rId9"/>
                  <a:srcRect/>
                  <a:tile tx="0" ty="0" sx="100000" sy="100000" flip="none" algn="tl"/>
                </a:blipFill>
                <a:ln w="9525">
                  <a:miter lim="800000"/>
                  <a:headEnd/>
                  <a:tailEnd/>
                </a:ln>
                <a:scene3d>
                  <a:camera prst="legacyObliqueBottom"/>
                  <a:lightRig rig="legacyFlat3" dir="b"/>
                </a:scene3d>
                <a:sp3d extrusionH="303200" prstMaterial="legacyMatte">
                  <a:bevelT w="13500" h="13500" prst="angle"/>
                  <a:bevelB w="13500" h="13500" prst="angle"/>
                  <a:extrusionClr>
                    <a:srgbClr val="996633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859" name="Rectangle 198"/>
                <p:cNvSpPr>
                  <a:spLocks noChangeArrowheads="1"/>
                </p:cNvSpPr>
                <p:nvPr/>
              </p:nvSpPr>
              <p:spPr bwMode="auto">
                <a:xfrm>
                  <a:off x="4509" y="284"/>
                  <a:ext cx="91" cy="9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899994" lon="0" rev="0"/>
                  </a:camera>
                  <a:lightRig rig="legacyFlat3" dir="b"/>
                </a:scene3d>
                <a:sp3d extrusionH="49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196807" name="Rectangle 199"/>
                <p:cNvSpPr>
                  <a:spLocks noChangeArrowheads="1"/>
                </p:cNvSpPr>
                <p:nvPr/>
              </p:nvSpPr>
              <p:spPr bwMode="auto">
                <a:xfrm>
                  <a:off x="4519" y="296"/>
                  <a:ext cx="68" cy="6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path path="rect">
                    <a:fillToRect r="100000" b="100000"/>
                  </a:path>
                </a:gradFill>
                <a:ln w="3175">
                  <a:miter lim="800000"/>
                  <a:headEnd/>
                  <a:tailEnd/>
                </a:ln>
                <a:effectLst/>
                <a:scene3d>
                  <a:camera prst="legacyPerspectiveTopRight">
                    <a:rot lat="1200000" lon="0" rev="0"/>
                  </a:camera>
                  <a:lightRig rig="legacyFlat3" dir="b"/>
                </a:scene3d>
                <a:sp3d prstMaterial="legacyMatte">
                  <a:bevelT w="13500" h="13500" prst="angle"/>
                  <a:bevelB w="13500" h="13500" prst="angle"/>
                  <a:extrusionClr>
                    <a:schemeClr val="accent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73854" name="AutoShape 200" descr="Дуб"/>
            <p:cNvSpPr>
              <a:spLocks noChangeArrowheads="1"/>
            </p:cNvSpPr>
            <p:nvPr/>
          </p:nvSpPr>
          <p:spPr bwMode="auto">
            <a:xfrm rot="5247531" flipH="1">
              <a:off x="4369" y="954"/>
              <a:ext cx="407" cy="32"/>
            </a:xfrm>
            <a:prstGeom prst="parallelogram">
              <a:avLst>
                <a:gd name="adj" fmla="val 358716"/>
              </a:avLst>
            </a:prstGeom>
            <a:blipFill dpi="0" rotWithShape="0">
              <a:blip r:embed="rId8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55" name="Rectangle 201" descr="Гранит"/>
            <p:cNvSpPr>
              <a:spLocks noChangeArrowheads="1"/>
            </p:cNvSpPr>
            <p:nvPr/>
          </p:nvSpPr>
          <p:spPr bwMode="auto">
            <a:xfrm>
              <a:off x="4535" y="918"/>
              <a:ext cx="544" cy="317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3757" name="AutoShape 202"/>
          <p:cNvSpPr>
            <a:spLocks noChangeArrowheads="1"/>
          </p:cNvSpPr>
          <p:nvPr/>
        </p:nvSpPr>
        <p:spPr bwMode="auto">
          <a:xfrm>
            <a:off x="7364413" y="3433763"/>
            <a:ext cx="720725" cy="217487"/>
          </a:xfrm>
          <a:prstGeom prst="parallelogram">
            <a:avLst>
              <a:gd name="adj" fmla="val 26480"/>
            </a:avLst>
          </a:prstGeom>
          <a:gradFill rotWithShape="0">
            <a:gsLst>
              <a:gs pos="0">
                <a:srgbClr val="76762F">
                  <a:alpha val="81000"/>
                </a:srgbClr>
              </a:gs>
              <a:gs pos="100000">
                <a:srgbClr val="FFFF66">
                  <a:alpha val="78998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3758" name="Group 203"/>
          <p:cNvGrpSpPr>
            <a:grpSpLocks/>
          </p:cNvGrpSpPr>
          <p:nvPr/>
        </p:nvGrpSpPr>
        <p:grpSpPr bwMode="auto">
          <a:xfrm>
            <a:off x="7251700" y="3043238"/>
            <a:ext cx="976313" cy="1111250"/>
            <a:chOff x="4442" y="961"/>
            <a:chExt cx="615" cy="700"/>
          </a:xfrm>
        </p:grpSpPr>
        <p:sp>
          <p:nvSpPr>
            <p:cNvPr id="73834" name="AutoShape 204" descr="Дуб"/>
            <p:cNvSpPr>
              <a:spLocks noChangeArrowheads="1"/>
            </p:cNvSpPr>
            <p:nvPr/>
          </p:nvSpPr>
          <p:spPr bwMode="auto">
            <a:xfrm rot="5247531" flipH="1">
              <a:off x="4283" y="1381"/>
              <a:ext cx="403" cy="36"/>
            </a:xfrm>
            <a:prstGeom prst="parallelogram">
              <a:avLst>
                <a:gd name="adj" fmla="val 315725"/>
              </a:avLst>
            </a:prstGeom>
            <a:blipFill dpi="0" rotWithShape="0">
              <a:blip r:embed="rId8"/>
              <a:srcRect/>
              <a:tile tx="0" ty="0" sx="100000" sy="100000" flip="none" algn="tl"/>
            </a:blipFill>
            <a:ln w="9525">
              <a:pattFill prst="ltDnDiag">
                <a:fgClr>
                  <a:srgbClr val="CC6600"/>
                </a:fgClr>
                <a:bgClr>
                  <a:schemeClr val="tx2"/>
                </a:bgClr>
              </a:patt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35" name="Rectangle 205"/>
            <p:cNvSpPr>
              <a:spLocks noChangeArrowheads="1"/>
            </p:cNvSpPr>
            <p:nvPr/>
          </p:nvSpPr>
          <p:spPr bwMode="auto">
            <a:xfrm>
              <a:off x="4876" y="981"/>
              <a:ext cx="136" cy="272"/>
            </a:xfrm>
            <a:prstGeom prst="rect">
              <a:avLst/>
            </a:prstGeom>
            <a:solidFill>
              <a:schemeClr val="tx1">
                <a:alpha val="47842"/>
              </a:schemeClr>
            </a:solid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73836" name="Group 206"/>
            <p:cNvGrpSpPr>
              <a:grpSpLocks/>
            </p:cNvGrpSpPr>
            <p:nvPr/>
          </p:nvGrpSpPr>
          <p:grpSpPr bwMode="auto">
            <a:xfrm>
              <a:off x="4517" y="1148"/>
              <a:ext cx="360" cy="105"/>
              <a:chOff x="4517" y="1148"/>
              <a:chExt cx="360" cy="105"/>
            </a:xfrm>
          </p:grpSpPr>
          <p:sp>
            <p:nvSpPr>
              <p:cNvPr id="73848" name="Line 207"/>
              <p:cNvSpPr>
                <a:spLocks noChangeShapeType="1"/>
              </p:cNvSpPr>
              <p:nvPr/>
            </p:nvSpPr>
            <p:spPr bwMode="auto">
              <a:xfrm rot="-455379">
                <a:off x="4830" y="1208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49" name="Line 208"/>
              <p:cNvSpPr>
                <a:spLocks noChangeShapeType="1"/>
              </p:cNvSpPr>
              <p:nvPr/>
            </p:nvSpPr>
            <p:spPr bwMode="auto">
              <a:xfrm rot="-455379">
                <a:off x="4567" y="1176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50" name="Line 209"/>
              <p:cNvSpPr>
                <a:spLocks noChangeShapeType="1"/>
              </p:cNvSpPr>
              <p:nvPr/>
            </p:nvSpPr>
            <p:spPr bwMode="auto">
              <a:xfrm rot="-455379">
                <a:off x="4842" y="1180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51" name="Line 210"/>
              <p:cNvSpPr>
                <a:spLocks noChangeShapeType="1"/>
              </p:cNvSpPr>
              <p:nvPr/>
            </p:nvSpPr>
            <p:spPr bwMode="auto">
              <a:xfrm rot="-455379">
                <a:off x="4558" y="1207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52" name="AutoShape 211" descr="Орех"/>
              <p:cNvSpPr>
                <a:spLocks noChangeArrowheads="1"/>
              </p:cNvSpPr>
              <p:nvPr/>
            </p:nvSpPr>
            <p:spPr bwMode="auto">
              <a:xfrm>
                <a:off x="4517" y="1148"/>
                <a:ext cx="360" cy="55"/>
              </a:xfrm>
              <a:prstGeom prst="parallelogram">
                <a:avLst>
                  <a:gd name="adj" fmla="val 25455"/>
                </a:avLst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prstMaterial="legacyMatte">
                <a:bevelT w="13500" h="13500" prst="angle"/>
                <a:bevelB w="13500" h="13500" prst="angle"/>
                <a:extrusionClr>
                  <a:srgbClr val="9966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73837" name="AutoShape 212" descr="Орех"/>
            <p:cNvSpPr>
              <a:spLocks noChangeArrowheads="1"/>
            </p:cNvSpPr>
            <p:nvPr/>
          </p:nvSpPr>
          <p:spPr bwMode="auto">
            <a:xfrm>
              <a:off x="4517" y="1180"/>
              <a:ext cx="45" cy="23"/>
            </a:xfrm>
            <a:prstGeom prst="rtTriangle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240000" lon="21359977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38" name="AutoShape 213"/>
            <p:cNvSpPr>
              <a:spLocks noChangeArrowheads="1"/>
            </p:cNvSpPr>
            <p:nvPr/>
          </p:nvSpPr>
          <p:spPr bwMode="auto">
            <a:xfrm>
              <a:off x="4888" y="113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39" name="AutoShape 214"/>
            <p:cNvSpPr>
              <a:spLocks noChangeArrowheads="1"/>
            </p:cNvSpPr>
            <p:nvPr/>
          </p:nvSpPr>
          <p:spPr bwMode="auto">
            <a:xfrm>
              <a:off x="4880" y="1069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823" name="Rectangle 215"/>
            <p:cNvSpPr>
              <a:spLocks noChangeArrowheads="1"/>
            </p:cNvSpPr>
            <p:nvPr/>
          </p:nvSpPr>
          <p:spPr bwMode="auto">
            <a:xfrm rot="-200554">
              <a:off x="5022" y="961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24" name="Rectangle 216"/>
            <p:cNvSpPr>
              <a:spLocks noChangeArrowheads="1"/>
            </p:cNvSpPr>
            <p:nvPr/>
          </p:nvSpPr>
          <p:spPr bwMode="auto">
            <a:xfrm rot="-200554">
              <a:off x="4876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25" name="Rectangle 217"/>
            <p:cNvSpPr>
              <a:spLocks noChangeArrowheads="1"/>
            </p:cNvSpPr>
            <p:nvPr/>
          </p:nvSpPr>
          <p:spPr bwMode="auto">
            <a:xfrm rot="-200554">
              <a:off x="5007" y="995"/>
              <a:ext cx="9" cy="272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3843" name="Oval 218"/>
            <p:cNvSpPr>
              <a:spLocks noChangeArrowheads="1"/>
            </p:cNvSpPr>
            <p:nvPr/>
          </p:nvSpPr>
          <p:spPr bwMode="auto">
            <a:xfrm>
              <a:off x="4917" y="1008"/>
              <a:ext cx="46" cy="45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800">
                  <a:solidFill>
                    <a:srgbClr val="FF0000"/>
                  </a:solidFill>
                </a:rPr>
                <a:t>+</a:t>
              </a:r>
            </a:p>
          </p:txBody>
        </p:sp>
        <p:sp>
          <p:nvSpPr>
            <p:cNvPr id="73844" name="AutoShape 219"/>
            <p:cNvSpPr>
              <a:spLocks noChangeArrowheads="1"/>
            </p:cNvSpPr>
            <p:nvPr/>
          </p:nvSpPr>
          <p:spPr bwMode="auto">
            <a:xfrm>
              <a:off x="4542" y="1211"/>
              <a:ext cx="318" cy="46"/>
            </a:xfrm>
            <a:prstGeom prst="parallelogram">
              <a:avLst>
                <a:gd name="adj" fmla="val 34789"/>
              </a:avLst>
            </a:prstGeom>
            <a:gradFill rotWithShape="1">
              <a:gsLst>
                <a:gs pos="0">
                  <a:srgbClr val="000000">
                    <a:alpha val="62999"/>
                  </a:srgbClr>
                </a:gs>
                <a:gs pos="100000">
                  <a:srgbClr val="333333">
                    <a:alpha val="64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45" name="AutoShape 220"/>
            <p:cNvSpPr>
              <a:spLocks noChangeArrowheads="1"/>
            </p:cNvSpPr>
            <p:nvPr/>
          </p:nvSpPr>
          <p:spPr bwMode="auto">
            <a:xfrm>
              <a:off x="4888" y="1213"/>
              <a:ext cx="136" cy="23"/>
            </a:xfrm>
            <a:prstGeom prst="parallelogram">
              <a:avLst>
                <a:gd name="adj" fmla="val 30441"/>
              </a:avLst>
            </a:prstGeom>
            <a:gradFill rotWithShape="1">
              <a:gsLst>
                <a:gs pos="0">
                  <a:srgbClr val="DDDDDD">
                    <a:alpha val="43999"/>
                  </a:srgbClr>
                </a:gs>
                <a:gs pos="100000">
                  <a:srgbClr val="666666">
                    <a:alpha val="42998"/>
                  </a:srgbClr>
                </a:gs>
              </a:gsLst>
              <a:lin ang="18900000" scaled="1"/>
            </a:gra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46" name="Rectangle 221" descr="Орех"/>
            <p:cNvSpPr>
              <a:spLocks noChangeArrowheads="1"/>
            </p:cNvSpPr>
            <p:nvPr/>
          </p:nvSpPr>
          <p:spPr bwMode="auto">
            <a:xfrm>
              <a:off x="4921" y="1162"/>
              <a:ext cx="103" cy="165"/>
            </a:xfrm>
            <a:prstGeom prst="rect">
              <a:avLst/>
            </a:prstGeom>
            <a:blipFill dpi="0" rotWithShape="1">
              <a:blip r:embed="rId9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8300000" lon="0" rev="0"/>
              </a:camera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3847" name="Rectangle 222" descr="Гранит"/>
            <p:cNvSpPr>
              <a:spLocks noChangeArrowheads="1"/>
            </p:cNvSpPr>
            <p:nvPr/>
          </p:nvSpPr>
          <p:spPr bwMode="auto">
            <a:xfrm>
              <a:off x="4442" y="1347"/>
              <a:ext cx="615" cy="31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899994" lon="0" rev="0"/>
              </a:camera>
              <a:lightRig rig="legacyFlat3" dir="r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73759" name="Group 223"/>
          <p:cNvGrpSpPr>
            <a:grpSpLocks/>
          </p:cNvGrpSpPr>
          <p:nvPr/>
        </p:nvGrpSpPr>
        <p:grpSpPr bwMode="auto">
          <a:xfrm>
            <a:off x="7026275" y="3722688"/>
            <a:ext cx="1058863" cy="1295400"/>
            <a:chOff x="4300" y="890"/>
            <a:chExt cx="667" cy="816"/>
          </a:xfrm>
        </p:grpSpPr>
        <p:grpSp>
          <p:nvGrpSpPr>
            <p:cNvPr id="73818" name="Group 224"/>
            <p:cNvGrpSpPr>
              <a:grpSpLocks/>
            </p:cNvGrpSpPr>
            <p:nvPr/>
          </p:nvGrpSpPr>
          <p:grpSpPr bwMode="auto">
            <a:xfrm>
              <a:off x="4416" y="890"/>
              <a:ext cx="414" cy="530"/>
              <a:chOff x="4416" y="890"/>
              <a:chExt cx="414" cy="530"/>
            </a:xfrm>
          </p:grpSpPr>
          <p:grpSp>
            <p:nvGrpSpPr>
              <p:cNvPr id="73820" name="Group 225"/>
              <p:cNvGrpSpPr>
                <a:grpSpLocks/>
              </p:cNvGrpSpPr>
              <p:nvPr/>
            </p:nvGrpSpPr>
            <p:grpSpPr bwMode="auto">
              <a:xfrm>
                <a:off x="4464" y="1099"/>
                <a:ext cx="152" cy="165"/>
                <a:chOff x="3835" y="2012"/>
                <a:chExt cx="491" cy="510"/>
              </a:xfrm>
            </p:grpSpPr>
            <p:sp>
              <p:nvSpPr>
                <p:cNvPr id="73830" name="Rectangle 226"/>
                <p:cNvSpPr>
                  <a:spLocks noChangeArrowheads="1"/>
                </p:cNvSpPr>
                <p:nvPr/>
              </p:nvSpPr>
              <p:spPr bwMode="auto">
                <a:xfrm>
                  <a:off x="3923" y="2160"/>
                  <a:ext cx="318" cy="362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831" name="Rectangle 227"/>
                <p:cNvSpPr>
                  <a:spLocks noChangeArrowheads="1"/>
                </p:cNvSpPr>
                <p:nvPr/>
              </p:nvSpPr>
              <p:spPr bwMode="auto">
                <a:xfrm rot="-2163864">
                  <a:off x="3835" y="2015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832" name="Rectangle 228"/>
                <p:cNvSpPr>
                  <a:spLocks noChangeArrowheads="1"/>
                </p:cNvSpPr>
                <p:nvPr/>
              </p:nvSpPr>
              <p:spPr bwMode="auto">
                <a:xfrm>
                  <a:off x="4063" y="2020"/>
                  <a:ext cx="46" cy="13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  <p:sp>
              <p:nvSpPr>
                <p:cNvPr id="73833" name="Rectangle 229"/>
                <p:cNvSpPr>
                  <a:spLocks noChangeArrowheads="1"/>
                </p:cNvSpPr>
                <p:nvPr/>
              </p:nvSpPr>
              <p:spPr bwMode="auto">
                <a:xfrm rot="2163864" flipH="1">
                  <a:off x="4144" y="2012"/>
                  <a:ext cx="182" cy="22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miter lim="800000"/>
                  <a:headEnd/>
                  <a:tailEnd/>
                </a:ln>
                <a:scene3d>
                  <a:camera prst="legacyPerspectiveTopRight">
                    <a:rot lat="0" lon="21299978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tx1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73821" name="Rectangle 230"/>
              <p:cNvSpPr>
                <a:spLocks noChangeArrowheads="1"/>
              </p:cNvSpPr>
              <p:nvPr/>
            </p:nvSpPr>
            <p:spPr bwMode="auto">
              <a:xfrm>
                <a:off x="4416" y="1362"/>
                <a:ext cx="197" cy="58"/>
              </a:xfrm>
              <a:prstGeom prst="rect">
                <a:avLst/>
              </a:prstGeom>
              <a:solidFill>
                <a:srgbClr val="B2B2B2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180000" rev="0"/>
                </a:camera>
                <a:lightRig rig="legacyFlat4" dir="t"/>
              </a:scene3d>
              <a:sp3d extrusionH="1801800" prstMaterial="legacyMetal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2" name="Oval 231"/>
              <p:cNvSpPr>
                <a:spLocks noChangeArrowheads="1"/>
              </p:cNvSpPr>
              <p:nvPr/>
            </p:nvSpPr>
            <p:spPr bwMode="auto">
              <a:xfrm>
                <a:off x="4435" y="1169"/>
                <a:ext cx="169" cy="175"/>
              </a:xfrm>
              <a:prstGeom prst="ellipse">
                <a:avLst/>
              </a:prstGeom>
              <a:solidFill>
                <a:srgbClr val="99CC00"/>
              </a:solidFill>
              <a:ln w="9525">
                <a:round/>
                <a:headEnd/>
                <a:tailEnd/>
              </a:ln>
              <a:scene3d>
                <a:camera prst="legacyPerspectiveTopRight">
                  <a:rot lat="0" lon="2123999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3" name="Rectangle 232"/>
              <p:cNvSpPr>
                <a:spLocks noChangeArrowheads="1"/>
              </p:cNvSpPr>
              <p:nvPr/>
            </p:nvSpPr>
            <p:spPr bwMode="auto">
              <a:xfrm>
                <a:off x="4596" y="1218"/>
                <a:ext cx="42" cy="88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4" name="Rectangle 233"/>
              <p:cNvSpPr>
                <a:spLocks noChangeArrowheads="1"/>
              </p:cNvSpPr>
              <p:nvPr/>
            </p:nvSpPr>
            <p:spPr bwMode="auto">
              <a:xfrm>
                <a:off x="4635" y="1218"/>
                <a:ext cx="14" cy="15"/>
              </a:xfrm>
              <a:prstGeom prst="rect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5" name="Oval 234" descr="30%"/>
              <p:cNvSpPr>
                <a:spLocks noChangeArrowheads="1"/>
              </p:cNvSpPr>
              <p:nvPr/>
            </p:nvSpPr>
            <p:spPr bwMode="auto">
              <a:xfrm>
                <a:off x="4470" y="1213"/>
                <a:ext cx="98" cy="102"/>
              </a:xfrm>
              <a:prstGeom prst="ellipse">
                <a:avLst/>
              </a:prstGeom>
              <a:pattFill prst="pct30">
                <a:fgClr>
                  <a:srgbClr val="99CC00"/>
                </a:fgClr>
                <a:bgClr>
                  <a:schemeClr val="bg2"/>
                </a:bgClr>
              </a:pattFill>
              <a:ln w="9525">
                <a:round/>
                <a:headEnd/>
                <a:tailEnd/>
              </a:ln>
              <a:scene3d>
                <a:camera prst="legacyPerspectiveTopRight">
                  <a:rot lat="0" lon="21299978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6" name="Rectangle 235"/>
              <p:cNvSpPr>
                <a:spLocks noChangeArrowheads="1"/>
              </p:cNvSpPr>
              <p:nvPr/>
            </p:nvSpPr>
            <p:spPr bwMode="auto">
              <a:xfrm>
                <a:off x="4694" y="890"/>
                <a:ext cx="136" cy="136"/>
              </a:xfrm>
              <a:prstGeom prst="rect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PerspectiveTopRight">
                  <a:rot lat="600000" lon="0" rev="0"/>
                </a:camera>
                <a:lightRig rig="legacyFlat3" dir="b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73827" name="Freeform 236"/>
              <p:cNvSpPr>
                <a:spLocks/>
              </p:cNvSpPr>
              <p:nvPr/>
            </p:nvSpPr>
            <p:spPr bwMode="auto">
              <a:xfrm>
                <a:off x="4740" y="925"/>
                <a:ext cx="45" cy="46"/>
              </a:xfrm>
              <a:custGeom>
                <a:avLst/>
                <a:gdLst>
                  <a:gd name="T0" fmla="*/ 0 w 181"/>
                  <a:gd name="T1" fmla="*/ 0 h 273"/>
                  <a:gd name="T2" fmla="*/ 0 w 181"/>
                  <a:gd name="T3" fmla="*/ 0 h 273"/>
                  <a:gd name="T4" fmla="*/ 0 w 181"/>
                  <a:gd name="T5" fmla="*/ 0 h 273"/>
                  <a:gd name="T6" fmla="*/ 0 w 181"/>
                  <a:gd name="T7" fmla="*/ 0 h 2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1"/>
                  <a:gd name="T13" fmla="*/ 0 h 273"/>
                  <a:gd name="T14" fmla="*/ 181 w 181"/>
                  <a:gd name="T15" fmla="*/ 273 h 2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1" h="273">
                    <a:moveTo>
                      <a:pt x="136" y="0"/>
                    </a:moveTo>
                    <a:lnTo>
                      <a:pt x="0" y="136"/>
                    </a:lnTo>
                    <a:lnTo>
                      <a:pt x="181" y="136"/>
                    </a:lnTo>
                    <a:lnTo>
                      <a:pt x="45" y="273"/>
                    </a:lnTo>
                  </a:path>
                </a:pathLst>
              </a:custGeom>
              <a:noFill/>
              <a:ln w="63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28" name="Freeform 237"/>
              <p:cNvSpPr>
                <a:spLocks/>
              </p:cNvSpPr>
              <p:nvPr/>
            </p:nvSpPr>
            <p:spPr bwMode="auto">
              <a:xfrm>
                <a:off x="4660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29" name="Freeform 238"/>
              <p:cNvSpPr>
                <a:spLocks/>
              </p:cNvSpPr>
              <p:nvPr/>
            </p:nvSpPr>
            <p:spPr bwMode="auto">
              <a:xfrm>
                <a:off x="4649" y="1026"/>
                <a:ext cx="91" cy="318"/>
              </a:xfrm>
              <a:custGeom>
                <a:avLst/>
                <a:gdLst>
                  <a:gd name="T0" fmla="*/ 91 w 91"/>
                  <a:gd name="T1" fmla="*/ 0 h 318"/>
                  <a:gd name="T2" fmla="*/ 91 w 91"/>
                  <a:gd name="T3" fmla="*/ 136 h 318"/>
                  <a:gd name="T4" fmla="*/ 45 w 91"/>
                  <a:gd name="T5" fmla="*/ 136 h 318"/>
                  <a:gd name="T6" fmla="*/ 0 w 91"/>
                  <a:gd name="T7" fmla="*/ 318 h 318"/>
                  <a:gd name="T8" fmla="*/ 0 w 91"/>
                  <a:gd name="T9" fmla="*/ 18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318"/>
                  <a:gd name="T17" fmla="*/ 91 w 91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318">
                    <a:moveTo>
                      <a:pt x="91" y="0"/>
                    </a:moveTo>
                    <a:lnTo>
                      <a:pt x="91" y="136"/>
                    </a:lnTo>
                    <a:lnTo>
                      <a:pt x="45" y="136"/>
                    </a:lnTo>
                    <a:lnTo>
                      <a:pt x="0" y="318"/>
                    </a:lnTo>
                    <a:lnTo>
                      <a:pt x="0" y="181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3819" name="Rectangle 239" descr="Гранит"/>
            <p:cNvSpPr>
              <a:spLocks noChangeArrowheads="1"/>
            </p:cNvSpPr>
            <p:nvPr/>
          </p:nvSpPr>
          <p:spPr bwMode="auto">
            <a:xfrm>
              <a:off x="4300" y="1388"/>
              <a:ext cx="667" cy="318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Right">
                <a:rot lat="1200000" lon="0" rev="0"/>
              </a:camera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3760" name="Rectangle 240" descr="Гранит"/>
          <p:cNvSpPr>
            <a:spLocks noChangeArrowheads="1"/>
          </p:cNvSpPr>
          <p:nvPr/>
        </p:nvSpPr>
        <p:spPr bwMode="auto">
          <a:xfrm>
            <a:off x="4525963" y="5840413"/>
            <a:ext cx="73025" cy="7921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Right">
              <a:rot lat="1799995" lon="540000" rev="0"/>
            </a:camera>
            <a:lightRig rig="legacyFlat3" dir="r"/>
          </a:scene3d>
          <a:sp3d extrusionH="684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73761" name="Group 241"/>
          <p:cNvGrpSpPr>
            <a:grpSpLocks/>
          </p:cNvGrpSpPr>
          <p:nvPr/>
        </p:nvGrpSpPr>
        <p:grpSpPr bwMode="auto">
          <a:xfrm>
            <a:off x="4987925" y="5738813"/>
            <a:ext cx="936625" cy="504825"/>
            <a:chOff x="3584" y="3495"/>
            <a:chExt cx="657" cy="525"/>
          </a:xfrm>
        </p:grpSpPr>
        <p:sp>
          <p:nvSpPr>
            <p:cNvPr id="196850" name="AutoShape 242"/>
            <p:cNvSpPr>
              <a:spLocks noChangeArrowheads="1"/>
            </p:cNvSpPr>
            <p:nvPr/>
          </p:nvSpPr>
          <p:spPr bwMode="auto">
            <a:xfrm>
              <a:off x="3927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1" name="AutoShape 243"/>
            <p:cNvSpPr>
              <a:spLocks noChangeArrowheads="1"/>
            </p:cNvSpPr>
            <p:nvPr/>
          </p:nvSpPr>
          <p:spPr bwMode="auto">
            <a:xfrm>
              <a:off x="3939" y="3951"/>
              <a:ext cx="110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2" name="Rectangle 244"/>
            <p:cNvSpPr>
              <a:spLocks noChangeArrowheads="1"/>
            </p:cNvSpPr>
            <p:nvPr/>
          </p:nvSpPr>
          <p:spPr bwMode="auto">
            <a:xfrm>
              <a:off x="3933" y="3957"/>
              <a:ext cx="127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3" name="Oval 245"/>
            <p:cNvSpPr>
              <a:spLocks noChangeArrowheads="1"/>
            </p:cNvSpPr>
            <p:nvPr/>
          </p:nvSpPr>
          <p:spPr bwMode="auto">
            <a:xfrm>
              <a:off x="3930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4" name="AutoShape 246"/>
            <p:cNvSpPr>
              <a:spLocks noChangeArrowheads="1"/>
            </p:cNvSpPr>
            <p:nvPr/>
          </p:nvSpPr>
          <p:spPr bwMode="auto">
            <a:xfrm>
              <a:off x="3941" y="3733"/>
              <a:ext cx="114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5" name="Rectangle 247"/>
            <p:cNvSpPr>
              <a:spLocks noChangeArrowheads="1"/>
            </p:cNvSpPr>
            <p:nvPr/>
          </p:nvSpPr>
          <p:spPr bwMode="auto">
            <a:xfrm>
              <a:off x="3941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6" name="Oval 248"/>
            <p:cNvSpPr>
              <a:spLocks noChangeArrowheads="1"/>
            </p:cNvSpPr>
            <p:nvPr/>
          </p:nvSpPr>
          <p:spPr bwMode="auto">
            <a:xfrm>
              <a:off x="3923" y="3724"/>
              <a:ext cx="127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7" name="AutoShape 249"/>
            <p:cNvSpPr>
              <a:spLocks noChangeArrowheads="1"/>
            </p:cNvSpPr>
            <p:nvPr/>
          </p:nvSpPr>
          <p:spPr bwMode="auto">
            <a:xfrm>
              <a:off x="3943" y="3668"/>
              <a:ext cx="117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8" name="AutoShape 250"/>
            <p:cNvSpPr>
              <a:spLocks noChangeArrowheads="1"/>
            </p:cNvSpPr>
            <p:nvPr/>
          </p:nvSpPr>
          <p:spPr bwMode="auto">
            <a:xfrm rot="-5400000">
              <a:off x="3926" y="3557"/>
              <a:ext cx="149" cy="118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59" name="Rectangle 251"/>
            <p:cNvSpPr>
              <a:spLocks noChangeArrowheads="1"/>
            </p:cNvSpPr>
            <p:nvPr/>
          </p:nvSpPr>
          <p:spPr bwMode="auto">
            <a:xfrm flipH="1">
              <a:off x="3986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0" name="AutoShape 252"/>
            <p:cNvSpPr>
              <a:spLocks noChangeArrowheads="1"/>
            </p:cNvSpPr>
            <p:nvPr/>
          </p:nvSpPr>
          <p:spPr bwMode="auto">
            <a:xfrm>
              <a:off x="3976" y="3495"/>
              <a:ext cx="45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1" name="AutoShape 253"/>
            <p:cNvSpPr>
              <a:spLocks noChangeArrowheads="1"/>
            </p:cNvSpPr>
            <p:nvPr/>
          </p:nvSpPr>
          <p:spPr bwMode="auto">
            <a:xfrm>
              <a:off x="3757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2" name="AutoShape 254"/>
            <p:cNvSpPr>
              <a:spLocks noChangeArrowheads="1"/>
            </p:cNvSpPr>
            <p:nvPr/>
          </p:nvSpPr>
          <p:spPr bwMode="auto">
            <a:xfrm>
              <a:off x="3769" y="3951"/>
              <a:ext cx="115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3" name="Rectangle 255"/>
            <p:cNvSpPr>
              <a:spLocks noChangeArrowheads="1"/>
            </p:cNvSpPr>
            <p:nvPr/>
          </p:nvSpPr>
          <p:spPr bwMode="auto">
            <a:xfrm>
              <a:off x="3762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4" name="Oval 256"/>
            <p:cNvSpPr>
              <a:spLocks noChangeArrowheads="1"/>
            </p:cNvSpPr>
            <p:nvPr/>
          </p:nvSpPr>
          <p:spPr bwMode="auto">
            <a:xfrm>
              <a:off x="3760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5" name="AutoShape 257"/>
            <p:cNvSpPr>
              <a:spLocks noChangeArrowheads="1"/>
            </p:cNvSpPr>
            <p:nvPr/>
          </p:nvSpPr>
          <p:spPr bwMode="auto">
            <a:xfrm>
              <a:off x="3772" y="3733"/>
              <a:ext cx="111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6" name="Rectangle 258"/>
            <p:cNvSpPr>
              <a:spLocks noChangeArrowheads="1"/>
            </p:cNvSpPr>
            <p:nvPr/>
          </p:nvSpPr>
          <p:spPr bwMode="auto">
            <a:xfrm>
              <a:off x="3771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7" name="Oval 259"/>
            <p:cNvSpPr>
              <a:spLocks noChangeArrowheads="1"/>
            </p:cNvSpPr>
            <p:nvPr/>
          </p:nvSpPr>
          <p:spPr bwMode="auto">
            <a:xfrm>
              <a:off x="3753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8" name="AutoShape 260"/>
            <p:cNvSpPr>
              <a:spLocks noChangeArrowheads="1"/>
            </p:cNvSpPr>
            <p:nvPr/>
          </p:nvSpPr>
          <p:spPr bwMode="auto">
            <a:xfrm>
              <a:off x="3773" y="3668"/>
              <a:ext cx="110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69" name="AutoShape 261"/>
            <p:cNvSpPr>
              <a:spLocks noChangeArrowheads="1"/>
            </p:cNvSpPr>
            <p:nvPr/>
          </p:nvSpPr>
          <p:spPr bwMode="auto">
            <a:xfrm rot="-5400000">
              <a:off x="3756" y="3560"/>
              <a:ext cx="150" cy="110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0" name="Rectangle 262"/>
            <p:cNvSpPr>
              <a:spLocks noChangeArrowheads="1"/>
            </p:cNvSpPr>
            <p:nvPr/>
          </p:nvSpPr>
          <p:spPr bwMode="auto">
            <a:xfrm flipH="1">
              <a:off x="3816" y="3503"/>
              <a:ext cx="28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1" name="AutoShape 263"/>
            <p:cNvSpPr>
              <a:spLocks noChangeArrowheads="1"/>
            </p:cNvSpPr>
            <p:nvPr/>
          </p:nvSpPr>
          <p:spPr bwMode="auto">
            <a:xfrm>
              <a:off x="3806" y="3495"/>
              <a:ext cx="48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2" name="AutoShape 264"/>
            <p:cNvSpPr>
              <a:spLocks noChangeArrowheads="1"/>
            </p:cNvSpPr>
            <p:nvPr/>
          </p:nvSpPr>
          <p:spPr bwMode="auto">
            <a:xfrm>
              <a:off x="3588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3" name="AutoShape 265"/>
            <p:cNvSpPr>
              <a:spLocks noChangeArrowheads="1"/>
            </p:cNvSpPr>
            <p:nvPr/>
          </p:nvSpPr>
          <p:spPr bwMode="auto">
            <a:xfrm>
              <a:off x="3600" y="3951"/>
              <a:ext cx="117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4" name="Rectangle 266"/>
            <p:cNvSpPr>
              <a:spLocks noChangeArrowheads="1"/>
            </p:cNvSpPr>
            <p:nvPr/>
          </p:nvSpPr>
          <p:spPr bwMode="auto">
            <a:xfrm>
              <a:off x="3593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5" name="Oval 267"/>
            <p:cNvSpPr>
              <a:spLocks noChangeArrowheads="1"/>
            </p:cNvSpPr>
            <p:nvPr/>
          </p:nvSpPr>
          <p:spPr bwMode="auto">
            <a:xfrm>
              <a:off x="3591" y="3959"/>
              <a:ext cx="126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6" name="AutoShape 268"/>
            <p:cNvSpPr>
              <a:spLocks noChangeArrowheads="1"/>
            </p:cNvSpPr>
            <p:nvPr/>
          </p:nvSpPr>
          <p:spPr bwMode="auto">
            <a:xfrm>
              <a:off x="3603" y="3733"/>
              <a:ext cx="114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7" name="Rectangle 269"/>
            <p:cNvSpPr>
              <a:spLocks noChangeArrowheads="1"/>
            </p:cNvSpPr>
            <p:nvPr/>
          </p:nvSpPr>
          <p:spPr bwMode="auto">
            <a:xfrm>
              <a:off x="3602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8" name="Oval 270"/>
            <p:cNvSpPr>
              <a:spLocks noChangeArrowheads="1"/>
            </p:cNvSpPr>
            <p:nvPr/>
          </p:nvSpPr>
          <p:spPr bwMode="auto">
            <a:xfrm>
              <a:off x="3584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79" name="AutoShape 271"/>
            <p:cNvSpPr>
              <a:spLocks noChangeArrowheads="1"/>
            </p:cNvSpPr>
            <p:nvPr/>
          </p:nvSpPr>
          <p:spPr bwMode="auto">
            <a:xfrm>
              <a:off x="3604" y="3668"/>
              <a:ext cx="112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0" name="AutoShape 272"/>
            <p:cNvSpPr>
              <a:spLocks noChangeArrowheads="1"/>
            </p:cNvSpPr>
            <p:nvPr/>
          </p:nvSpPr>
          <p:spPr bwMode="auto">
            <a:xfrm rot="-5400000">
              <a:off x="3587" y="3560"/>
              <a:ext cx="150" cy="109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1" name="Rectangle 273"/>
            <p:cNvSpPr>
              <a:spLocks noChangeArrowheads="1"/>
            </p:cNvSpPr>
            <p:nvPr/>
          </p:nvSpPr>
          <p:spPr bwMode="auto">
            <a:xfrm flipH="1">
              <a:off x="3647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2" name="AutoShape 274"/>
            <p:cNvSpPr>
              <a:spLocks noChangeArrowheads="1"/>
            </p:cNvSpPr>
            <p:nvPr/>
          </p:nvSpPr>
          <p:spPr bwMode="auto">
            <a:xfrm>
              <a:off x="3637" y="3495"/>
              <a:ext cx="45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3" name="AutoShape 275"/>
            <p:cNvSpPr>
              <a:spLocks noChangeArrowheads="1"/>
            </p:cNvSpPr>
            <p:nvPr/>
          </p:nvSpPr>
          <p:spPr bwMode="auto">
            <a:xfrm>
              <a:off x="4102" y="3997"/>
              <a:ext cx="136" cy="23"/>
            </a:xfrm>
            <a:prstGeom prst="hexagon">
              <a:avLst>
                <a:gd name="adj" fmla="val 147826"/>
                <a:gd name="vf" fmla="val 11547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4" name="AutoShape 276"/>
            <p:cNvSpPr>
              <a:spLocks noChangeArrowheads="1"/>
            </p:cNvSpPr>
            <p:nvPr/>
          </p:nvSpPr>
          <p:spPr bwMode="auto">
            <a:xfrm>
              <a:off x="4114" y="3951"/>
              <a:ext cx="112" cy="58"/>
            </a:xfrm>
            <a:prstGeom prst="can">
              <a:avLst>
                <a:gd name="adj" fmla="val 22819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5" name="Rectangle 277"/>
            <p:cNvSpPr>
              <a:spLocks noChangeArrowheads="1"/>
            </p:cNvSpPr>
            <p:nvPr/>
          </p:nvSpPr>
          <p:spPr bwMode="auto">
            <a:xfrm>
              <a:off x="4107" y="3957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6" name="Oval 278"/>
            <p:cNvSpPr>
              <a:spLocks noChangeArrowheads="1"/>
            </p:cNvSpPr>
            <p:nvPr/>
          </p:nvSpPr>
          <p:spPr bwMode="auto">
            <a:xfrm>
              <a:off x="4105" y="3959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7" name="AutoShape 279"/>
            <p:cNvSpPr>
              <a:spLocks noChangeArrowheads="1"/>
            </p:cNvSpPr>
            <p:nvPr/>
          </p:nvSpPr>
          <p:spPr bwMode="auto">
            <a:xfrm>
              <a:off x="4117" y="3733"/>
              <a:ext cx="109" cy="226"/>
            </a:xfrm>
            <a:prstGeom prst="can">
              <a:avLst>
                <a:gd name="adj" fmla="val 13271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8" name="Rectangle 280"/>
            <p:cNvSpPr>
              <a:spLocks noChangeArrowheads="1"/>
            </p:cNvSpPr>
            <p:nvPr/>
          </p:nvSpPr>
          <p:spPr bwMode="auto">
            <a:xfrm>
              <a:off x="4116" y="3721"/>
              <a:ext cx="125" cy="2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89" name="Oval 281"/>
            <p:cNvSpPr>
              <a:spLocks noChangeArrowheads="1"/>
            </p:cNvSpPr>
            <p:nvPr/>
          </p:nvSpPr>
          <p:spPr bwMode="auto">
            <a:xfrm>
              <a:off x="4098" y="3724"/>
              <a:ext cx="125" cy="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92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90" name="AutoShape 282"/>
            <p:cNvSpPr>
              <a:spLocks noChangeArrowheads="1"/>
            </p:cNvSpPr>
            <p:nvPr/>
          </p:nvSpPr>
          <p:spPr bwMode="auto">
            <a:xfrm>
              <a:off x="4119" y="3668"/>
              <a:ext cx="112" cy="56"/>
            </a:xfrm>
            <a:prstGeom prst="can">
              <a:avLst>
                <a:gd name="adj" fmla="val 16366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91" name="AutoShape 283"/>
            <p:cNvSpPr>
              <a:spLocks noChangeArrowheads="1"/>
            </p:cNvSpPr>
            <p:nvPr/>
          </p:nvSpPr>
          <p:spPr bwMode="auto">
            <a:xfrm rot="-5400000">
              <a:off x="4100" y="3558"/>
              <a:ext cx="150" cy="112"/>
            </a:xfrm>
            <a:prstGeom prst="flowChartDelay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92" name="Rectangle 284"/>
            <p:cNvSpPr>
              <a:spLocks noChangeArrowheads="1"/>
            </p:cNvSpPr>
            <p:nvPr/>
          </p:nvSpPr>
          <p:spPr bwMode="auto">
            <a:xfrm flipH="1">
              <a:off x="4161" y="3503"/>
              <a:ext cx="27" cy="4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93" name="AutoShape 285"/>
            <p:cNvSpPr>
              <a:spLocks noChangeArrowheads="1"/>
            </p:cNvSpPr>
            <p:nvPr/>
          </p:nvSpPr>
          <p:spPr bwMode="auto">
            <a:xfrm>
              <a:off x="4151" y="3495"/>
              <a:ext cx="46" cy="2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73762" name="AutoShape 286"/>
          <p:cNvSpPr>
            <a:spLocks noChangeArrowheads="1"/>
          </p:cNvSpPr>
          <p:nvPr/>
        </p:nvSpPr>
        <p:spPr bwMode="auto">
          <a:xfrm rot="-245137">
            <a:off x="7077075" y="4659313"/>
            <a:ext cx="358775" cy="576262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3763" name="AutoShape 287"/>
          <p:cNvSpPr>
            <a:spLocks noChangeArrowheads="1"/>
          </p:cNvSpPr>
          <p:nvPr/>
        </p:nvSpPr>
        <p:spPr bwMode="auto">
          <a:xfrm rot="-282692">
            <a:off x="7024688" y="4833938"/>
            <a:ext cx="358775" cy="576262"/>
          </a:xfrm>
          <a:prstGeom prst="can">
            <a:avLst>
              <a:gd name="adj" fmla="val 40155"/>
            </a:avLst>
          </a:prstGeom>
          <a:gradFill rotWithShape="1">
            <a:gsLst>
              <a:gs pos="0">
                <a:srgbClr val="66FF33"/>
              </a:gs>
              <a:gs pos="100000">
                <a:srgbClr val="2F761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3764" name="Rectangle 288" descr="Белый мрамор"/>
          <p:cNvSpPr>
            <a:spLocks noChangeArrowheads="1"/>
          </p:cNvSpPr>
          <p:nvPr/>
        </p:nvSpPr>
        <p:spPr bwMode="auto">
          <a:xfrm>
            <a:off x="7867650" y="5878513"/>
            <a:ext cx="73025" cy="8636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PerspectiveTop">
              <a:rot lat="2400000" lon="360000" rev="0"/>
            </a:camera>
            <a:lightRig rig="legacyFlat3" dir="b"/>
          </a:scene3d>
          <a:sp3d extrusionH="7440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64811" name="Group 289"/>
          <p:cNvGrpSpPr>
            <a:grpSpLocks/>
          </p:cNvGrpSpPr>
          <p:nvPr/>
        </p:nvGrpSpPr>
        <p:grpSpPr bwMode="auto">
          <a:xfrm>
            <a:off x="3779838" y="4076700"/>
            <a:ext cx="2232025" cy="995363"/>
            <a:chOff x="2456" y="626"/>
            <a:chExt cx="1406" cy="627"/>
          </a:xfrm>
        </p:grpSpPr>
        <p:sp>
          <p:nvSpPr>
            <p:cNvPr id="196898" name="Oval 290"/>
            <p:cNvSpPr>
              <a:spLocks noChangeArrowheads="1"/>
            </p:cNvSpPr>
            <p:nvPr/>
          </p:nvSpPr>
          <p:spPr bwMode="auto">
            <a:xfrm>
              <a:off x="2472" y="890"/>
              <a:ext cx="1361" cy="36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48000"/>
                  </a:schemeClr>
                </a:gs>
                <a:gs pos="100000">
                  <a:schemeClr val="tx1">
                    <a:gamma/>
                    <a:tint val="0"/>
                    <a:invGamma/>
                    <a:alpha val="50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96899" name="AutoShape 291"/>
            <p:cNvSpPr>
              <a:spLocks noChangeArrowheads="1"/>
            </p:cNvSpPr>
            <p:nvPr/>
          </p:nvSpPr>
          <p:spPr bwMode="auto">
            <a:xfrm>
              <a:off x="2456" y="626"/>
              <a:ext cx="1406" cy="40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2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96900" name="AutoShape 292"/>
          <p:cNvSpPr>
            <a:spLocks noChangeArrowheads="1"/>
          </p:cNvSpPr>
          <p:nvPr/>
        </p:nvSpPr>
        <p:spPr bwMode="auto">
          <a:xfrm>
            <a:off x="7432675" y="2524125"/>
            <a:ext cx="936625" cy="431800"/>
          </a:xfrm>
          <a:prstGeom prst="parallelogram">
            <a:avLst>
              <a:gd name="adj" fmla="val 16911"/>
            </a:avLst>
          </a:prstGeom>
          <a:gradFill rotWithShape="1">
            <a:gsLst>
              <a:gs pos="0">
                <a:srgbClr val="FFFF99">
                  <a:alpha val="37999"/>
                </a:srgbClr>
              </a:gs>
              <a:gs pos="100000">
                <a:srgbClr val="FFFFFF">
                  <a:alpha val="4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6901" name="AutoShape 293"/>
          <p:cNvSpPr>
            <a:spLocks noChangeArrowheads="1"/>
          </p:cNvSpPr>
          <p:nvPr/>
        </p:nvSpPr>
        <p:spPr bwMode="auto">
          <a:xfrm>
            <a:off x="7151688" y="3716338"/>
            <a:ext cx="1049337" cy="792162"/>
          </a:xfrm>
          <a:prstGeom prst="parallelogram">
            <a:avLst>
              <a:gd name="adj" fmla="val 14829"/>
            </a:avLst>
          </a:prstGeom>
          <a:gradFill rotWithShape="1">
            <a:gsLst>
              <a:gs pos="0">
                <a:srgbClr val="FFFF99">
                  <a:alpha val="35999"/>
                </a:srgbClr>
              </a:gs>
              <a:gs pos="100000">
                <a:srgbClr val="FFFFFF">
                  <a:alpha val="43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6902" name="AutoShape 294"/>
          <p:cNvSpPr>
            <a:spLocks noChangeArrowheads="1"/>
          </p:cNvSpPr>
          <p:nvPr/>
        </p:nvSpPr>
        <p:spPr bwMode="auto">
          <a:xfrm>
            <a:off x="7308850" y="3068638"/>
            <a:ext cx="977900" cy="576262"/>
          </a:xfrm>
          <a:prstGeom prst="parallelogram">
            <a:avLst>
              <a:gd name="adj" fmla="val 16836"/>
            </a:avLst>
          </a:prstGeom>
          <a:gradFill rotWithShape="1">
            <a:gsLst>
              <a:gs pos="0">
                <a:srgbClr val="FFFF99">
                  <a:alpha val="35999"/>
                </a:srgbClr>
              </a:gs>
              <a:gs pos="100000">
                <a:srgbClr val="FFFFFF">
                  <a:alpha val="43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6903" name="AutoShape 295"/>
          <p:cNvSpPr>
            <a:spLocks noChangeArrowheads="1"/>
          </p:cNvSpPr>
          <p:nvPr/>
        </p:nvSpPr>
        <p:spPr bwMode="auto">
          <a:xfrm>
            <a:off x="1752600" y="5562600"/>
            <a:ext cx="5041900" cy="1081088"/>
          </a:xfrm>
          <a:prstGeom prst="parallelogram">
            <a:avLst>
              <a:gd name="adj" fmla="val 18137"/>
            </a:avLst>
          </a:prstGeom>
          <a:gradFill rotWithShape="1">
            <a:gsLst>
              <a:gs pos="0">
                <a:srgbClr val="FFFF99">
                  <a:alpha val="42000"/>
                </a:srgbClr>
              </a:gs>
              <a:gs pos="100000">
                <a:srgbClr val="FFFFFC">
                  <a:alpha val="43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6904" name="AutoShape 296"/>
          <p:cNvSpPr>
            <a:spLocks noChangeArrowheads="1"/>
          </p:cNvSpPr>
          <p:nvPr/>
        </p:nvSpPr>
        <p:spPr bwMode="auto">
          <a:xfrm>
            <a:off x="3208338" y="2492375"/>
            <a:ext cx="3240087" cy="431800"/>
          </a:xfrm>
          <a:prstGeom prst="parallelogram">
            <a:avLst>
              <a:gd name="adj" fmla="val 25638"/>
            </a:avLst>
          </a:prstGeom>
          <a:gradFill rotWithShape="1">
            <a:gsLst>
              <a:gs pos="0">
                <a:srgbClr val="FFFF99">
                  <a:alpha val="17000"/>
                </a:srgbClr>
              </a:gs>
              <a:gs pos="100000">
                <a:srgbClr val="FFFFFF">
                  <a:alpha val="14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6905" name="Freeform 297"/>
          <p:cNvSpPr>
            <a:spLocks/>
          </p:cNvSpPr>
          <p:nvPr/>
        </p:nvSpPr>
        <p:spPr bwMode="auto">
          <a:xfrm>
            <a:off x="762000" y="2971800"/>
            <a:ext cx="2303463" cy="3382963"/>
          </a:xfrm>
          <a:custGeom>
            <a:avLst/>
            <a:gdLst>
              <a:gd name="T0" fmla="*/ 2147483647 w 1451"/>
              <a:gd name="T1" fmla="*/ 2147483647 h 2131"/>
              <a:gd name="T2" fmla="*/ 2147483647 w 1451"/>
              <a:gd name="T3" fmla="*/ 2147483647 h 2131"/>
              <a:gd name="T4" fmla="*/ 0 w 1451"/>
              <a:gd name="T5" fmla="*/ 2147483647 h 2131"/>
              <a:gd name="T6" fmla="*/ 2147483647 w 1451"/>
              <a:gd name="T7" fmla="*/ 0 h 2131"/>
              <a:gd name="T8" fmla="*/ 2147483647 w 1451"/>
              <a:gd name="T9" fmla="*/ 0 h 2131"/>
              <a:gd name="T10" fmla="*/ 2147483647 w 1451"/>
              <a:gd name="T11" fmla="*/ 2147483647 h 2131"/>
              <a:gd name="T12" fmla="*/ 2147483647 w 1451"/>
              <a:gd name="T13" fmla="*/ 2147483647 h 2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51"/>
              <a:gd name="T22" fmla="*/ 0 h 2131"/>
              <a:gd name="T23" fmla="*/ 1451 w 1451"/>
              <a:gd name="T24" fmla="*/ 2131 h 21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51" h="2131">
                <a:moveTo>
                  <a:pt x="680" y="2131"/>
                </a:moveTo>
                <a:lnTo>
                  <a:pt x="45" y="2131"/>
                </a:lnTo>
                <a:lnTo>
                  <a:pt x="0" y="1769"/>
                </a:lnTo>
                <a:lnTo>
                  <a:pt x="998" y="0"/>
                </a:lnTo>
                <a:lnTo>
                  <a:pt x="1451" y="0"/>
                </a:lnTo>
                <a:lnTo>
                  <a:pt x="680" y="1769"/>
                </a:lnTo>
                <a:lnTo>
                  <a:pt x="725" y="2086"/>
                </a:lnTo>
              </a:path>
            </a:pathLst>
          </a:custGeom>
          <a:gradFill rotWithShape="1">
            <a:gsLst>
              <a:gs pos="0">
                <a:srgbClr val="FFFF99">
                  <a:alpha val="21001"/>
                </a:srgbClr>
              </a:gs>
              <a:gs pos="100000">
                <a:srgbClr val="FFFFFF">
                  <a:alpha val="23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uild="p"/>
      <p:bldP spid="196900" grpId="0" animBg="1"/>
      <p:bldP spid="196901" grpId="0" animBg="1"/>
      <p:bldP spid="196902" grpId="0" animBg="1"/>
      <p:bldP spid="196903" grpId="0" animBg="1"/>
      <p:bldP spid="196904" grpId="0" animBg="1"/>
      <p:bldP spid="19690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5100"/>
            <a:ext cx="8229600" cy="3111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CC0000"/>
                </a:solidFill>
                <a:latin typeface="Bookman Old Style" pitchFamily="18" charset="0"/>
              </a:rPr>
              <a:t>Основные требования к эксплуатации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713788" cy="6021387"/>
          </a:xfrm>
        </p:spPr>
        <p:txBody>
          <a:bodyPr rtlCol="0">
            <a:normAutofit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Входы должны обеспечивать свободный доступ внутрь.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У входных дверей вывешивают табличку с надписью, указывающей место хранения ключей.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Один комплект ключей хранится у ответственного лица, другой — у дежурного по ОЭ), в конторе ДЭЗ  или у техника-смотрителя здания.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Фильтровентиляционную камеру рекомендуется запирать.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Герметические клапаны, установленные на воздуховодах за фильтрами-поглотителями, установками регенерации воздуха и фильтрами очистки от окиси углерода, должны быть перекрыты.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Масляные </a:t>
            </a:r>
            <a:r>
              <a:rPr lang="ru-RU" sz="1800" dirty="0" err="1">
                <a:solidFill>
                  <a:srgbClr val="002060"/>
                </a:solidFill>
                <a:latin typeface="Bookman Old Style" pitchFamily="18" charset="0"/>
              </a:rPr>
              <a:t>противопыльные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 фильтры, устанавливаемые в расширительной камере или в аварийном выходе -снять.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>
              <a:latin typeface="Bookman Old Style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srgbClr val="CC0000"/>
                </a:solidFill>
                <a:latin typeface="Bookman Old Style" pitchFamily="18" charset="0"/>
              </a:rPr>
              <a:t>Категорически запрещается </a:t>
            </a: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демонтировать оборудование, перепланировывать отсеки, пробивать отверстия или проемы в ограждающих конструкциях и др. 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Все агрегаты, приборы и устройства систем внутреннего оборудования  должны быть пронумерованы, на воздуховодах, герметических клапанах и на других устройствах стрелками указывают направление движения воздуха, воды, теплоносителя и др.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srgbClr val="002060"/>
                </a:solidFill>
                <a:latin typeface="Bookman Old Style" pitchFamily="18" charset="0"/>
              </a:rPr>
              <a:t>Поверхность металлических частей оборудования  следует 1 раз в квартал протирать ветошью, смоченной минеральным маслом.</a:t>
            </a:r>
          </a:p>
        </p:txBody>
      </p:sp>
      <p:sp>
        <p:nvSpPr>
          <p:cNvPr id="7475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81B422DA-4787-4293-BCCF-05CD539B721F}" type="slidenum">
              <a:rPr lang="ru-RU" smtClean="0">
                <a:solidFill>
                  <a:schemeClr val="tx2"/>
                </a:solidFill>
              </a:rPr>
              <a:pPr algn="l" eaLnBrk="1" hangingPunct="1"/>
              <a:t>64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5"/>
          <p:cNvSpPr>
            <a:spLocks noGrp="1" noChangeArrowheads="1"/>
          </p:cNvSpPr>
          <p:nvPr>
            <p:ph type="title"/>
          </p:nvPr>
        </p:nvSpPr>
        <p:spPr>
          <a:xfrm>
            <a:off x="663575" y="563563"/>
            <a:ext cx="7958138" cy="422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A50021"/>
                </a:solidFill>
                <a:latin typeface="Bookman Old Style" pitchFamily="18" charset="0"/>
              </a:rPr>
              <a:t>Окраска элементов инженерных систем ЗС ГО</a:t>
            </a:r>
          </a:p>
        </p:txBody>
      </p:sp>
      <p:sp>
        <p:nvSpPr>
          <p:cNvPr id="75779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ADCA9327-CF12-41CA-BBE4-534A8479B4E1}" type="slidenum">
              <a:rPr lang="ru-RU" smtClean="0">
                <a:solidFill>
                  <a:schemeClr val="tx2"/>
                </a:solidFill>
              </a:rPr>
              <a:pPr algn="l" eaLnBrk="1" hangingPunct="1"/>
              <a:t>65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123908" name="AutoShape 4"/>
          <p:cNvSpPr>
            <a:spLocks noChangeArrowheads="1"/>
          </p:cNvSpPr>
          <p:nvPr/>
        </p:nvSpPr>
        <p:spPr bwMode="auto">
          <a:xfrm rot="-5400000">
            <a:off x="4279901" y="1381124"/>
            <a:ext cx="431800" cy="8991602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B2B2B2">
                  <a:gamma/>
                  <a:shade val="46275"/>
                  <a:invGamma/>
                </a:srgbClr>
              </a:gs>
              <a:gs pos="100000">
                <a:srgbClr val="B2B2B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 sz="1600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defRPr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Двери, клапаны избыточного давления (КИД)</a:t>
            </a:r>
          </a:p>
          <a:p>
            <a:pPr>
              <a:defRPr/>
            </a:pPr>
            <a:endParaRPr lang="ru-RU" sz="1600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3910" name="AutoShape 6"/>
          <p:cNvSpPr>
            <a:spLocks noChangeArrowheads="1"/>
          </p:cNvSpPr>
          <p:nvPr/>
        </p:nvSpPr>
        <p:spPr bwMode="auto">
          <a:xfrm rot="-5400000">
            <a:off x="4279901" y="733424"/>
            <a:ext cx="431800" cy="8991602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CC9900">
                  <a:gamma/>
                  <a:shade val="15686"/>
                  <a:invGamma/>
                </a:srgbClr>
              </a:gs>
              <a:gs pos="100000">
                <a:srgbClr val="CC99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Трубы системы отопления</a:t>
            </a: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.</a:t>
            </a: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 rot="-5400000">
            <a:off x="4279901" y="85724"/>
            <a:ext cx="431800" cy="8991602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00CC00">
                  <a:gamma/>
                  <a:shade val="26667"/>
                  <a:invGamma/>
                </a:srgbClr>
              </a:gs>
              <a:gs pos="100000">
                <a:srgbClr val="00CC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Водопроводные  трубы, баки запасов воды.</a:t>
            </a:r>
          </a:p>
        </p:txBody>
      </p:sp>
      <p:sp>
        <p:nvSpPr>
          <p:cNvPr id="123913" name="AutoShape 9"/>
          <p:cNvSpPr>
            <a:spLocks noChangeArrowheads="1"/>
          </p:cNvSpPr>
          <p:nvPr/>
        </p:nvSpPr>
        <p:spPr bwMode="auto">
          <a:xfrm rot="-5400000">
            <a:off x="4279901" y="-561976"/>
            <a:ext cx="431800" cy="8991602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000000">
                  <a:gamma/>
                  <a:tint val="6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 sz="1600" dirty="0">
              <a:effectLst>
                <a:outerShdw blurRad="38100" dist="38100" dir="2700000" algn="tl">
                  <a:srgbClr val="008AE8"/>
                </a:outerShdw>
              </a:effectLst>
              <a:latin typeface="Bookman Old Style" pitchFamily="18" charset="0"/>
            </a:endParaRP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8AE8"/>
                  </a:outerShdw>
                </a:effectLst>
                <a:latin typeface="Bookman Old Style" pitchFamily="18" charset="0"/>
              </a:rPr>
              <a:t>  Трубы электропроводки и канализационные, емкости для сбора фекальных вод</a:t>
            </a:r>
          </a:p>
          <a:p>
            <a:pPr>
              <a:defRPr/>
            </a:pPr>
            <a:endParaRPr lang="ru-RU" sz="1600" dirty="0">
              <a:effectLst>
                <a:outerShdw blurRad="38100" dist="38100" dir="2700000" algn="tl">
                  <a:srgbClr val="008AE8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3914" name="AutoShape 10"/>
          <p:cNvSpPr>
            <a:spLocks noChangeArrowheads="1"/>
          </p:cNvSpPr>
          <p:nvPr/>
        </p:nvSpPr>
        <p:spPr bwMode="auto">
          <a:xfrm rot="-5400000">
            <a:off x="4280695" y="-1210469"/>
            <a:ext cx="431800" cy="8990014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FF0000">
                  <a:gamma/>
                  <a:shade val="82353"/>
                  <a:invGamma/>
                </a:srgbClr>
              </a:gs>
              <a:gs pos="100000">
                <a:srgbClr val="FF00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Трубы режима регенерации (до теплоемкого  фильтра) и системы пожаротушения.</a:t>
            </a:r>
          </a:p>
          <a:p>
            <a:pPr>
              <a:defRPr/>
            </a:pP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3915" name="AutoShape 11"/>
          <p:cNvSpPr>
            <a:spLocks noChangeArrowheads="1"/>
          </p:cNvSpPr>
          <p:nvPr/>
        </p:nvSpPr>
        <p:spPr bwMode="auto">
          <a:xfrm rot="-5400000">
            <a:off x="4280695" y="-1856582"/>
            <a:ext cx="431800" cy="8990014"/>
          </a:xfrm>
          <a:prstGeom prst="can">
            <a:avLst>
              <a:gd name="adj" fmla="val 36471"/>
            </a:avLst>
          </a:prstGeom>
          <a:gradFill rotWithShape="1">
            <a:gsLst>
              <a:gs pos="0">
                <a:srgbClr val="FFFF00">
                  <a:gamma/>
                  <a:shade val="86667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 Воздухозаборные трубы режима фильтровентиляции, емкости для хранения ГСМ</a:t>
            </a:r>
          </a:p>
        </p:txBody>
      </p:sp>
      <p:sp>
        <p:nvSpPr>
          <p:cNvPr id="123912" name="AutoShape 8"/>
          <p:cNvSpPr>
            <a:spLocks noChangeArrowheads="1"/>
          </p:cNvSpPr>
          <p:nvPr/>
        </p:nvSpPr>
        <p:spPr bwMode="auto">
          <a:xfrm rot="-5400000">
            <a:off x="4280695" y="-2504284"/>
            <a:ext cx="431800" cy="8990015"/>
          </a:xfrm>
          <a:prstGeom prst="can">
            <a:avLst>
              <a:gd name="adj" fmla="val 36471"/>
            </a:avLst>
          </a:prstGeom>
          <a:solidFill>
            <a:schemeClr val="bg1"/>
          </a:solidFill>
          <a:ln w="9525">
            <a:solidFill>
              <a:schemeClr val="accent6">
                <a:lumMod val="40000"/>
                <a:lumOff val="60000"/>
              </a:schemeClr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</a:p>
          <a:p>
            <a:pPr>
              <a:defRPr/>
            </a:pP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Воздухозаборные трубы режима чистой вентиляции и воздуховоды </a:t>
            </a:r>
          </a:p>
          <a:p>
            <a:pPr>
              <a:defRPr/>
            </a:pPr>
            <a:endParaRPr lang="ru-RU" sz="1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  <p:bldP spid="123908" grpId="0" animBg="1"/>
      <p:bldP spid="123910" grpId="0" animBg="1"/>
      <p:bldP spid="123911" grpId="0" animBg="1"/>
      <p:bldP spid="123913" grpId="0" animBg="1"/>
      <p:bldP spid="123914" grpId="0" animBg="1"/>
      <p:bldP spid="123915" grpId="0" animBg="1"/>
      <p:bldP spid="12391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8763"/>
            <a:ext cx="8229600" cy="4333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A50021"/>
                </a:solidFill>
              </a:rPr>
              <a:t>Персонал обслуживания ЗС ГО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522288" y="1630363"/>
            <a:ext cx="3783012" cy="36957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командир звена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электрик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слесарь по вентиляции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слесарь по водопроводу и канализации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разведчик – химик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Разведчик - дозиметрист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контролер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кладовщик – раздатчик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сандружинница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2 чел.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680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1EDCB195-1841-405F-901E-04E64D0B005F}" type="slidenum">
              <a:rPr lang="ru-RU" smtClean="0">
                <a:solidFill>
                  <a:schemeClr val="tx2"/>
                </a:solidFill>
              </a:rPr>
              <a:pPr algn="l" eaLnBrk="1" hangingPunct="1"/>
              <a:t>66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849788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b="1" dirty="0">
                <a:solidFill>
                  <a:srgbClr val="0070C0"/>
                </a:solidFill>
                <a:latin typeface="Tahoma" pitchFamily="34" charset="0"/>
              </a:rPr>
              <a:t>Для сооружений малой вместимостью (до 150 человек) создаются звенья по их обслуживанию в количестве 10 человек в составе:</a:t>
            </a:r>
          </a:p>
          <a:p>
            <a:pPr eaLnBrk="1" hangingPunct="1">
              <a:spcBef>
                <a:spcPct val="50000"/>
              </a:spcBef>
            </a:pPr>
            <a:endParaRPr lang="ru-RU" b="1" dirty="0">
              <a:solidFill>
                <a:schemeClr val="bg2"/>
              </a:solidFill>
              <a:latin typeface="Tahoma" pitchFamily="34" charset="0"/>
            </a:endParaRPr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12875"/>
            <a:ext cx="11334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525" y="3141663"/>
            <a:ext cx="1198563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3141663"/>
            <a:ext cx="1106488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4924425"/>
            <a:ext cx="13938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3141663"/>
            <a:ext cx="1120775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1387475"/>
            <a:ext cx="1103313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387475"/>
            <a:ext cx="1128713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88" y="1387475"/>
            <a:ext cx="1058862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0" y="4941888"/>
            <a:ext cx="131762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3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3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3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3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3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3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10382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r>
              <a:rPr lang="ru-RU" sz="1800" b="1" dirty="0" smtClean="0">
                <a:solidFill>
                  <a:srgbClr val="99FF33"/>
                </a:solidFill>
              </a:rPr>
              <a:t>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Для сооружений средней вместимостью (150-600 человек) создаются группы по их обслуживанию в количестве 21 человек в составе: </a:t>
            </a:r>
            <a:r>
              <a:rPr lang="ru-RU" sz="1800" b="1" dirty="0" smtClean="0">
                <a:solidFill>
                  <a:srgbClr val="99FF33"/>
                </a:solidFill>
              </a:rPr>
              <a:t/>
            </a:r>
            <a:br>
              <a:rPr lang="ru-RU" sz="1800" b="1" dirty="0" smtClean="0">
                <a:solidFill>
                  <a:srgbClr val="99FF33"/>
                </a:solidFill>
              </a:rPr>
            </a:br>
            <a:endParaRPr lang="ru-RU" sz="1800" b="1" dirty="0" smtClean="0">
              <a:solidFill>
                <a:srgbClr val="99FF33"/>
              </a:solidFill>
            </a:endParaRPr>
          </a:p>
        </p:txBody>
      </p:sp>
      <p:sp>
        <p:nvSpPr>
          <p:cNvPr id="77827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 rot="5400000">
            <a:off x="6989763" y="3736975"/>
            <a:ext cx="3200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fld id="{C1289EA6-E9F8-48A5-BDBE-E1325C6453F1}" type="slidenum">
              <a:rPr lang="ru-RU" smtClean="0">
                <a:solidFill>
                  <a:schemeClr val="tx2"/>
                </a:solidFill>
              </a:rPr>
              <a:pPr algn="l" eaLnBrk="1" hangingPunct="1"/>
              <a:t>67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59406" name="AutoShape 14"/>
          <p:cNvSpPr>
            <a:spLocks noChangeArrowheads="1"/>
          </p:cNvSpPr>
          <p:nvPr/>
        </p:nvSpPr>
        <p:spPr bwMode="auto">
          <a:xfrm>
            <a:off x="1331913" y="1125538"/>
            <a:ext cx="3455987" cy="720725"/>
          </a:xfrm>
          <a:prstGeom prst="rightArrow">
            <a:avLst>
              <a:gd name="adj1" fmla="val 50000"/>
              <a:gd name="adj2" fmla="val 119879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Командир группы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4838700" y="1196975"/>
            <a:ext cx="3455988" cy="534988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9900"/>
            </a:extrusionClr>
          </a:sp3d>
        </p:spPr>
        <p:txBody>
          <a:bodyPr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i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Зам.командира группы по эксплуатации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4881563" y="4967288"/>
            <a:ext cx="3384550" cy="7381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>
            <a:spAutoFit/>
            <a:flatTx/>
          </a:bodyPr>
          <a:lstStyle/>
          <a:p>
            <a:pPr marL="342900" indent="-342900">
              <a:defRPr/>
            </a:pPr>
            <a:r>
              <a:rPr lang="ru-RU" sz="1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Звено медицинское:</a:t>
            </a:r>
            <a:r>
              <a:rPr lang="ru-RU" sz="1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командир звена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фельдшер </a:t>
            </a:r>
            <a:r>
              <a:rPr lang="ru-RU" sz="1400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сандружинница</a:t>
            </a:r>
            <a:endParaRPr lang="ru-RU" sz="1400" b="1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4881563" y="3394075"/>
            <a:ext cx="3384550" cy="149225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</p:spPr>
        <p:txBody>
          <a:bodyPr>
            <a:spAutoFit/>
            <a:flatTx/>
          </a:bodyPr>
          <a:lstStyle/>
          <a:p>
            <a:pPr marL="342900" indent="-342900">
              <a:defRPr/>
            </a:pPr>
            <a:r>
              <a:rPr lang="ru-RU" sz="1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Звено по организации питания: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командир звена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кладовщик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фасовщик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раздатчик</a:t>
            </a:r>
          </a:p>
          <a:p>
            <a:pPr marL="342900" indent="-342900">
              <a:spcBef>
                <a:spcPct val="50000"/>
              </a:spcBef>
              <a:defRPr/>
            </a:pPr>
            <a:endParaRPr lang="ru-RU" sz="1400" b="1" dirty="0">
              <a:latin typeface="Tahoma" pitchFamily="34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846638" y="2128838"/>
            <a:ext cx="3419475" cy="1169987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>
            <a:spAutoFit/>
            <a:flatTx/>
          </a:bodyPr>
          <a:lstStyle/>
          <a:p>
            <a:pPr marL="355600" indent="-355600">
              <a:defRPr/>
            </a:pPr>
            <a:r>
              <a:rPr lang="ru-RU" sz="1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Звено по заполнению и размещению укрываемых: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командир звена 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контролер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контролер</a:t>
            </a:r>
            <a:endParaRPr lang="ru-RU" sz="1400" b="1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1296988" y="3621088"/>
            <a:ext cx="3168650" cy="2138362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spAutoFit/>
            <a:flatTx/>
          </a:bodyPr>
          <a:lstStyle/>
          <a:p>
            <a:pPr marL="355600" indent="-355600">
              <a:defRPr/>
            </a:pPr>
            <a:r>
              <a:rPr lang="ru-RU" sz="1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Звено по обслуживанию оборудования: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командир звена 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электрик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электрик - моторист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слесарь по вентиляции</a:t>
            </a:r>
          </a:p>
          <a:p>
            <a:pPr marL="355600" indent="-3556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слесарь по водопроводу и канализации</a:t>
            </a:r>
          </a:p>
          <a:p>
            <a:pPr marL="355600" indent="-355600">
              <a:spcBef>
                <a:spcPct val="50000"/>
              </a:spcBef>
              <a:defRPr/>
            </a:pPr>
            <a:endParaRPr lang="ru-RU" sz="1400" b="1" dirty="0">
              <a:latin typeface="Tahoma" pitchFamily="34" charset="0"/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107950" y="5805488"/>
            <a:ext cx="8856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</a:rPr>
              <a:t>Для обслуживания ЗС 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большой вместимостью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</a:rPr>
              <a:t>(600-2000 человек) создаются группы из 36 человек.</a:t>
            </a:r>
          </a:p>
          <a:p>
            <a:pPr>
              <a:spcBef>
                <a:spcPct val="50000"/>
              </a:spcBef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331913" y="2132013"/>
            <a:ext cx="3132137" cy="138430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>
            <a:spAutoFit/>
            <a:flatTx/>
          </a:bodyPr>
          <a:lstStyle/>
          <a:p>
            <a:pPr marL="342900" indent="-342900">
              <a:defRPr/>
            </a:pPr>
            <a:r>
              <a:rPr lang="ru-RU" sz="1400" b="1" i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</a:rPr>
              <a:t>Звено связи и разведки: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командир звена,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разведчик - химик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разведчик дозиметрист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радиотелефонист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телефонист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406" grpId="0" animBg="1"/>
      <p:bldP spid="59404" grpId="0" animBg="1"/>
      <p:bldP spid="59402" grpId="0" animBg="1"/>
      <p:bldP spid="59401" grpId="0" animBg="1"/>
      <p:bldP spid="59399" grpId="0" animBg="1"/>
      <p:bldP spid="59400" grpId="0" animBg="1"/>
      <p:bldP spid="59403" grpId="0"/>
      <p:bldP spid="5939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577" name="Rectangle 129"/>
          <p:cNvSpPr>
            <a:spLocks noGrp="1" noChangeArrowheads="1"/>
          </p:cNvSpPr>
          <p:nvPr>
            <p:ph type="title"/>
          </p:nvPr>
        </p:nvSpPr>
        <p:spPr>
          <a:xfrm>
            <a:off x="323850" y="814388"/>
            <a:ext cx="8362950" cy="3111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/>
                <a:latin typeface="Bookman Old Style" pitchFamily="18" charset="0"/>
              </a:rPr>
              <a:t>Оценка состояния воздушной среды в защитном сооружении</a:t>
            </a:r>
          </a:p>
        </p:txBody>
      </p:sp>
      <p:graphicFrame>
        <p:nvGraphicFramePr>
          <p:cNvPr id="232587" name="Group 139"/>
          <p:cNvGraphicFramePr>
            <a:graphicFrameLocks noGrp="1"/>
          </p:cNvGraphicFramePr>
          <p:nvPr>
            <p:ph type="tbl" idx="1"/>
          </p:nvPr>
        </p:nvGraphicFramePr>
        <p:xfrm>
          <a:off x="481013" y="1743075"/>
          <a:ext cx="8181975" cy="4276726"/>
        </p:xfrm>
        <a:graphic>
          <a:graphicData uri="http://schemas.openxmlformats.org/drawingml/2006/table">
            <a:tbl>
              <a:tblPr/>
              <a:tblGrid>
                <a:gridCol w="2058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9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1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4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Допустимые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Критические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44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С воздушной среды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30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+31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33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+34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 СО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3%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 и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02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 О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17%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14% и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 СО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30мг/ 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50-70 мг  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мг  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C:\РАБОЧИЕ МАТЕРИАЛЫ\фотографии\ПРОДУКЦИЯ\продукция на белом фоне\гп-7 авг 2012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3609975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1676400" y="381000"/>
            <a:ext cx="5638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Противогаз гражданский ГП-7 </a:t>
            </a:r>
            <a:r>
              <a:rPr lang="ru-RU" sz="2000" b="1">
                <a:solidFill>
                  <a:srgbClr val="C00000"/>
                </a:solidFill>
              </a:rPr>
              <a:t/>
            </a:r>
            <a:br>
              <a:rPr lang="ru-RU" sz="2000" b="1">
                <a:solidFill>
                  <a:srgbClr val="C00000"/>
                </a:solidFill>
              </a:rPr>
            </a:br>
            <a:r>
              <a:rPr lang="ru-RU" sz="2000" b="1"/>
              <a:t>ТУ Г 10-1103-82 , ТУ Г 10-1104-82</a:t>
            </a:r>
            <a:endParaRPr lang="ru-RU" sz="2000"/>
          </a:p>
        </p:txBody>
      </p:sp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3962400" y="1447800"/>
            <a:ext cx="4876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/>
              <a:t>Разработан по заданию МО СССР, выпускается с 1982 года (взамен ГП-5) и является основным гражданским противогазом приобретаемым для целей ГО и ЧС.</a:t>
            </a:r>
          </a:p>
          <a:p>
            <a:pPr algn="ctr"/>
            <a:r>
              <a:rPr lang="ru-RU" sz="2800" b="1"/>
              <a:t>Имеет ВП МО РФ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1371600" y="152400"/>
            <a:ext cx="640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</a:rPr>
              <a:t>Противогаз гражданский ГП-7</a:t>
            </a:r>
            <a:endParaRPr lang="ru-RU" sz="2800">
              <a:solidFill>
                <a:srgbClr val="C00000"/>
              </a:solidFill>
            </a:endParaRP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0" y="835025"/>
            <a:ext cx="5257800" cy="594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/>
              <a:t>Предназначен для защиты – </a:t>
            </a:r>
          </a:p>
          <a:p>
            <a:pPr algn="ctr">
              <a:buFont typeface="Wingdings 2" pitchFamily="18" charset="2"/>
              <a:buNone/>
            </a:pPr>
            <a:r>
              <a:rPr lang="ru-RU" sz="2000"/>
              <a:t>от отравляющих веществ вероятного противника (ОВ ВП), радиоактивной пыли (РП), биологических аэрозолей, АХОВ,  радионуклидов йода и его органических соединений.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Технические характеристики:</a:t>
            </a:r>
          </a:p>
          <a:p>
            <a:pPr algn="ctr">
              <a:buFontTx/>
              <a:buChar char="-"/>
            </a:pPr>
            <a:r>
              <a:rPr lang="ru-RU" sz="2000"/>
              <a:t> сопротивление  постоянному потоку воздуха на вдохе не более 18 мм. вод. ст.,</a:t>
            </a:r>
          </a:p>
          <a:p>
            <a:pPr algn="ctr">
              <a:buFontTx/>
              <a:buChar char="-"/>
            </a:pPr>
            <a:r>
              <a:rPr lang="ru-RU" sz="2000"/>
              <a:t> температурный диапазон эксплуатации от -40</a:t>
            </a:r>
            <a:r>
              <a:rPr lang="ru-RU" sz="2000" baseline="30000"/>
              <a:t>0</a:t>
            </a:r>
            <a:r>
              <a:rPr lang="ru-RU" sz="2000"/>
              <a:t> до +40</a:t>
            </a:r>
            <a:r>
              <a:rPr lang="ru-RU" sz="2000" baseline="30000"/>
              <a:t>0</a:t>
            </a:r>
            <a:r>
              <a:rPr lang="ru-RU" sz="2000"/>
              <a:t> С;</a:t>
            </a:r>
          </a:p>
          <a:p>
            <a:pPr algn="ctr">
              <a:buFontTx/>
              <a:buChar char="-"/>
            </a:pPr>
            <a:r>
              <a:rPr lang="ru-RU" sz="2000"/>
              <a:t> коэффициент подсоса аэрозоля СМТ под лицевую часть, %, не более – 0,0001;</a:t>
            </a:r>
          </a:p>
          <a:p>
            <a:pPr algn="ctr">
              <a:buFontTx/>
              <a:buChar char="-"/>
            </a:pPr>
            <a:r>
              <a:rPr lang="ru-RU" sz="2000"/>
              <a:t> время защитного действия ФПК по ОВ, не менее:</a:t>
            </a:r>
          </a:p>
          <a:p>
            <a:pPr algn="ctr">
              <a:buFont typeface="Wingdings 2" pitchFamily="18" charset="2"/>
              <a:buNone/>
            </a:pPr>
            <a:r>
              <a:rPr lang="ru-RU" sz="2000"/>
              <a:t> синильная кислота, при конц. 5 мг/л – 18 мин.</a:t>
            </a:r>
          </a:p>
          <a:p>
            <a:pPr algn="ctr">
              <a:buFont typeface="Wingdings 2" pitchFamily="18" charset="2"/>
              <a:buNone/>
            </a:pPr>
            <a:r>
              <a:rPr lang="ru-RU" sz="2000"/>
              <a:t> хлорциан, при конц. 5 мг/л- 18 мин.</a:t>
            </a:r>
          </a:p>
          <a:p>
            <a:pPr algn="ctr">
              <a:buFont typeface="Arial" charset="0"/>
              <a:buNone/>
            </a:pPr>
            <a:r>
              <a:rPr lang="ru-RU" sz="2000" b="1"/>
              <a:t>Гарантийный срок хранения – 12 лет. </a:t>
            </a:r>
            <a:endParaRPr lang="ru-RU" sz="2000"/>
          </a:p>
        </p:txBody>
      </p:sp>
      <p:pic>
        <p:nvPicPr>
          <p:cNvPr id="23556" name="Picture 2" descr="C:\Users\user\Documents\заготовки\фото для ЭХМЗ на 2014-11-15\IMG_6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908050"/>
            <a:ext cx="3429000" cy="382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 descr="C:\Users\user\Documents\заготовки\фото для ЭХМЗ на 2014-11-15\IMG_6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495800"/>
            <a:ext cx="3429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Сударикова\Desktop\СИЗ\ГП-7В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2970</TotalTime>
  <Words>3996</Words>
  <Application>Microsoft Office PowerPoint</Application>
  <PresentationFormat>Экран (4:3)</PresentationFormat>
  <Paragraphs>697</Paragraphs>
  <Slides>68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83" baseType="lpstr">
      <vt:lpstr>Arial Unicode MS</vt:lpstr>
      <vt:lpstr>Arial</vt:lpstr>
      <vt:lpstr>Arial Cyr</vt:lpstr>
      <vt:lpstr>Arial Narrow</vt:lpstr>
      <vt:lpstr>Bookman Old Style</vt:lpstr>
      <vt:lpstr>Calibri</vt:lpstr>
      <vt:lpstr>Garamond</vt:lpstr>
      <vt:lpstr>Symbol</vt:lpstr>
      <vt:lpstr>Tahoma</vt:lpstr>
      <vt:lpstr>Times New Roman</vt:lpstr>
      <vt:lpstr>Verdana</vt:lpstr>
      <vt:lpstr>Wingdings</vt:lpstr>
      <vt:lpstr>Wingdings 2</vt:lpstr>
      <vt:lpstr>Аспект</vt:lpstr>
      <vt:lpstr>Документ 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III  Медицинские средства защиты  (МСЗ)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Убежище  </vt:lpstr>
      <vt:lpstr>Требования к убежищам  </vt:lpstr>
      <vt:lpstr>Презентация PowerPoint</vt:lpstr>
      <vt:lpstr>Нормы оборудования убежищ </vt:lpstr>
      <vt:lpstr>Презентация PowerPoint</vt:lpstr>
      <vt:lpstr>Презентация PowerPoint</vt:lpstr>
      <vt:lpstr>Воздухоснабжение </vt:lpstr>
      <vt:lpstr>Система воздухоснабжения</vt:lpstr>
      <vt:lpstr>Презентация PowerPoint</vt:lpstr>
      <vt:lpstr>Презентация PowerPoint</vt:lpstr>
      <vt:lpstr>Презентация PowerPoint</vt:lpstr>
      <vt:lpstr>Водоснабжение </vt:lpstr>
      <vt:lpstr>Сброс сточных вод</vt:lpstr>
      <vt:lpstr>Электроснабжение </vt:lpstr>
      <vt:lpstr>Нормы освещенности</vt:lpstr>
      <vt:lpstr>Основные требования к эксплуатации</vt:lpstr>
      <vt:lpstr>Окраска элементов инженерных систем ЗС ГО</vt:lpstr>
      <vt:lpstr>Персонал обслуживания ЗС ГО</vt:lpstr>
      <vt:lpstr>                                                                                                                             Для сооружений средней вместимостью (150-600 человек) создаются группы по их обслуживанию в количестве 21 человек в составе:  </vt:lpstr>
      <vt:lpstr>Оценка состояния воздушной среды в защитном сооружении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Сударикова</dc:creator>
  <cp:lastModifiedBy>Пользователь</cp:lastModifiedBy>
  <cp:revision>227</cp:revision>
  <cp:lastPrinted>1601-01-01T00:00:00Z</cp:lastPrinted>
  <dcterms:created xsi:type="dcterms:W3CDTF">1601-01-01T00:00:00Z</dcterms:created>
  <dcterms:modified xsi:type="dcterms:W3CDTF">2019-10-14T10:58:45Z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