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3" r:id="rId2"/>
    <p:sldId id="274" r:id="rId3"/>
    <p:sldId id="307" r:id="rId4"/>
    <p:sldId id="275" r:id="rId5"/>
    <p:sldId id="322" r:id="rId6"/>
    <p:sldId id="276" r:id="rId7"/>
    <p:sldId id="323" r:id="rId8"/>
    <p:sldId id="279" r:id="rId9"/>
    <p:sldId id="321" r:id="rId10"/>
    <p:sldId id="315" r:id="rId11"/>
    <p:sldId id="316" r:id="rId12"/>
    <p:sldId id="317" r:id="rId13"/>
    <p:sldId id="318" r:id="rId14"/>
    <p:sldId id="319" r:id="rId15"/>
    <p:sldId id="277" r:id="rId16"/>
    <p:sldId id="298" r:id="rId17"/>
    <p:sldId id="299" r:id="rId18"/>
    <p:sldId id="287" r:id="rId19"/>
    <p:sldId id="285" r:id="rId20"/>
    <p:sldId id="311" r:id="rId21"/>
    <p:sldId id="313" r:id="rId22"/>
    <p:sldId id="312" r:id="rId23"/>
    <p:sldId id="303" r:id="rId24"/>
    <p:sldId id="297" r:id="rId25"/>
  </p:sldIdLst>
  <p:sldSz cx="9144000" cy="5143500" type="screen16x9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BEE7"/>
    <a:srgbClr val="89B7FB"/>
    <a:srgbClr val="B6D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>
      <p:cViewPr>
        <p:scale>
          <a:sx n="100" d="100"/>
          <a:sy n="100" d="100"/>
        </p:scale>
        <p:origin x="-2184" y="-10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F087B-7472-4B79-9261-3517D613E036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C125F9-12A3-4BD9-A5FC-848BDF93A35C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0000"/>
              </a:solidFill>
              <a:latin typeface="Times New Roman" panose="02020603050405020304" pitchFamily="18" charset="0"/>
            </a:rPr>
            <a:t>3% годовых:</a:t>
          </a:r>
        </a:p>
        <a:p>
          <a:r>
            <a:rPr lang="ru-RU" sz="1200" dirty="0">
              <a:latin typeface="Times New Roman" panose="02020603050405020304" pitchFamily="18" charset="0"/>
            </a:rPr>
            <a:t>- </a:t>
          </a:r>
          <a:r>
            <a:rPr lang="ru-RU" sz="1200" b="1" dirty="0">
              <a:latin typeface="Times New Roman" panose="02020603050405020304" pitchFamily="18" charset="0"/>
            </a:rPr>
            <a:t>Моногорода</a:t>
          </a:r>
        </a:p>
        <a:p>
          <a:r>
            <a:rPr lang="ru-RU" sz="1200" b="1" dirty="0">
              <a:latin typeface="Times New Roman" panose="02020603050405020304" pitchFamily="18" charset="0"/>
            </a:rPr>
            <a:t>- Социальные предприниматели</a:t>
          </a:r>
          <a:endParaRPr lang="ru-RU" sz="1200" b="1" dirty="0"/>
        </a:p>
      </dgm:t>
    </dgm:pt>
    <dgm:pt modelId="{81417C44-05FF-4387-9A21-AD10EA7E9BB7}" type="parTrans" cxnId="{BCAFED05-7676-43A3-B9FF-82C7A74DD437}">
      <dgm:prSet/>
      <dgm:spPr/>
      <dgm:t>
        <a:bodyPr/>
        <a:lstStyle/>
        <a:p>
          <a:endParaRPr lang="ru-RU"/>
        </a:p>
      </dgm:t>
    </dgm:pt>
    <dgm:pt modelId="{68827B58-B4A5-4CFF-93E8-1414E9F05A14}" type="sibTrans" cxnId="{BCAFED05-7676-43A3-B9FF-82C7A74DD437}">
      <dgm:prSet/>
      <dgm:spPr/>
      <dgm:t>
        <a:bodyPr/>
        <a:lstStyle/>
        <a:p>
          <a:endParaRPr lang="ru-RU"/>
        </a:p>
      </dgm:t>
    </dgm:pt>
    <dgm:pt modelId="{4E67BB84-B17E-48AF-8935-E8F58E78623A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0000"/>
              </a:solidFill>
              <a:latin typeface="Times New Roman" panose="02020603050405020304" pitchFamily="18" charset="0"/>
            </a:rPr>
            <a:t>5% годовых:</a:t>
          </a:r>
        </a:p>
        <a:p>
          <a:r>
            <a:rPr lang="ru-RU" sz="1200" dirty="0">
              <a:latin typeface="Times New Roman" panose="02020603050405020304" pitchFamily="18" charset="0"/>
            </a:rPr>
            <a:t>- </a:t>
          </a:r>
          <a:r>
            <a:rPr lang="ru-RU" sz="1200" b="1" dirty="0">
              <a:latin typeface="Times New Roman" panose="02020603050405020304" pitchFamily="18" charset="0"/>
            </a:rPr>
            <a:t>Рефинансирование</a:t>
          </a:r>
        </a:p>
        <a:p>
          <a:r>
            <a:rPr lang="ru-RU" sz="1200" b="1" dirty="0">
              <a:latin typeface="Times New Roman" panose="02020603050405020304" pitchFamily="18" charset="0"/>
            </a:rPr>
            <a:t>- </a:t>
          </a:r>
          <a:r>
            <a:rPr lang="ru-RU" sz="1200" b="1" dirty="0" err="1">
              <a:latin typeface="Times New Roman" panose="02020603050405020304" pitchFamily="18" charset="0"/>
            </a:rPr>
            <a:t>Сельхозкооперация</a:t>
          </a:r>
          <a:endParaRPr lang="ru-RU" sz="1200" b="1" dirty="0">
            <a:latin typeface="Times New Roman" panose="02020603050405020304" pitchFamily="18" charset="0"/>
          </a:endParaRPr>
        </a:p>
        <a:p>
          <a:r>
            <a:rPr lang="ru-RU" sz="1200" b="1" dirty="0">
              <a:latin typeface="Times New Roman" panose="02020603050405020304" pitchFamily="18" charset="0"/>
            </a:rPr>
            <a:t>- Инновация</a:t>
          </a:r>
        </a:p>
        <a:p>
          <a:r>
            <a:rPr lang="ru-RU" sz="1200" b="1" dirty="0">
              <a:latin typeface="Times New Roman" panose="02020603050405020304" pitchFamily="18" charset="0"/>
            </a:rPr>
            <a:t>- Серебряный возраст</a:t>
          </a:r>
        </a:p>
        <a:p>
          <a:r>
            <a:rPr lang="ru-RU" sz="1200" b="1" dirty="0">
              <a:latin typeface="Times New Roman" panose="02020603050405020304" pitchFamily="18" charset="0"/>
            </a:rPr>
            <a:t>- Женское предпринимательство</a:t>
          </a:r>
        </a:p>
        <a:p>
          <a:r>
            <a:rPr lang="ru-RU" sz="1200" b="1" dirty="0">
              <a:latin typeface="Times New Roman" panose="02020603050405020304" pitchFamily="18" charset="0"/>
            </a:rPr>
            <a:t>- Молодой предприниматель</a:t>
          </a:r>
        </a:p>
      </dgm:t>
    </dgm:pt>
    <dgm:pt modelId="{C24433CC-A7AB-4D37-AF34-5575B149B676}" type="parTrans" cxnId="{F213B46A-9C1F-4A88-A5B3-A9240508C041}">
      <dgm:prSet/>
      <dgm:spPr/>
      <dgm:t>
        <a:bodyPr/>
        <a:lstStyle/>
        <a:p>
          <a:endParaRPr lang="ru-RU"/>
        </a:p>
      </dgm:t>
    </dgm:pt>
    <dgm:pt modelId="{CB3BC174-6588-4199-A383-85A3183C6780}" type="sibTrans" cxnId="{F213B46A-9C1F-4A88-A5B3-A9240508C041}">
      <dgm:prSet/>
      <dgm:spPr/>
      <dgm:t>
        <a:bodyPr/>
        <a:lstStyle/>
        <a:p>
          <a:endParaRPr lang="ru-RU"/>
        </a:p>
      </dgm:t>
    </dgm:pt>
    <dgm:pt modelId="{7A5B65BC-BA63-455A-995B-701F3EF377DC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0000"/>
              </a:solidFill>
              <a:latin typeface="Times New Roman"/>
              <a:cs typeface="Times New Roman"/>
            </a:rPr>
            <a:t>7,5% годовых:</a:t>
          </a:r>
        </a:p>
        <a:p>
          <a:r>
            <a:rPr lang="ru-RU" sz="1200" dirty="0">
              <a:latin typeface="Times New Roman" panose="02020603050405020304" pitchFamily="18" charset="0"/>
            </a:rPr>
            <a:t>- </a:t>
          </a:r>
          <a:r>
            <a:rPr lang="ru-RU" sz="1200" b="1" dirty="0">
              <a:latin typeface="Times New Roman" panose="02020603050405020304" pitchFamily="18" charset="0"/>
            </a:rPr>
            <a:t>Для всех остальных</a:t>
          </a:r>
        </a:p>
      </dgm:t>
    </dgm:pt>
    <dgm:pt modelId="{F91FE846-1E15-49BC-ABF8-C0761104E694}" type="parTrans" cxnId="{6A0C890E-021D-4A94-A908-16A6D4B4A396}">
      <dgm:prSet/>
      <dgm:spPr/>
      <dgm:t>
        <a:bodyPr/>
        <a:lstStyle/>
        <a:p>
          <a:endParaRPr lang="ru-RU"/>
        </a:p>
      </dgm:t>
    </dgm:pt>
    <dgm:pt modelId="{1D3AFA6A-E90C-413D-94B5-394F632D6EDA}" type="sibTrans" cxnId="{6A0C890E-021D-4A94-A908-16A6D4B4A396}">
      <dgm:prSet/>
      <dgm:spPr/>
      <dgm:t>
        <a:bodyPr/>
        <a:lstStyle/>
        <a:p>
          <a:endParaRPr lang="ru-RU"/>
        </a:p>
      </dgm:t>
    </dgm:pt>
    <dgm:pt modelId="{4133136A-BD09-4F9F-ACA3-FD7ADCC06DEA}">
      <dgm:prSet custT="1"/>
      <dgm:spPr/>
      <dgm:t>
        <a:bodyPr/>
        <a:lstStyle/>
        <a:p>
          <a:r>
            <a:rPr lang="ru-RU" sz="1800" b="1" dirty="0">
              <a:solidFill>
                <a:srgbClr val="FF0000"/>
              </a:solidFill>
              <a:latin typeface="Times New Roman" panose="02020603050405020304" pitchFamily="18" charset="0"/>
            </a:rPr>
            <a:t>6,5% годовых:</a:t>
          </a:r>
        </a:p>
        <a:p>
          <a:r>
            <a:rPr lang="ru-RU" sz="1200" b="1" dirty="0">
              <a:latin typeface="Times New Roman" panose="02020603050405020304" pitchFamily="18" charset="0"/>
            </a:rPr>
            <a:t>- Для подрядчиков с  Фонда капитального ремонта ТО</a:t>
          </a:r>
        </a:p>
        <a:p>
          <a:r>
            <a:rPr lang="ru-RU" sz="1200" b="1" dirty="0">
              <a:latin typeface="Times New Roman" panose="02020603050405020304" pitchFamily="18" charset="0"/>
            </a:rPr>
            <a:t>- Туризм и гостиничный бизнес </a:t>
          </a:r>
        </a:p>
      </dgm:t>
    </dgm:pt>
    <dgm:pt modelId="{A32D3DA8-2F1C-4578-B684-F05E25B60605}" type="parTrans" cxnId="{9CDA913F-309E-4047-8A41-AD65B67AA3F9}">
      <dgm:prSet/>
      <dgm:spPr/>
      <dgm:t>
        <a:bodyPr/>
        <a:lstStyle/>
        <a:p>
          <a:endParaRPr lang="ru-RU"/>
        </a:p>
      </dgm:t>
    </dgm:pt>
    <dgm:pt modelId="{8F6F98F8-2407-4DAB-99A8-1BF32F3D3651}" type="sibTrans" cxnId="{9CDA913F-309E-4047-8A41-AD65B67AA3F9}">
      <dgm:prSet/>
      <dgm:spPr/>
      <dgm:t>
        <a:bodyPr/>
        <a:lstStyle/>
        <a:p>
          <a:endParaRPr lang="ru-RU"/>
        </a:p>
      </dgm:t>
    </dgm:pt>
    <dgm:pt modelId="{B9764D66-582B-4B6E-BBF6-CDD5DBF02797}" type="pres">
      <dgm:prSet presAssocID="{A74F087B-7472-4B79-9261-3517D613E036}" presName="linear" presStyleCnt="0">
        <dgm:presLayoutVars>
          <dgm:dir/>
          <dgm:animLvl val="lvl"/>
          <dgm:resizeHandles val="exact"/>
        </dgm:presLayoutVars>
      </dgm:prSet>
      <dgm:spPr/>
    </dgm:pt>
    <dgm:pt modelId="{526B3009-177D-4079-A957-CF5E932B2528}" type="pres">
      <dgm:prSet presAssocID="{79C125F9-12A3-4BD9-A5FC-848BDF93A35C}" presName="parentLin" presStyleCnt="0"/>
      <dgm:spPr/>
    </dgm:pt>
    <dgm:pt modelId="{BD27FD93-55EE-4025-8534-ED5A10E83960}" type="pres">
      <dgm:prSet presAssocID="{79C125F9-12A3-4BD9-A5FC-848BDF93A35C}" presName="parentLeftMargin" presStyleLbl="node1" presStyleIdx="0" presStyleCnt="4"/>
      <dgm:spPr/>
    </dgm:pt>
    <dgm:pt modelId="{AB0B6CD7-96B8-4C38-9DB2-418BDE81BCBE}" type="pres">
      <dgm:prSet presAssocID="{79C125F9-12A3-4BD9-A5FC-848BDF93A35C}" presName="parentText" presStyleLbl="node1" presStyleIdx="0" presStyleCnt="4" custScaleX="105086" custScaleY="211397">
        <dgm:presLayoutVars>
          <dgm:chMax val="0"/>
          <dgm:bulletEnabled val="1"/>
        </dgm:presLayoutVars>
      </dgm:prSet>
      <dgm:spPr/>
    </dgm:pt>
    <dgm:pt modelId="{F297C189-A2ED-4731-8EB4-51B24C935C48}" type="pres">
      <dgm:prSet presAssocID="{79C125F9-12A3-4BD9-A5FC-848BDF93A35C}" presName="negativeSpace" presStyleCnt="0"/>
      <dgm:spPr/>
    </dgm:pt>
    <dgm:pt modelId="{F5A1854A-2549-4308-8BE4-0D5C45E59E8D}" type="pres">
      <dgm:prSet presAssocID="{79C125F9-12A3-4BD9-A5FC-848BDF93A35C}" presName="childText" presStyleLbl="conFgAcc1" presStyleIdx="0" presStyleCnt="4" custScaleX="83552">
        <dgm:presLayoutVars>
          <dgm:bulletEnabled val="1"/>
        </dgm:presLayoutVars>
      </dgm:prSet>
      <dgm:spPr/>
    </dgm:pt>
    <dgm:pt modelId="{8F96BF21-6CF3-4BE2-9C88-84DDEEE641EC}" type="pres">
      <dgm:prSet presAssocID="{68827B58-B4A5-4CFF-93E8-1414E9F05A14}" presName="spaceBetweenRectangles" presStyleCnt="0"/>
      <dgm:spPr/>
    </dgm:pt>
    <dgm:pt modelId="{D38375AF-B955-4243-BC3D-86D133B84D73}" type="pres">
      <dgm:prSet presAssocID="{4E67BB84-B17E-48AF-8935-E8F58E78623A}" presName="parentLin" presStyleCnt="0"/>
      <dgm:spPr/>
    </dgm:pt>
    <dgm:pt modelId="{DBB4B468-D247-4449-817C-8BEA00D33B94}" type="pres">
      <dgm:prSet presAssocID="{4E67BB84-B17E-48AF-8935-E8F58E78623A}" presName="parentLeftMargin" presStyleLbl="node1" presStyleIdx="0" presStyleCnt="4"/>
      <dgm:spPr/>
    </dgm:pt>
    <dgm:pt modelId="{7FF5FD38-AEE5-4B79-A923-97E4A7BF15EE}" type="pres">
      <dgm:prSet presAssocID="{4E67BB84-B17E-48AF-8935-E8F58E78623A}" presName="parentText" presStyleLbl="node1" presStyleIdx="1" presStyleCnt="4" custScaleX="105301" custScaleY="522377">
        <dgm:presLayoutVars>
          <dgm:chMax val="0"/>
          <dgm:bulletEnabled val="1"/>
        </dgm:presLayoutVars>
      </dgm:prSet>
      <dgm:spPr/>
    </dgm:pt>
    <dgm:pt modelId="{6E4FF551-FAF5-48ED-B471-EC059A8758A1}" type="pres">
      <dgm:prSet presAssocID="{4E67BB84-B17E-48AF-8935-E8F58E78623A}" presName="negativeSpace" presStyleCnt="0"/>
      <dgm:spPr/>
    </dgm:pt>
    <dgm:pt modelId="{C9210FAB-0C13-403A-A7A6-80DF12DBE2A0}" type="pres">
      <dgm:prSet presAssocID="{4E67BB84-B17E-48AF-8935-E8F58E78623A}" presName="childText" presStyleLbl="conFgAcc1" presStyleIdx="1" presStyleCnt="4" custScaleX="83551">
        <dgm:presLayoutVars>
          <dgm:bulletEnabled val="1"/>
        </dgm:presLayoutVars>
      </dgm:prSet>
      <dgm:spPr/>
    </dgm:pt>
    <dgm:pt modelId="{E34DD882-B3B9-4381-81EB-EB298DB99B45}" type="pres">
      <dgm:prSet presAssocID="{CB3BC174-6588-4199-A383-85A3183C6780}" presName="spaceBetweenRectangles" presStyleCnt="0"/>
      <dgm:spPr/>
    </dgm:pt>
    <dgm:pt modelId="{1802D977-5A2B-42F0-AA85-AC165FD33D1D}" type="pres">
      <dgm:prSet presAssocID="{4133136A-BD09-4F9F-ACA3-FD7ADCC06DEA}" presName="parentLin" presStyleCnt="0"/>
      <dgm:spPr/>
    </dgm:pt>
    <dgm:pt modelId="{574565BF-943E-424E-84E6-E15ADD214353}" type="pres">
      <dgm:prSet presAssocID="{4133136A-BD09-4F9F-ACA3-FD7ADCC06DEA}" presName="parentLeftMargin" presStyleLbl="node1" presStyleIdx="1" presStyleCnt="4"/>
      <dgm:spPr/>
    </dgm:pt>
    <dgm:pt modelId="{3F422FD4-7BCC-48C3-805F-519284E95E5C}" type="pres">
      <dgm:prSet presAssocID="{4133136A-BD09-4F9F-ACA3-FD7ADCC06DEA}" presName="parentText" presStyleLbl="node1" presStyleIdx="2" presStyleCnt="4" custScaleY="236530" custLinFactNeighborX="-5501" custLinFactNeighborY="1774">
        <dgm:presLayoutVars>
          <dgm:chMax val="0"/>
          <dgm:bulletEnabled val="1"/>
        </dgm:presLayoutVars>
      </dgm:prSet>
      <dgm:spPr/>
    </dgm:pt>
    <dgm:pt modelId="{52590E73-BFB9-408D-8A10-A1B11893C922}" type="pres">
      <dgm:prSet presAssocID="{4133136A-BD09-4F9F-ACA3-FD7ADCC06DEA}" presName="negativeSpace" presStyleCnt="0"/>
      <dgm:spPr/>
    </dgm:pt>
    <dgm:pt modelId="{2B2BB310-ACF1-411F-829A-187AF432797E}" type="pres">
      <dgm:prSet presAssocID="{4133136A-BD09-4F9F-ACA3-FD7ADCC06DEA}" presName="childText" presStyleLbl="conFgAcc1" presStyleIdx="2" presStyleCnt="4" custScaleX="82767">
        <dgm:presLayoutVars>
          <dgm:bulletEnabled val="1"/>
        </dgm:presLayoutVars>
      </dgm:prSet>
      <dgm:spPr/>
    </dgm:pt>
    <dgm:pt modelId="{2A2559FB-7972-4183-ADFC-96FD8F714CA5}" type="pres">
      <dgm:prSet presAssocID="{8F6F98F8-2407-4DAB-99A8-1BF32F3D3651}" presName="spaceBetweenRectangles" presStyleCnt="0"/>
      <dgm:spPr/>
    </dgm:pt>
    <dgm:pt modelId="{469B09CB-3163-4148-81B8-938C803643A5}" type="pres">
      <dgm:prSet presAssocID="{7A5B65BC-BA63-455A-995B-701F3EF377DC}" presName="parentLin" presStyleCnt="0"/>
      <dgm:spPr/>
    </dgm:pt>
    <dgm:pt modelId="{83524BCA-AF93-4EF0-9D1B-8AD3238073F3}" type="pres">
      <dgm:prSet presAssocID="{7A5B65BC-BA63-455A-995B-701F3EF377DC}" presName="parentLeftMargin" presStyleLbl="node1" presStyleIdx="2" presStyleCnt="4"/>
      <dgm:spPr/>
    </dgm:pt>
    <dgm:pt modelId="{FA146A66-5998-45F7-9890-0A36A3452CA2}" type="pres">
      <dgm:prSet presAssocID="{7A5B65BC-BA63-455A-995B-701F3EF377DC}" presName="parentText" presStyleLbl="node1" presStyleIdx="3" presStyleCnt="4" custScaleX="105086" custScaleY="200981">
        <dgm:presLayoutVars>
          <dgm:chMax val="0"/>
          <dgm:bulletEnabled val="1"/>
        </dgm:presLayoutVars>
      </dgm:prSet>
      <dgm:spPr/>
    </dgm:pt>
    <dgm:pt modelId="{1CB4925D-2618-4F21-ADAA-57DD79E6A79F}" type="pres">
      <dgm:prSet presAssocID="{7A5B65BC-BA63-455A-995B-701F3EF377DC}" presName="negativeSpace" presStyleCnt="0"/>
      <dgm:spPr/>
    </dgm:pt>
    <dgm:pt modelId="{D11C0823-9985-438C-B4D2-0D5205A5EEB3}" type="pres">
      <dgm:prSet presAssocID="{7A5B65BC-BA63-455A-995B-701F3EF377DC}" presName="childText" presStyleLbl="conFgAcc1" presStyleIdx="3" presStyleCnt="4" custScaleX="83552">
        <dgm:presLayoutVars>
          <dgm:bulletEnabled val="1"/>
        </dgm:presLayoutVars>
      </dgm:prSet>
      <dgm:spPr/>
    </dgm:pt>
  </dgm:ptLst>
  <dgm:cxnLst>
    <dgm:cxn modelId="{B6F72100-BCD1-457F-A2EF-135DB7CDD093}" type="presOf" srcId="{4133136A-BD09-4F9F-ACA3-FD7ADCC06DEA}" destId="{574565BF-943E-424E-84E6-E15ADD214353}" srcOrd="0" destOrd="0" presId="urn:microsoft.com/office/officeart/2005/8/layout/list1"/>
    <dgm:cxn modelId="{BCAFED05-7676-43A3-B9FF-82C7A74DD437}" srcId="{A74F087B-7472-4B79-9261-3517D613E036}" destId="{79C125F9-12A3-4BD9-A5FC-848BDF93A35C}" srcOrd="0" destOrd="0" parTransId="{81417C44-05FF-4387-9A21-AD10EA7E9BB7}" sibTransId="{68827B58-B4A5-4CFF-93E8-1414E9F05A14}"/>
    <dgm:cxn modelId="{6A0C890E-021D-4A94-A908-16A6D4B4A396}" srcId="{A74F087B-7472-4B79-9261-3517D613E036}" destId="{7A5B65BC-BA63-455A-995B-701F3EF377DC}" srcOrd="3" destOrd="0" parTransId="{F91FE846-1E15-49BC-ABF8-C0761104E694}" sibTransId="{1D3AFA6A-E90C-413D-94B5-394F632D6EDA}"/>
    <dgm:cxn modelId="{9CDA913F-309E-4047-8A41-AD65B67AA3F9}" srcId="{A74F087B-7472-4B79-9261-3517D613E036}" destId="{4133136A-BD09-4F9F-ACA3-FD7ADCC06DEA}" srcOrd="2" destOrd="0" parTransId="{A32D3DA8-2F1C-4578-B684-F05E25B60605}" sibTransId="{8F6F98F8-2407-4DAB-99A8-1BF32F3D3651}"/>
    <dgm:cxn modelId="{F213B46A-9C1F-4A88-A5B3-A9240508C041}" srcId="{A74F087B-7472-4B79-9261-3517D613E036}" destId="{4E67BB84-B17E-48AF-8935-E8F58E78623A}" srcOrd="1" destOrd="0" parTransId="{C24433CC-A7AB-4D37-AF34-5575B149B676}" sibTransId="{CB3BC174-6588-4199-A383-85A3183C6780}"/>
    <dgm:cxn modelId="{A8BBA36B-8C76-4FA0-99CD-886BC3C56555}" type="presOf" srcId="{4133136A-BD09-4F9F-ACA3-FD7ADCC06DEA}" destId="{3F422FD4-7BCC-48C3-805F-519284E95E5C}" srcOrd="1" destOrd="0" presId="urn:microsoft.com/office/officeart/2005/8/layout/list1"/>
    <dgm:cxn modelId="{80657C80-6EE9-4781-8FF2-8ABF88D96949}" type="presOf" srcId="{4E67BB84-B17E-48AF-8935-E8F58E78623A}" destId="{7FF5FD38-AEE5-4B79-A923-97E4A7BF15EE}" srcOrd="1" destOrd="0" presId="urn:microsoft.com/office/officeart/2005/8/layout/list1"/>
    <dgm:cxn modelId="{A6E18384-E5EC-4364-8FF6-15694369FD15}" type="presOf" srcId="{4E67BB84-B17E-48AF-8935-E8F58E78623A}" destId="{DBB4B468-D247-4449-817C-8BEA00D33B94}" srcOrd="0" destOrd="0" presId="urn:microsoft.com/office/officeart/2005/8/layout/list1"/>
    <dgm:cxn modelId="{5AF5EB93-B9F9-4612-9559-F4DE9597665A}" type="presOf" srcId="{7A5B65BC-BA63-455A-995B-701F3EF377DC}" destId="{FA146A66-5998-45F7-9890-0A36A3452CA2}" srcOrd="1" destOrd="0" presId="urn:microsoft.com/office/officeart/2005/8/layout/list1"/>
    <dgm:cxn modelId="{407502A3-F45E-4F92-BAE1-B7BC5674EEBF}" type="presOf" srcId="{79C125F9-12A3-4BD9-A5FC-848BDF93A35C}" destId="{BD27FD93-55EE-4025-8534-ED5A10E83960}" srcOrd="0" destOrd="0" presId="urn:microsoft.com/office/officeart/2005/8/layout/list1"/>
    <dgm:cxn modelId="{7C19F2AA-0849-4F5F-B200-ECC161E4159C}" type="presOf" srcId="{A74F087B-7472-4B79-9261-3517D613E036}" destId="{B9764D66-582B-4B6E-BBF6-CDD5DBF02797}" srcOrd="0" destOrd="0" presId="urn:microsoft.com/office/officeart/2005/8/layout/list1"/>
    <dgm:cxn modelId="{DF45A1C7-E2E1-47FA-8149-381B56821EB7}" type="presOf" srcId="{79C125F9-12A3-4BD9-A5FC-848BDF93A35C}" destId="{AB0B6CD7-96B8-4C38-9DB2-418BDE81BCBE}" srcOrd="1" destOrd="0" presId="urn:microsoft.com/office/officeart/2005/8/layout/list1"/>
    <dgm:cxn modelId="{6AF17DF9-4DF2-4314-87A5-A326C8BB8A52}" type="presOf" srcId="{7A5B65BC-BA63-455A-995B-701F3EF377DC}" destId="{83524BCA-AF93-4EF0-9D1B-8AD3238073F3}" srcOrd="0" destOrd="0" presId="urn:microsoft.com/office/officeart/2005/8/layout/list1"/>
    <dgm:cxn modelId="{65A20F94-B0B3-43F8-9521-38F577B20A1B}" type="presParOf" srcId="{B9764D66-582B-4B6E-BBF6-CDD5DBF02797}" destId="{526B3009-177D-4079-A957-CF5E932B2528}" srcOrd="0" destOrd="0" presId="urn:microsoft.com/office/officeart/2005/8/layout/list1"/>
    <dgm:cxn modelId="{F98E184E-BB26-4902-BEA1-8F3ED2B6FBF3}" type="presParOf" srcId="{526B3009-177D-4079-A957-CF5E932B2528}" destId="{BD27FD93-55EE-4025-8534-ED5A10E83960}" srcOrd="0" destOrd="0" presId="urn:microsoft.com/office/officeart/2005/8/layout/list1"/>
    <dgm:cxn modelId="{16EF4A9E-772D-427F-B283-D39153E37BA2}" type="presParOf" srcId="{526B3009-177D-4079-A957-CF5E932B2528}" destId="{AB0B6CD7-96B8-4C38-9DB2-418BDE81BCBE}" srcOrd="1" destOrd="0" presId="urn:microsoft.com/office/officeart/2005/8/layout/list1"/>
    <dgm:cxn modelId="{655641D5-D217-481A-9CAF-1364996D3518}" type="presParOf" srcId="{B9764D66-582B-4B6E-BBF6-CDD5DBF02797}" destId="{F297C189-A2ED-4731-8EB4-51B24C935C48}" srcOrd="1" destOrd="0" presId="urn:microsoft.com/office/officeart/2005/8/layout/list1"/>
    <dgm:cxn modelId="{9C3DF6EC-0185-4575-8D52-6F69F7FC3C96}" type="presParOf" srcId="{B9764D66-582B-4B6E-BBF6-CDD5DBF02797}" destId="{F5A1854A-2549-4308-8BE4-0D5C45E59E8D}" srcOrd="2" destOrd="0" presId="urn:microsoft.com/office/officeart/2005/8/layout/list1"/>
    <dgm:cxn modelId="{36D113FA-FAB9-42F8-A1B9-9ADF407E5810}" type="presParOf" srcId="{B9764D66-582B-4B6E-BBF6-CDD5DBF02797}" destId="{8F96BF21-6CF3-4BE2-9C88-84DDEEE641EC}" srcOrd="3" destOrd="0" presId="urn:microsoft.com/office/officeart/2005/8/layout/list1"/>
    <dgm:cxn modelId="{3F161643-F9FE-4869-9E82-71232EE63162}" type="presParOf" srcId="{B9764D66-582B-4B6E-BBF6-CDD5DBF02797}" destId="{D38375AF-B955-4243-BC3D-86D133B84D73}" srcOrd="4" destOrd="0" presId="urn:microsoft.com/office/officeart/2005/8/layout/list1"/>
    <dgm:cxn modelId="{66CD4D1B-4F43-4E29-969E-94A428551405}" type="presParOf" srcId="{D38375AF-B955-4243-BC3D-86D133B84D73}" destId="{DBB4B468-D247-4449-817C-8BEA00D33B94}" srcOrd="0" destOrd="0" presId="urn:microsoft.com/office/officeart/2005/8/layout/list1"/>
    <dgm:cxn modelId="{E35012FF-7E81-43C8-A492-5B2667693CBB}" type="presParOf" srcId="{D38375AF-B955-4243-BC3D-86D133B84D73}" destId="{7FF5FD38-AEE5-4B79-A923-97E4A7BF15EE}" srcOrd="1" destOrd="0" presId="urn:microsoft.com/office/officeart/2005/8/layout/list1"/>
    <dgm:cxn modelId="{D10210CA-ACA0-45C1-A2DD-4D1D2BAEAE60}" type="presParOf" srcId="{B9764D66-582B-4B6E-BBF6-CDD5DBF02797}" destId="{6E4FF551-FAF5-48ED-B471-EC059A8758A1}" srcOrd="5" destOrd="0" presId="urn:microsoft.com/office/officeart/2005/8/layout/list1"/>
    <dgm:cxn modelId="{C74157A5-DE4B-4A9B-81CA-9F3A3B13B8F2}" type="presParOf" srcId="{B9764D66-582B-4B6E-BBF6-CDD5DBF02797}" destId="{C9210FAB-0C13-403A-A7A6-80DF12DBE2A0}" srcOrd="6" destOrd="0" presId="urn:microsoft.com/office/officeart/2005/8/layout/list1"/>
    <dgm:cxn modelId="{B49F2C41-6611-4D69-9139-63716233D72D}" type="presParOf" srcId="{B9764D66-582B-4B6E-BBF6-CDD5DBF02797}" destId="{E34DD882-B3B9-4381-81EB-EB298DB99B45}" srcOrd="7" destOrd="0" presId="urn:microsoft.com/office/officeart/2005/8/layout/list1"/>
    <dgm:cxn modelId="{4FF1E0D1-22AC-4ADE-9AC2-9FFE69029461}" type="presParOf" srcId="{B9764D66-582B-4B6E-BBF6-CDD5DBF02797}" destId="{1802D977-5A2B-42F0-AA85-AC165FD33D1D}" srcOrd="8" destOrd="0" presId="urn:microsoft.com/office/officeart/2005/8/layout/list1"/>
    <dgm:cxn modelId="{8ACE7340-6F06-4B6F-ACF5-D8CA291CE97E}" type="presParOf" srcId="{1802D977-5A2B-42F0-AA85-AC165FD33D1D}" destId="{574565BF-943E-424E-84E6-E15ADD214353}" srcOrd="0" destOrd="0" presId="urn:microsoft.com/office/officeart/2005/8/layout/list1"/>
    <dgm:cxn modelId="{827D0A9C-4090-4E22-90E1-F4EB129ED41E}" type="presParOf" srcId="{1802D977-5A2B-42F0-AA85-AC165FD33D1D}" destId="{3F422FD4-7BCC-48C3-805F-519284E95E5C}" srcOrd="1" destOrd="0" presId="urn:microsoft.com/office/officeart/2005/8/layout/list1"/>
    <dgm:cxn modelId="{0C1E40BA-833A-414D-8B72-2E9F7C1067C2}" type="presParOf" srcId="{B9764D66-582B-4B6E-BBF6-CDD5DBF02797}" destId="{52590E73-BFB9-408D-8A10-A1B11893C922}" srcOrd="9" destOrd="0" presId="urn:microsoft.com/office/officeart/2005/8/layout/list1"/>
    <dgm:cxn modelId="{364663D4-89F8-4ACA-82C5-F8A331FF1E53}" type="presParOf" srcId="{B9764D66-582B-4B6E-BBF6-CDD5DBF02797}" destId="{2B2BB310-ACF1-411F-829A-187AF432797E}" srcOrd="10" destOrd="0" presId="urn:microsoft.com/office/officeart/2005/8/layout/list1"/>
    <dgm:cxn modelId="{7A011BB8-C15B-4002-B19F-3A635A563B1F}" type="presParOf" srcId="{B9764D66-582B-4B6E-BBF6-CDD5DBF02797}" destId="{2A2559FB-7972-4183-ADFC-96FD8F714CA5}" srcOrd="11" destOrd="0" presId="urn:microsoft.com/office/officeart/2005/8/layout/list1"/>
    <dgm:cxn modelId="{42ABD8CF-E506-43C9-A4BF-A78780E90C24}" type="presParOf" srcId="{B9764D66-582B-4B6E-BBF6-CDD5DBF02797}" destId="{469B09CB-3163-4148-81B8-938C803643A5}" srcOrd="12" destOrd="0" presId="urn:microsoft.com/office/officeart/2005/8/layout/list1"/>
    <dgm:cxn modelId="{00B7E508-E9C8-4B12-B2ED-4DAACD82CCD5}" type="presParOf" srcId="{469B09CB-3163-4148-81B8-938C803643A5}" destId="{83524BCA-AF93-4EF0-9D1B-8AD3238073F3}" srcOrd="0" destOrd="0" presId="urn:microsoft.com/office/officeart/2005/8/layout/list1"/>
    <dgm:cxn modelId="{6449D73D-DE7C-4D4E-8277-649E5435FFD9}" type="presParOf" srcId="{469B09CB-3163-4148-81B8-938C803643A5}" destId="{FA146A66-5998-45F7-9890-0A36A3452CA2}" srcOrd="1" destOrd="0" presId="urn:microsoft.com/office/officeart/2005/8/layout/list1"/>
    <dgm:cxn modelId="{9C58798F-6973-4B89-BC34-FEDD85448FB0}" type="presParOf" srcId="{B9764D66-582B-4B6E-BBF6-CDD5DBF02797}" destId="{1CB4925D-2618-4F21-ADAA-57DD79E6A79F}" srcOrd="13" destOrd="0" presId="urn:microsoft.com/office/officeart/2005/8/layout/list1"/>
    <dgm:cxn modelId="{63D068AF-1566-4E0D-97E5-E3822ECF020F}" type="presParOf" srcId="{B9764D66-582B-4B6E-BBF6-CDD5DBF02797}" destId="{D11C0823-9985-438C-B4D2-0D5205A5EEB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80AE2F-F04C-4D5D-82D8-0A9B6CAF876A}" type="doc">
      <dgm:prSet loTypeId="urn:microsoft.com/office/officeart/2005/8/layout/cycle4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9C80E08-EBF4-44AB-85C0-D4339C63C7F4}">
      <dgm:prSet phldrT="[Текст]"/>
      <dgm:spPr/>
      <dgm:t>
        <a:bodyPr/>
        <a:lstStyle/>
        <a:p>
          <a:r>
            <a:rPr lang="ru-RU" dirty="0"/>
            <a:t>БАНК</a:t>
          </a:r>
        </a:p>
      </dgm:t>
    </dgm:pt>
    <dgm:pt modelId="{B10DDD70-CFD7-4A5B-8BF7-D492D2D5F8B7}" type="parTrans" cxnId="{950F78E9-6803-4623-A1F9-9B26056ED821}">
      <dgm:prSet/>
      <dgm:spPr/>
      <dgm:t>
        <a:bodyPr/>
        <a:lstStyle/>
        <a:p>
          <a:endParaRPr lang="ru-RU"/>
        </a:p>
      </dgm:t>
    </dgm:pt>
    <dgm:pt modelId="{8F6452D2-62C7-4180-B675-A19B400D7922}" type="sibTrans" cxnId="{950F78E9-6803-4623-A1F9-9B26056ED821}">
      <dgm:prSet/>
      <dgm:spPr/>
      <dgm:t>
        <a:bodyPr/>
        <a:lstStyle/>
        <a:p>
          <a:endParaRPr lang="ru-RU"/>
        </a:p>
      </dgm:t>
    </dgm:pt>
    <dgm:pt modelId="{AD742513-5C3E-47E8-93F0-96D4772DFBE6}">
      <dgm:prSet phldrT="[Текст]" custT="1"/>
      <dgm:spPr/>
      <dgm:t>
        <a:bodyPr/>
        <a:lstStyle/>
        <a:p>
          <a:r>
            <a:rPr lang="ru-RU" sz="800" dirty="0"/>
            <a:t>существенно снижает риск невозврата заемных средств, получая заемщика с надежно обеспеченным кредитом</a:t>
          </a:r>
        </a:p>
      </dgm:t>
    </dgm:pt>
    <dgm:pt modelId="{FA087D21-E433-4F8F-B7D0-BFCAFE55027E}" type="parTrans" cxnId="{BAD51632-4F76-4243-B21A-50C974EF78D8}">
      <dgm:prSet/>
      <dgm:spPr/>
      <dgm:t>
        <a:bodyPr/>
        <a:lstStyle/>
        <a:p>
          <a:endParaRPr lang="ru-RU"/>
        </a:p>
      </dgm:t>
    </dgm:pt>
    <dgm:pt modelId="{4102218C-820D-4151-A765-DD4B3360A8B3}" type="sibTrans" cxnId="{BAD51632-4F76-4243-B21A-50C974EF78D8}">
      <dgm:prSet/>
      <dgm:spPr/>
      <dgm:t>
        <a:bodyPr/>
        <a:lstStyle/>
        <a:p>
          <a:endParaRPr lang="ru-RU"/>
        </a:p>
      </dgm:t>
    </dgm:pt>
    <dgm:pt modelId="{CCD62DB5-1BA2-43E8-8FFC-44AAE72E628C}">
      <dgm:prSet phldrT="[Текст]"/>
      <dgm:spPr/>
      <dgm:t>
        <a:bodyPr/>
        <a:lstStyle/>
        <a:p>
          <a:r>
            <a:rPr lang="ru-RU" dirty="0"/>
            <a:t>СМСП</a:t>
          </a:r>
        </a:p>
      </dgm:t>
    </dgm:pt>
    <dgm:pt modelId="{5DF18E03-42D5-481A-A7C9-094ED19ABE95}" type="parTrans" cxnId="{F619CE3F-8321-4C16-A082-33BA0D8D32A5}">
      <dgm:prSet/>
      <dgm:spPr/>
      <dgm:t>
        <a:bodyPr/>
        <a:lstStyle/>
        <a:p>
          <a:endParaRPr lang="ru-RU"/>
        </a:p>
      </dgm:t>
    </dgm:pt>
    <dgm:pt modelId="{794E0A1D-70CC-40CE-B931-84ABFDE80806}" type="sibTrans" cxnId="{F619CE3F-8321-4C16-A082-33BA0D8D32A5}">
      <dgm:prSet/>
      <dgm:spPr/>
      <dgm:t>
        <a:bodyPr/>
        <a:lstStyle/>
        <a:p>
          <a:endParaRPr lang="ru-RU"/>
        </a:p>
      </dgm:t>
    </dgm:pt>
    <dgm:pt modelId="{91F71BC1-D063-4C40-9755-EF2A2201A989}">
      <dgm:prSet phldrT="[Текст]" custT="1"/>
      <dgm:spPr/>
      <dgm:t>
        <a:bodyPr/>
        <a:lstStyle/>
        <a:p>
          <a:r>
            <a:rPr lang="ru-RU" sz="800" dirty="0"/>
            <a:t>получает необходимые финансовые средства, имеет возможность развивать</a:t>
          </a:r>
          <a:r>
            <a:rPr lang="en-US" sz="800" dirty="0"/>
            <a:t> </a:t>
          </a:r>
          <a:r>
            <a:rPr lang="ru-RU" sz="800" dirty="0"/>
            <a:t>бизнес – расширять производство, создавать новые рабочие места, а впоследствии получать прибыль</a:t>
          </a:r>
        </a:p>
      </dgm:t>
    </dgm:pt>
    <dgm:pt modelId="{25921C74-719A-4715-BF3B-7EC92038112D}" type="parTrans" cxnId="{44591ADA-60F2-4C21-8EEC-10CCB5D44379}">
      <dgm:prSet/>
      <dgm:spPr/>
      <dgm:t>
        <a:bodyPr/>
        <a:lstStyle/>
        <a:p>
          <a:endParaRPr lang="ru-RU"/>
        </a:p>
      </dgm:t>
    </dgm:pt>
    <dgm:pt modelId="{2D7A3465-E4F4-49DE-8364-191A84667FEF}" type="sibTrans" cxnId="{44591ADA-60F2-4C21-8EEC-10CCB5D44379}">
      <dgm:prSet/>
      <dgm:spPr/>
      <dgm:t>
        <a:bodyPr/>
        <a:lstStyle/>
        <a:p>
          <a:endParaRPr lang="ru-RU"/>
        </a:p>
      </dgm:t>
    </dgm:pt>
    <dgm:pt modelId="{DD5CE9F5-F6BF-4151-9982-127F3705C4B6}">
      <dgm:prSet phldrT="[Текст]"/>
      <dgm:spPr/>
      <dgm:t>
        <a:bodyPr/>
        <a:lstStyle/>
        <a:p>
          <a:r>
            <a:rPr lang="ru-RU" dirty="0"/>
            <a:t>ТОГФ</a:t>
          </a:r>
        </a:p>
      </dgm:t>
    </dgm:pt>
    <dgm:pt modelId="{7BBEAC6F-1124-418F-9843-CC09D8E2CCF7}" type="parTrans" cxnId="{84E2B952-56E6-4478-907C-AED47ECE79EE}">
      <dgm:prSet/>
      <dgm:spPr/>
      <dgm:t>
        <a:bodyPr/>
        <a:lstStyle/>
        <a:p>
          <a:endParaRPr lang="ru-RU"/>
        </a:p>
      </dgm:t>
    </dgm:pt>
    <dgm:pt modelId="{8759924B-B542-429A-9E3D-FE660E35ABDB}" type="sibTrans" cxnId="{84E2B952-56E6-4478-907C-AED47ECE79EE}">
      <dgm:prSet/>
      <dgm:spPr/>
      <dgm:t>
        <a:bodyPr/>
        <a:lstStyle/>
        <a:p>
          <a:endParaRPr lang="ru-RU"/>
        </a:p>
      </dgm:t>
    </dgm:pt>
    <dgm:pt modelId="{9B52E195-E1E7-487B-8B0D-D4CEEFFB8573}">
      <dgm:prSet phldrT="[Текст]" custT="1"/>
      <dgm:spPr/>
      <dgm:t>
        <a:bodyPr anchor="ctr"/>
        <a:lstStyle/>
        <a:p>
          <a:r>
            <a:rPr lang="ru-RU" sz="800" dirty="0"/>
            <a:t>реализует свою миссию – поддерживает предприятие субъекта федерации, которое уплачивает налоги в регионе</a:t>
          </a:r>
        </a:p>
      </dgm:t>
    </dgm:pt>
    <dgm:pt modelId="{47649A2A-1C4B-4ED1-A7DB-9ED8A53FF193}" type="parTrans" cxnId="{DD3E1688-4CA5-4BBC-816C-0704C8269570}">
      <dgm:prSet/>
      <dgm:spPr/>
      <dgm:t>
        <a:bodyPr/>
        <a:lstStyle/>
        <a:p>
          <a:endParaRPr lang="ru-RU"/>
        </a:p>
      </dgm:t>
    </dgm:pt>
    <dgm:pt modelId="{10F3BE72-7FD4-4197-A657-34339E67B48C}" type="sibTrans" cxnId="{DD3E1688-4CA5-4BBC-816C-0704C8269570}">
      <dgm:prSet/>
      <dgm:spPr/>
      <dgm:t>
        <a:bodyPr/>
        <a:lstStyle/>
        <a:p>
          <a:endParaRPr lang="ru-RU"/>
        </a:p>
      </dgm:t>
    </dgm:pt>
    <dgm:pt modelId="{E3F4D156-058E-4FE4-A251-4555A41AACF9}">
      <dgm:prSet phldrT="[Текст]" custT="1"/>
      <dgm:spPr/>
      <dgm:t>
        <a:bodyPr/>
        <a:lstStyle/>
        <a:p>
          <a:r>
            <a:rPr lang="ru-RU" sz="800" b="0" i="0" dirty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br>
            <a:rPr lang="ru-RU" sz="800" dirty="0"/>
          </a:br>
          <a:br>
            <a:rPr lang="ru-RU" sz="800" dirty="0"/>
          </a:br>
          <a:endParaRPr lang="ru-RU" sz="800" dirty="0"/>
        </a:p>
      </dgm:t>
    </dgm:pt>
    <dgm:pt modelId="{8EFC8E18-B5EB-4EF1-8355-DB7F3BD4E544}" type="parTrans" cxnId="{A51B533F-35FB-42E9-892E-988193FC10C5}">
      <dgm:prSet/>
      <dgm:spPr/>
      <dgm:t>
        <a:bodyPr/>
        <a:lstStyle/>
        <a:p>
          <a:endParaRPr lang="ru-RU"/>
        </a:p>
      </dgm:t>
    </dgm:pt>
    <dgm:pt modelId="{E66701DA-B381-4B82-9CEC-FD5BD496262C}" type="sibTrans" cxnId="{A51B533F-35FB-42E9-892E-988193FC10C5}">
      <dgm:prSet/>
      <dgm:spPr/>
      <dgm:t>
        <a:bodyPr/>
        <a:lstStyle/>
        <a:p>
          <a:endParaRPr lang="ru-RU"/>
        </a:p>
      </dgm:t>
    </dgm:pt>
    <dgm:pt modelId="{D06FDFC5-06AB-43BB-8D02-30E14BCBD962}">
      <dgm:prSet phldrT="[Текст]"/>
      <dgm:spPr/>
      <dgm:t>
        <a:bodyPr/>
        <a:lstStyle/>
        <a:p>
          <a:r>
            <a:rPr lang="ru-RU" dirty="0"/>
            <a:t>КОРПОРАЦИЯ МСП/</a:t>
          </a:r>
        </a:p>
        <a:p>
          <a:r>
            <a:rPr lang="ru-RU" dirty="0"/>
            <a:t>БАНК МСП</a:t>
          </a:r>
        </a:p>
        <a:p>
          <a:r>
            <a:rPr lang="ru-RU" dirty="0"/>
            <a:t>(в случае </a:t>
          </a:r>
          <a:r>
            <a:rPr lang="ru-RU" dirty="0" err="1"/>
            <a:t>согарантии</a:t>
          </a:r>
          <a:r>
            <a:rPr lang="ru-RU" dirty="0"/>
            <a:t>)</a:t>
          </a:r>
        </a:p>
      </dgm:t>
    </dgm:pt>
    <dgm:pt modelId="{30A3CBBB-59F0-49ED-970A-75B3E1E24324}" type="parTrans" cxnId="{FA9DCA22-533E-4752-B0A6-64E07B2F480E}">
      <dgm:prSet/>
      <dgm:spPr/>
      <dgm:t>
        <a:bodyPr/>
        <a:lstStyle/>
        <a:p>
          <a:endParaRPr lang="ru-RU"/>
        </a:p>
      </dgm:t>
    </dgm:pt>
    <dgm:pt modelId="{8BE0E780-0900-4472-B66A-C5DD2C30E05C}" type="sibTrans" cxnId="{FA9DCA22-533E-4752-B0A6-64E07B2F480E}">
      <dgm:prSet/>
      <dgm:spPr/>
      <dgm:t>
        <a:bodyPr/>
        <a:lstStyle/>
        <a:p>
          <a:endParaRPr lang="ru-RU"/>
        </a:p>
      </dgm:t>
    </dgm:pt>
    <dgm:pt modelId="{6E42F43C-A620-4297-8D79-08678370FF16}">
      <dgm:prSet phldrT="[Текст]" custT="1"/>
      <dgm:spPr/>
      <dgm:t>
        <a:bodyPr anchor="ctr"/>
        <a:lstStyle/>
        <a:p>
          <a:endParaRPr lang="ru-RU" sz="800" dirty="0"/>
        </a:p>
      </dgm:t>
    </dgm:pt>
    <dgm:pt modelId="{15D98DE1-3616-4831-8F87-D753E249B1F4}" type="parTrans" cxnId="{B9F8F49E-46F6-4354-A64C-75BFC570A9B4}">
      <dgm:prSet/>
      <dgm:spPr/>
      <dgm:t>
        <a:bodyPr/>
        <a:lstStyle/>
        <a:p>
          <a:endParaRPr lang="ru-RU"/>
        </a:p>
      </dgm:t>
    </dgm:pt>
    <dgm:pt modelId="{8DC8372B-1D53-465B-A5F9-727268F8711A}" type="sibTrans" cxnId="{B9F8F49E-46F6-4354-A64C-75BFC570A9B4}">
      <dgm:prSet/>
      <dgm:spPr/>
      <dgm:t>
        <a:bodyPr/>
        <a:lstStyle/>
        <a:p>
          <a:endParaRPr lang="ru-RU"/>
        </a:p>
      </dgm:t>
    </dgm:pt>
    <dgm:pt modelId="{645DDC0C-B56B-4F91-97B6-ECC7DB6C9196}">
      <dgm:prSet phldrT="[Текст]" custT="1"/>
      <dgm:spPr/>
      <dgm:t>
        <a:bodyPr anchor="ctr"/>
        <a:lstStyle/>
        <a:p>
          <a:r>
            <a:rPr lang="ru-RU" sz="800" dirty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</a:p>
      </dgm:t>
    </dgm:pt>
    <dgm:pt modelId="{08786B19-220A-47BF-9312-24A3D9F0573C}" type="parTrans" cxnId="{25631FC8-1CC3-4D25-A6EA-631137DF0F12}">
      <dgm:prSet/>
      <dgm:spPr/>
      <dgm:t>
        <a:bodyPr/>
        <a:lstStyle/>
        <a:p>
          <a:endParaRPr lang="ru-RU"/>
        </a:p>
      </dgm:t>
    </dgm:pt>
    <dgm:pt modelId="{4A93637D-3562-4C12-9B44-22D0790081F0}" type="sibTrans" cxnId="{25631FC8-1CC3-4D25-A6EA-631137DF0F12}">
      <dgm:prSet/>
      <dgm:spPr/>
      <dgm:t>
        <a:bodyPr/>
        <a:lstStyle/>
        <a:p>
          <a:endParaRPr lang="ru-RU"/>
        </a:p>
      </dgm:t>
    </dgm:pt>
    <dgm:pt modelId="{74873497-6F63-450F-9535-44D69527ACF1}" type="pres">
      <dgm:prSet presAssocID="{4D80AE2F-F04C-4D5D-82D8-0A9B6CAF876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526FE4A-CD6B-4816-8FDD-A15CB3105C1F}" type="pres">
      <dgm:prSet presAssocID="{4D80AE2F-F04C-4D5D-82D8-0A9B6CAF876A}" presName="children" presStyleCnt="0"/>
      <dgm:spPr/>
    </dgm:pt>
    <dgm:pt modelId="{CBB2337D-6CA0-4B3D-90E6-268F980A5BDE}" type="pres">
      <dgm:prSet presAssocID="{4D80AE2F-F04C-4D5D-82D8-0A9B6CAF876A}" presName="child1group" presStyleCnt="0"/>
      <dgm:spPr/>
    </dgm:pt>
    <dgm:pt modelId="{311A8A81-55A1-4EA1-B8CF-885DFAE8BDD6}" type="pres">
      <dgm:prSet presAssocID="{4D80AE2F-F04C-4D5D-82D8-0A9B6CAF876A}" presName="child1" presStyleLbl="bgAcc1" presStyleIdx="0" presStyleCnt="3"/>
      <dgm:spPr/>
    </dgm:pt>
    <dgm:pt modelId="{7422B6C8-5031-4846-BA92-CCCE013DC3B9}" type="pres">
      <dgm:prSet presAssocID="{4D80AE2F-F04C-4D5D-82D8-0A9B6CAF876A}" presName="child1Text" presStyleLbl="bgAcc1" presStyleIdx="0" presStyleCnt="3">
        <dgm:presLayoutVars>
          <dgm:bulletEnabled val="1"/>
        </dgm:presLayoutVars>
      </dgm:prSet>
      <dgm:spPr/>
    </dgm:pt>
    <dgm:pt modelId="{98281B47-BB7A-47FE-B092-B4D93488F3C8}" type="pres">
      <dgm:prSet presAssocID="{4D80AE2F-F04C-4D5D-82D8-0A9B6CAF876A}" presName="child2group" presStyleCnt="0"/>
      <dgm:spPr/>
    </dgm:pt>
    <dgm:pt modelId="{F388EC7E-339B-42A7-8773-208A160FA131}" type="pres">
      <dgm:prSet presAssocID="{4D80AE2F-F04C-4D5D-82D8-0A9B6CAF876A}" presName="child2" presStyleLbl="bgAcc1" presStyleIdx="1" presStyleCnt="3" custScaleX="143697" custScaleY="141152" custLinFactNeighborX="40922" custLinFactNeighborY="11600"/>
      <dgm:spPr/>
    </dgm:pt>
    <dgm:pt modelId="{601116F0-690E-4BA9-86DA-E27D07835740}" type="pres">
      <dgm:prSet presAssocID="{4D80AE2F-F04C-4D5D-82D8-0A9B6CAF876A}" presName="child2Text" presStyleLbl="bgAcc1" presStyleIdx="1" presStyleCnt="3">
        <dgm:presLayoutVars>
          <dgm:bulletEnabled val="1"/>
        </dgm:presLayoutVars>
      </dgm:prSet>
      <dgm:spPr/>
    </dgm:pt>
    <dgm:pt modelId="{5869F2A4-277D-4AC9-B09F-1FA8B695D714}" type="pres">
      <dgm:prSet presAssocID="{4D80AE2F-F04C-4D5D-82D8-0A9B6CAF876A}" presName="child3group" presStyleCnt="0"/>
      <dgm:spPr/>
    </dgm:pt>
    <dgm:pt modelId="{1C09149C-CA72-4195-99D9-C5287FFADFD6}" type="pres">
      <dgm:prSet presAssocID="{4D80AE2F-F04C-4D5D-82D8-0A9B6CAF876A}" presName="child3" presStyleLbl="bgAcc1" presStyleIdx="2" presStyleCnt="3" custScaleX="120400" custScaleY="191430" custLinFactNeighborX="48905" custLinFactNeighborY="-27174"/>
      <dgm:spPr/>
    </dgm:pt>
    <dgm:pt modelId="{5096A23E-02B4-4909-A5A0-34C9A58AC164}" type="pres">
      <dgm:prSet presAssocID="{4D80AE2F-F04C-4D5D-82D8-0A9B6CAF876A}" presName="child3Text" presStyleLbl="bgAcc1" presStyleIdx="2" presStyleCnt="3">
        <dgm:presLayoutVars>
          <dgm:bulletEnabled val="1"/>
        </dgm:presLayoutVars>
      </dgm:prSet>
      <dgm:spPr/>
    </dgm:pt>
    <dgm:pt modelId="{BA80D57C-DA78-475F-A25C-C2718739513C}" type="pres">
      <dgm:prSet presAssocID="{4D80AE2F-F04C-4D5D-82D8-0A9B6CAF876A}" presName="childPlaceholder" presStyleCnt="0"/>
      <dgm:spPr/>
    </dgm:pt>
    <dgm:pt modelId="{5A0543DA-2A4E-46F2-8BA0-081FFB6432BF}" type="pres">
      <dgm:prSet presAssocID="{4D80AE2F-F04C-4D5D-82D8-0A9B6CAF876A}" presName="circle" presStyleCnt="0"/>
      <dgm:spPr/>
    </dgm:pt>
    <dgm:pt modelId="{B3926958-6CE4-47B4-929C-161AC2BA13A3}" type="pres">
      <dgm:prSet presAssocID="{4D80AE2F-F04C-4D5D-82D8-0A9B6CAF876A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79D5DCD-F7C1-478F-BAB5-56778CE53E58}" type="pres">
      <dgm:prSet presAssocID="{4D80AE2F-F04C-4D5D-82D8-0A9B6CAF876A}" presName="quadrant2" presStyleLbl="node1" presStyleIdx="1" presStyleCnt="4" custLinFactNeighborX="-4619" custLinFactNeighborY="693">
        <dgm:presLayoutVars>
          <dgm:chMax val="1"/>
          <dgm:bulletEnabled val="1"/>
        </dgm:presLayoutVars>
      </dgm:prSet>
      <dgm:spPr/>
    </dgm:pt>
    <dgm:pt modelId="{A98A38ED-3F9A-46E0-A3A7-CB49E49596D2}" type="pres">
      <dgm:prSet presAssocID="{4D80AE2F-F04C-4D5D-82D8-0A9B6CAF876A}" presName="quadrant3" presStyleLbl="node1" presStyleIdx="2" presStyleCnt="4" custLinFactNeighborX="-4619" custLinFactNeighborY="-2309">
        <dgm:presLayoutVars>
          <dgm:chMax val="1"/>
          <dgm:bulletEnabled val="1"/>
        </dgm:presLayoutVars>
      </dgm:prSet>
      <dgm:spPr/>
    </dgm:pt>
    <dgm:pt modelId="{30EB9269-63FE-468A-9546-83E4CC491AE1}" type="pres">
      <dgm:prSet presAssocID="{4D80AE2F-F04C-4D5D-82D8-0A9B6CAF876A}" presName="quadrant4" presStyleLbl="node1" presStyleIdx="3" presStyleCnt="4" custLinFactNeighborX="-267" custLinFactNeighborY="-2309">
        <dgm:presLayoutVars>
          <dgm:chMax val="1"/>
          <dgm:bulletEnabled val="1"/>
        </dgm:presLayoutVars>
      </dgm:prSet>
      <dgm:spPr/>
    </dgm:pt>
    <dgm:pt modelId="{2EB40BCA-18CB-4555-963F-4719DAF9CE66}" type="pres">
      <dgm:prSet presAssocID="{4D80AE2F-F04C-4D5D-82D8-0A9B6CAF876A}" presName="quadrantPlaceholder" presStyleCnt="0"/>
      <dgm:spPr/>
    </dgm:pt>
    <dgm:pt modelId="{419DFC92-4404-40E5-A679-5E221E1D0662}" type="pres">
      <dgm:prSet presAssocID="{4D80AE2F-F04C-4D5D-82D8-0A9B6CAF876A}" presName="center1" presStyleLbl="fgShp" presStyleIdx="0" presStyleCnt="2"/>
      <dgm:spPr/>
    </dgm:pt>
    <dgm:pt modelId="{1AF31BA6-07F0-40C3-A6FC-718F93C44720}" type="pres">
      <dgm:prSet presAssocID="{4D80AE2F-F04C-4D5D-82D8-0A9B6CAF876A}" presName="center2" presStyleLbl="fgShp" presStyleIdx="1" presStyleCnt="2"/>
      <dgm:spPr/>
    </dgm:pt>
  </dgm:ptLst>
  <dgm:cxnLst>
    <dgm:cxn modelId="{DB435A0F-29E4-4ADB-8293-6684BB6AE0FE}" type="presOf" srcId="{CCD62DB5-1BA2-43E8-8FFC-44AAE72E628C}" destId="{279D5DCD-F7C1-478F-BAB5-56778CE53E58}" srcOrd="0" destOrd="0" presId="urn:microsoft.com/office/officeart/2005/8/layout/cycle4"/>
    <dgm:cxn modelId="{D6088E13-83F4-40A9-89D3-140F441B3DD6}" type="presOf" srcId="{AD742513-5C3E-47E8-93F0-96D4772DFBE6}" destId="{311A8A81-55A1-4EA1-B8CF-885DFAE8BDD6}" srcOrd="0" destOrd="0" presId="urn:microsoft.com/office/officeart/2005/8/layout/cycle4"/>
    <dgm:cxn modelId="{E0F7B11A-6E31-48FA-8095-550C1BD38691}" type="presOf" srcId="{E3F4D156-058E-4FE4-A251-4555A41AACF9}" destId="{601116F0-690E-4BA9-86DA-E27D07835740}" srcOrd="1" destOrd="1" presId="urn:microsoft.com/office/officeart/2005/8/layout/cycle4"/>
    <dgm:cxn modelId="{FA9DCA22-533E-4752-B0A6-64E07B2F480E}" srcId="{4D80AE2F-F04C-4D5D-82D8-0A9B6CAF876A}" destId="{D06FDFC5-06AB-43BB-8D02-30E14BCBD962}" srcOrd="3" destOrd="0" parTransId="{30A3CBBB-59F0-49ED-970A-75B3E1E24324}" sibTransId="{8BE0E780-0900-4472-B66A-C5DD2C30E05C}"/>
    <dgm:cxn modelId="{3ABD5D30-0960-417F-9632-9139CA307F1C}" type="presOf" srcId="{99C80E08-EBF4-44AB-85C0-D4339C63C7F4}" destId="{B3926958-6CE4-47B4-929C-161AC2BA13A3}" srcOrd="0" destOrd="0" presId="urn:microsoft.com/office/officeart/2005/8/layout/cycle4"/>
    <dgm:cxn modelId="{BAD51632-4F76-4243-B21A-50C974EF78D8}" srcId="{99C80E08-EBF4-44AB-85C0-D4339C63C7F4}" destId="{AD742513-5C3E-47E8-93F0-96D4772DFBE6}" srcOrd="0" destOrd="0" parTransId="{FA087D21-E433-4F8F-B7D0-BFCAFE55027E}" sibTransId="{4102218C-820D-4151-A765-DD4B3360A8B3}"/>
    <dgm:cxn modelId="{8CBF2634-9D37-4066-A574-BD2B6107E3D3}" type="presOf" srcId="{91F71BC1-D063-4C40-9755-EF2A2201A989}" destId="{601116F0-690E-4BA9-86DA-E27D07835740}" srcOrd="1" destOrd="0" presId="urn:microsoft.com/office/officeart/2005/8/layout/cycle4"/>
    <dgm:cxn modelId="{A51B533F-35FB-42E9-892E-988193FC10C5}" srcId="{CCD62DB5-1BA2-43E8-8FFC-44AAE72E628C}" destId="{E3F4D156-058E-4FE4-A251-4555A41AACF9}" srcOrd="1" destOrd="0" parTransId="{8EFC8E18-B5EB-4EF1-8355-DB7F3BD4E544}" sibTransId="{E66701DA-B381-4B82-9CEC-FD5BD496262C}"/>
    <dgm:cxn modelId="{F619CE3F-8321-4C16-A082-33BA0D8D32A5}" srcId="{4D80AE2F-F04C-4D5D-82D8-0A9B6CAF876A}" destId="{CCD62DB5-1BA2-43E8-8FFC-44AAE72E628C}" srcOrd="1" destOrd="0" parTransId="{5DF18E03-42D5-481A-A7C9-094ED19ABE95}" sibTransId="{794E0A1D-70CC-40CE-B931-84ABFDE80806}"/>
    <dgm:cxn modelId="{2A49E85B-BE61-4C22-8078-8616F4654B50}" type="presOf" srcId="{D06FDFC5-06AB-43BB-8D02-30E14BCBD962}" destId="{30EB9269-63FE-468A-9546-83E4CC491AE1}" srcOrd="0" destOrd="0" presId="urn:microsoft.com/office/officeart/2005/8/layout/cycle4"/>
    <dgm:cxn modelId="{4D95485C-9F6A-4E86-A301-053EBED49D66}" type="presOf" srcId="{DD5CE9F5-F6BF-4151-9982-127F3705C4B6}" destId="{A98A38ED-3F9A-46E0-A3A7-CB49E49596D2}" srcOrd="0" destOrd="0" presId="urn:microsoft.com/office/officeart/2005/8/layout/cycle4"/>
    <dgm:cxn modelId="{55209B5C-C6F9-4DEC-B181-3062A448C671}" type="presOf" srcId="{6E42F43C-A620-4297-8D79-08678370FF16}" destId="{5096A23E-02B4-4909-A5A0-34C9A58AC164}" srcOrd="1" destOrd="2" presId="urn:microsoft.com/office/officeart/2005/8/layout/cycle4"/>
    <dgm:cxn modelId="{969FB045-1AF4-4736-B9E4-B9A696F86B5A}" type="presOf" srcId="{E3F4D156-058E-4FE4-A251-4555A41AACF9}" destId="{F388EC7E-339B-42A7-8773-208A160FA131}" srcOrd="0" destOrd="1" presId="urn:microsoft.com/office/officeart/2005/8/layout/cycle4"/>
    <dgm:cxn modelId="{2D4A9C70-3650-48E8-8AD3-00CFC273441A}" type="presOf" srcId="{AD742513-5C3E-47E8-93F0-96D4772DFBE6}" destId="{7422B6C8-5031-4846-BA92-CCCE013DC3B9}" srcOrd="1" destOrd="0" presId="urn:microsoft.com/office/officeart/2005/8/layout/cycle4"/>
    <dgm:cxn modelId="{07796C71-76D2-420C-A914-532BF579F728}" type="presOf" srcId="{9B52E195-E1E7-487B-8B0D-D4CEEFFB8573}" destId="{1C09149C-CA72-4195-99D9-C5287FFADFD6}" srcOrd="0" destOrd="0" presId="urn:microsoft.com/office/officeart/2005/8/layout/cycle4"/>
    <dgm:cxn modelId="{84E2B952-56E6-4478-907C-AED47ECE79EE}" srcId="{4D80AE2F-F04C-4D5D-82D8-0A9B6CAF876A}" destId="{DD5CE9F5-F6BF-4151-9982-127F3705C4B6}" srcOrd="2" destOrd="0" parTransId="{7BBEAC6F-1124-418F-9843-CC09D8E2CCF7}" sibTransId="{8759924B-B542-429A-9E3D-FE660E35ABDB}"/>
    <dgm:cxn modelId="{DA79AB55-BC2C-4C07-8D01-4FCE0A83E582}" type="presOf" srcId="{4D80AE2F-F04C-4D5D-82D8-0A9B6CAF876A}" destId="{74873497-6F63-450F-9535-44D69527ACF1}" srcOrd="0" destOrd="0" presId="urn:microsoft.com/office/officeart/2005/8/layout/cycle4"/>
    <dgm:cxn modelId="{131FC275-87ED-4B19-B55D-42E9E198E506}" type="presOf" srcId="{645DDC0C-B56B-4F91-97B6-ECC7DB6C9196}" destId="{5096A23E-02B4-4909-A5A0-34C9A58AC164}" srcOrd="1" destOrd="1" presId="urn:microsoft.com/office/officeart/2005/8/layout/cycle4"/>
    <dgm:cxn modelId="{DD3E1688-4CA5-4BBC-816C-0704C8269570}" srcId="{DD5CE9F5-F6BF-4151-9982-127F3705C4B6}" destId="{9B52E195-E1E7-487B-8B0D-D4CEEFFB8573}" srcOrd="0" destOrd="0" parTransId="{47649A2A-1C4B-4ED1-A7DB-9ED8A53FF193}" sibTransId="{10F3BE72-7FD4-4197-A657-34339E67B48C}"/>
    <dgm:cxn modelId="{D9D4649A-44A1-4D13-A8E0-46A3862E6B3A}" type="presOf" srcId="{9B52E195-E1E7-487B-8B0D-D4CEEFFB8573}" destId="{5096A23E-02B4-4909-A5A0-34C9A58AC164}" srcOrd="1" destOrd="0" presId="urn:microsoft.com/office/officeart/2005/8/layout/cycle4"/>
    <dgm:cxn modelId="{B9F8F49E-46F6-4354-A64C-75BFC570A9B4}" srcId="{DD5CE9F5-F6BF-4151-9982-127F3705C4B6}" destId="{6E42F43C-A620-4297-8D79-08678370FF16}" srcOrd="2" destOrd="0" parTransId="{15D98DE1-3616-4831-8F87-D753E249B1F4}" sibTransId="{8DC8372B-1D53-465B-A5F9-727268F8711A}"/>
    <dgm:cxn modelId="{2707C8C7-DC7B-4E63-96C2-E730C0E90D90}" type="presOf" srcId="{91F71BC1-D063-4C40-9755-EF2A2201A989}" destId="{F388EC7E-339B-42A7-8773-208A160FA131}" srcOrd="0" destOrd="0" presId="urn:microsoft.com/office/officeart/2005/8/layout/cycle4"/>
    <dgm:cxn modelId="{25631FC8-1CC3-4D25-A6EA-631137DF0F12}" srcId="{DD5CE9F5-F6BF-4151-9982-127F3705C4B6}" destId="{645DDC0C-B56B-4F91-97B6-ECC7DB6C9196}" srcOrd="1" destOrd="0" parTransId="{08786B19-220A-47BF-9312-24A3D9F0573C}" sibTransId="{4A93637D-3562-4C12-9B44-22D0790081F0}"/>
    <dgm:cxn modelId="{44591ADA-60F2-4C21-8EEC-10CCB5D44379}" srcId="{CCD62DB5-1BA2-43E8-8FFC-44AAE72E628C}" destId="{91F71BC1-D063-4C40-9755-EF2A2201A989}" srcOrd="0" destOrd="0" parTransId="{25921C74-719A-4715-BF3B-7EC92038112D}" sibTransId="{2D7A3465-E4F4-49DE-8364-191A84667FEF}"/>
    <dgm:cxn modelId="{FC8723E0-4E96-4052-9716-56764E8050E9}" type="presOf" srcId="{6E42F43C-A620-4297-8D79-08678370FF16}" destId="{1C09149C-CA72-4195-99D9-C5287FFADFD6}" srcOrd="0" destOrd="2" presId="urn:microsoft.com/office/officeart/2005/8/layout/cycle4"/>
    <dgm:cxn modelId="{950F78E9-6803-4623-A1F9-9B26056ED821}" srcId="{4D80AE2F-F04C-4D5D-82D8-0A9B6CAF876A}" destId="{99C80E08-EBF4-44AB-85C0-D4339C63C7F4}" srcOrd="0" destOrd="0" parTransId="{B10DDD70-CFD7-4A5B-8BF7-D492D2D5F8B7}" sibTransId="{8F6452D2-62C7-4180-B675-A19B400D7922}"/>
    <dgm:cxn modelId="{0299F6FB-41C0-4CEA-A203-A1ED0C309B5C}" type="presOf" srcId="{645DDC0C-B56B-4F91-97B6-ECC7DB6C9196}" destId="{1C09149C-CA72-4195-99D9-C5287FFADFD6}" srcOrd="0" destOrd="1" presId="urn:microsoft.com/office/officeart/2005/8/layout/cycle4"/>
    <dgm:cxn modelId="{38A33DE2-357F-40AF-A078-22556B75C3B7}" type="presParOf" srcId="{74873497-6F63-450F-9535-44D69527ACF1}" destId="{C526FE4A-CD6B-4816-8FDD-A15CB3105C1F}" srcOrd="0" destOrd="0" presId="urn:microsoft.com/office/officeart/2005/8/layout/cycle4"/>
    <dgm:cxn modelId="{50CEBF52-75B2-4DC1-AF41-5E4BFB654D02}" type="presParOf" srcId="{C526FE4A-CD6B-4816-8FDD-A15CB3105C1F}" destId="{CBB2337D-6CA0-4B3D-90E6-268F980A5BDE}" srcOrd="0" destOrd="0" presId="urn:microsoft.com/office/officeart/2005/8/layout/cycle4"/>
    <dgm:cxn modelId="{54F35EE3-EC0A-4C6A-8810-A10FA7741C50}" type="presParOf" srcId="{CBB2337D-6CA0-4B3D-90E6-268F980A5BDE}" destId="{311A8A81-55A1-4EA1-B8CF-885DFAE8BDD6}" srcOrd="0" destOrd="0" presId="urn:microsoft.com/office/officeart/2005/8/layout/cycle4"/>
    <dgm:cxn modelId="{DC19022F-22E3-4DCD-9CC2-F104D3CA3EF4}" type="presParOf" srcId="{CBB2337D-6CA0-4B3D-90E6-268F980A5BDE}" destId="{7422B6C8-5031-4846-BA92-CCCE013DC3B9}" srcOrd="1" destOrd="0" presId="urn:microsoft.com/office/officeart/2005/8/layout/cycle4"/>
    <dgm:cxn modelId="{0D9AD8E7-0E87-487C-BB1B-1B4E8743FCD9}" type="presParOf" srcId="{C526FE4A-CD6B-4816-8FDD-A15CB3105C1F}" destId="{98281B47-BB7A-47FE-B092-B4D93488F3C8}" srcOrd="1" destOrd="0" presId="urn:microsoft.com/office/officeart/2005/8/layout/cycle4"/>
    <dgm:cxn modelId="{90E360F8-CEC0-49C2-BA3A-AEA81A5C996C}" type="presParOf" srcId="{98281B47-BB7A-47FE-B092-B4D93488F3C8}" destId="{F388EC7E-339B-42A7-8773-208A160FA131}" srcOrd="0" destOrd="0" presId="urn:microsoft.com/office/officeart/2005/8/layout/cycle4"/>
    <dgm:cxn modelId="{8A1A63A6-9952-4D7D-B797-CA3F5795C233}" type="presParOf" srcId="{98281B47-BB7A-47FE-B092-B4D93488F3C8}" destId="{601116F0-690E-4BA9-86DA-E27D07835740}" srcOrd="1" destOrd="0" presId="urn:microsoft.com/office/officeart/2005/8/layout/cycle4"/>
    <dgm:cxn modelId="{D522839D-2E36-4A55-944F-B132F93FB619}" type="presParOf" srcId="{C526FE4A-CD6B-4816-8FDD-A15CB3105C1F}" destId="{5869F2A4-277D-4AC9-B09F-1FA8B695D714}" srcOrd="2" destOrd="0" presId="urn:microsoft.com/office/officeart/2005/8/layout/cycle4"/>
    <dgm:cxn modelId="{3E13D2EA-B088-420B-956C-71E9F4033BEF}" type="presParOf" srcId="{5869F2A4-277D-4AC9-B09F-1FA8B695D714}" destId="{1C09149C-CA72-4195-99D9-C5287FFADFD6}" srcOrd="0" destOrd="0" presId="urn:microsoft.com/office/officeart/2005/8/layout/cycle4"/>
    <dgm:cxn modelId="{3F4C5639-3096-43CF-A098-41E2069A6255}" type="presParOf" srcId="{5869F2A4-277D-4AC9-B09F-1FA8B695D714}" destId="{5096A23E-02B4-4909-A5A0-34C9A58AC164}" srcOrd="1" destOrd="0" presId="urn:microsoft.com/office/officeart/2005/8/layout/cycle4"/>
    <dgm:cxn modelId="{240AF5DA-FFD5-490E-814F-C60238EB22DE}" type="presParOf" srcId="{C526FE4A-CD6B-4816-8FDD-A15CB3105C1F}" destId="{BA80D57C-DA78-475F-A25C-C2718739513C}" srcOrd="3" destOrd="0" presId="urn:microsoft.com/office/officeart/2005/8/layout/cycle4"/>
    <dgm:cxn modelId="{F6C1066C-8157-4206-A3AA-38335AAF8A0A}" type="presParOf" srcId="{74873497-6F63-450F-9535-44D69527ACF1}" destId="{5A0543DA-2A4E-46F2-8BA0-081FFB6432BF}" srcOrd="1" destOrd="0" presId="urn:microsoft.com/office/officeart/2005/8/layout/cycle4"/>
    <dgm:cxn modelId="{27C4B893-FAD3-46C2-8B44-2C1E0579AC15}" type="presParOf" srcId="{5A0543DA-2A4E-46F2-8BA0-081FFB6432BF}" destId="{B3926958-6CE4-47B4-929C-161AC2BA13A3}" srcOrd="0" destOrd="0" presId="urn:microsoft.com/office/officeart/2005/8/layout/cycle4"/>
    <dgm:cxn modelId="{EC5A284E-E699-4235-9FAB-8F574584069B}" type="presParOf" srcId="{5A0543DA-2A4E-46F2-8BA0-081FFB6432BF}" destId="{279D5DCD-F7C1-478F-BAB5-56778CE53E58}" srcOrd="1" destOrd="0" presId="urn:microsoft.com/office/officeart/2005/8/layout/cycle4"/>
    <dgm:cxn modelId="{2CC05CBE-656F-4E46-ACE8-ADDD2E25C550}" type="presParOf" srcId="{5A0543DA-2A4E-46F2-8BA0-081FFB6432BF}" destId="{A98A38ED-3F9A-46E0-A3A7-CB49E49596D2}" srcOrd="2" destOrd="0" presId="urn:microsoft.com/office/officeart/2005/8/layout/cycle4"/>
    <dgm:cxn modelId="{8CAD32A1-1255-408A-BE91-CB2540C2A25A}" type="presParOf" srcId="{5A0543DA-2A4E-46F2-8BA0-081FFB6432BF}" destId="{30EB9269-63FE-468A-9546-83E4CC491AE1}" srcOrd="3" destOrd="0" presId="urn:microsoft.com/office/officeart/2005/8/layout/cycle4"/>
    <dgm:cxn modelId="{CD370B08-3FE5-4F14-B9A9-B9B5799496C1}" type="presParOf" srcId="{5A0543DA-2A4E-46F2-8BA0-081FFB6432BF}" destId="{2EB40BCA-18CB-4555-963F-4719DAF9CE66}" srcOrd="4" destOrd="0" presId="urn:microsoft.com/office/officeart/2005/8/layout/cycle4"/>
    <dgm:cxn modelId="{CA06BBCB-C006-4FE6-BE47-AC359EFAF1B5}" type="presParOf" srcId="{74873497-6F63-450F-9535-44D69527ACF1}" destId="{419DFC92-4404-40E5-A679-5E221E1D0662}" srcOrd="2" destOrd="0" presId="urn:microsoft.com/office/officeart/2005/8/layout/cycle4"/>
    <dgm:cxn modelId="{C83FA844-84F9-4B1C-96A1-2E7125BAA11A}" type="presParOf" srcId="{74873497-6F63-450F-9535-44D69527ACF1}" destId="{1AF31BA6-07F0-40C3-A6FC-718F93C4472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9C3DC6-C8B1-47CC-88FC-E58455E8060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0034D036-AD9B-46E0-AE75-2CDA3838D88A}">
      <dgm:prSet phldrT="[Текст]" custT="1"/>
      <dgm:spPr/>
      <dgm:t>
        <a:bodyPr/>
        <a:lstStyle/>
        <a:p>
          <a:r>
            <a:rPr lang="ru-RU" sz="1600" b="1" dirty="0"/>
            <a:t>Алексин</a:t>
          </a:r>
        </a:p>
      </dgm:t>
    </dgm:pt>
    <dgm:pt modelId="{45D0ABAE-AACA-43F2-BF39-0BB270C3A7E3}" type="parTrans" cxnId="{E83C397C-177C-4B59-AF1D-08F4C58FFEF9}">
      <dgm:prSet/>
      <dgm:spPr/>
      <dgm:t>
        <a:bodyPr/>
        <a:lstStyle/>
        <a:p>
          <a:endParaRPr lang="ru-RU"/>
        </a:p>
      </dgm:t>
    </dgm:pt>
    <dgm:pt modelId="{61586914-C5BE-4FA2-A03F-7EF617F849F2}" type="sibTrans" cxnId="{E83C397C-177C-4B59-AF1D-08F4C58FFEF9}">
      <dgm:prSet/>
      <dgm:spPr/>
      <dgm:t>
        <a:bodyPr/>
        <a:lstStyle/>
        <a:p>
          <a:endParaRPr lang="ru-RU"/>
        </a:p>
      </dgm:t>
    </dgm:pt>
    <dgm:pt modelId="{18A0E252-24CB-4CD4-99D6-AA9456E13E24}">
      <dgm:prSet phldrT="[Текст]" custT="1"/>
      <dgm:spPr/>
      <dgm:t>
        <a:bodyPr/>
        <a:lstStyle/>
        <a:p>
          <a:r>
            <a:rPr lang="ru-RU" sz="1600" b="1" dirty="0"/>
            <a:t>Белев</a:t>
          </a:r>
        </a:p>
      </dgm:t>
    </dgm:pt>
    <dgm:pt modelId="{0F768A88-74C9-40CE-91B9-6DC2389C8067}" type="parTrans" cxnId="{4803335C-AFB2-4287-B4E2-ACE8AE0F0154}">
      <dgm:prSet/>
      <dgm:spPr/>
      <dgm:t>
        <a:bodyPr/>
        <a:lstStyle/>
        <a:p>
          <a:endParaRPr lang="ru-RU"/>
        </a:p>
      </dgm:t>
    </dgm:pt>
    <dgm:pt modelId="{CBE28A96-29DA-4593-9037-842BA96EA544}" type="sibTrans" cxnId="{4803335C-AFB2-4287-B4E2-ACE8AE0F0154}">
      <dgm:prSet/>
      <dgm:spPr/>
      <dgm:t>
        <a:bodyPr/>
        <a:lstStyle/>
        <a:p>
          <a:endParaRPr lang="ru-RU"/>
        </a:p>
      </dgm:t>
    </dgm:pt>
    <dgm:pt modelId="{42640A8F-12D5-4A21-B7CB-C7DBA58A1DDC}">
      <dgm:prSet phldrT="[Текст]" custT="1"/>
      <dgm:spPr/>
      <dgm:t>
        <a:bodyPr/>
        <a:lstStyle/>
        <a:p>
          <a:r>
            <a:rPr lang="ru-RU" sz="1600" b="1" dirty="0"/>
            <a:t>Ефремов</a:t>
          </a:r>
        </a:p>
      </dgm:t>
    </dgm:pt>
    <dgm:pt modelId="{4C607C8C-4821-4C14-83E8-010C5DBE489B}" type="parTrans" cxnId="{85A12C42-14F0-468C-A1C1-1C770F240D79}">
      <dgm:prSet/>
      <dgm:spPr/>
      <dgm:t>
        <a:bodyPr/>
        <a:lstStyle/>
        <a:p>
          <a:endParaRPr lang="ru-RU"/>
        </a:p>
      </dgm:t>
    </dgm:pt>
    <dgm:pt modelId="{B6E10000-500B-4CF4-87F1-F3129630F1CC}" type="sibTrans" cxnId="{85A12C42-14F0-468C-A1C1-1C770F240D79}">
      <dgm:prSet/>
      <dgm:spPr/>
      <dgm:t>
        <a:bodyPr/>
        <a:lstStyle/>
        <a:p>
          <a:endParaRPr lang="ru-RU"/>
        </a:p>
      </dgm:t>
    </dgm:pt>
    <dgm:pt modelId="{FB366B91-4704-4A1E-BF1E-00346EB11360}">
      <dgm:prSet custT="1"/>
      <dgm:spPr/>
      <dgm:t>
        <a:bodyPr/>
        <a:lstStyle/>
        <a:p>
          <a:r>
            <a:rPr lang="ru-RU" sz="1600" b="1" dirty="0"/>
            <a:t>Суворов</a:t>
          </a:r>
        </a:p>
      </dgm:t>
    </dgm:pt>
    <dgm:pt modelId="{5AA01712-F92E-4071-B5B8-E17A56B8DE64}" type="parTrans" cxnId="{36B36482-1440-4760-A0DC-9D1311F9CA95}">
      <dgm:prSet/>
      <dgm:spPr/>
      <dgm:t>
        <a:bodyPr/>
        <a:lstStyle/>
        <a:p>
          <a:endParaRPr lang="ru-RU"/>
        </a:p>
      </dgm:t>
    </dgm:pt>
    <dgm:pt modelId="{C8E948F8-CD71-415A-A1E3-7EE4F1EB3429}" type="sibTrans" cxnId="{36B36482-1440-4760-A0DC-9D1311F9CA95}">
      <dgm:prSet/>
      <dgm:spPr/>
      <dgm:t>
        <a:bodyPr/>
        <a:lstStyle/>
        <a:p>
          <a:endParaRPr lang="ru-RU"/>
        </a:p>
      </dgm:t>
    </dgm:pt>
    <dgm:pt modelId="{4C5DFA9F-BFC6-4478-A446-BE1D2804515B}">
      <dgm:prSet custT="1"/>
      <dgm:spPr/>
      <dgm:t>
        <a:bodyPr/>
        <a:lstStyle/>
        <a:p>
          <a:r>
            <a:rPr lang="ru-RU" sz="1300" b="1" dirty="0">
              <a:solidFill>
                <a:schemeClr val="tx1">
                  <a:lumMod val="95000"/>
                  <a:lumOff val="5000"/>
                </a:schemeClr>
              </a:solidFill>
            </a:rPr>
            <a:t>поселок</a:t>
          </a:r>
          <a:br>
            <a:rPr lang="ru-RU" sz="1300" b="1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Первомайский</a:t>
          </a:r>
        </a:p>
      </dgm:t>
    </dgm:pt>
    <dgm:pt modelId="{35FADED7-2B41-4BA6-BC1D-2E7509D71A25}" type="parTrans" cxnId="{20039EBC-1D8E-4291-B68C-4460D7CF3D0A}">
      <dgm:prSet/>
      <dgm:spPr/>
      <dgm:t>
        <a:bodyPr/>
        <a:lstStyle/>
        <a:p>
          <a:endParaRPr lang="ru-RU"/>
        </a:p>
      </dgm:t>
    </dgm:pt>
    <dgm:pt modelId="{3228C489-6196-4394-B5BB-6D73EA614DB7}" type="sibTrans" cxnId="{20039EBC-1D8E-4291-B68C-4460D7CF3D0A}">
      <dgm:prSet/>
      <dgm:spPr/>
      <dgm:t>
        <a:bodyPr/>
        <a:lstStyle/>
        <a:p>
          <a:endParaRPr lang="ru-RU"/>
        </a:p>
      </dgm:t>
    </dgm:pt>
    <dgm:pt modelId="{66CB9DDF-45E1-4BA9-84DC-B3575660014D}" type="pres">
      <dgm:prSet presAssocID="{389C3DC6-C8B1-47CC-88FC-E58455E80603}" presName="Name0" presStyleCnt="0">
        <dgm:presLayoutVars>
          <dgm:dir/>
          <dgm:animLvl val="lvl"/>
          <dgm:resizeHandles val="exact"/>
        </dgm:presLayoutVars>
      </dgm:prSet>
      <dgm:spPr/>
    </dgm:pt>
    <dgm:pt modelId="{9F5A2EA4-58E8-4D78-A937-17DE2D5A89EE}" type="pres">
      <dgm:prSet presAssocID="{0034D036-AD9B-46E0-AE75-2CDA3838D8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B13DE2CA-A1F5-45BA-8D3B-E850B6A8E13A}" type="pres">
      <dgm:prSet presAssocID="{61586914-C5BE-4FA2-A03F-7EF617F849F2}" presName="parTxOnlySpace" presStyleCnt="0"/>
      <dgm:spPr/>
    </dgm:pt>
    <dgm:pt modelId="{DF0E50BB-DD21-4094-9270-FA585EC276C6}" type="pres">
      <dgm:prSet presAssocID="{18A0E252-24CB-4CD4-99D6-AA9456E13E2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F6C9F5D9-1204-4919-8F4B-69F2B42F0CD1}" type="pres">
      <dgm:prSet presAssocID="{CBE28A96-29DA-4593-9037-842BA96EA544}" presName="parTxOnlySpace" presStyleCnt="0"/>
      <dgm:spPr/>
    </dgm:pt>
    <dgm:pt modelId="{AF194545-25DD-45AF-8796-A389C8C70158}" type="pres">
      <dgm:prSet presAssocID="{42640A8F-12D5-4A21-B7CB-C7DBA58A1DDC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BA97FCF0-CB43-445B-B7DC-3128AB45CC5A}" type="pres">
      <dgm:prSet presAssocID="{B6E10000-500B-4CF4-87F1-F3129630F1CC}" presName="parTxOnlySpace" presStyleCnt="0"/>
      <dgm:spPr/>
    </dgm:pt>
    <dgm:pt modelId="{8D879CE4-EDE7-4FD7-9915-48C65F38DA8A}" type="pres">
      <dgm:prSet presAssocID="{FB366B91-4704-4A1E-BF1E-00346EB1136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EE64CD6C-E279-48D7-855C-7342DEA3D438}" type="pres">
      <dgm:prSet presAssocID="{C8E948F8-CD71-415A-A1E3-7EE4F1EB3429}" presName="parTxOnlySpace" presStyleCnt="0"/>
      <dgm:spPr/>
    </dgm:pt>
    <dgm:pt modelId="{11291D9A-C131-4C99-848F-CEEE3380E03F}" type="pres">
      <dgm:prSet presAssocID="{4C5DFA9F-BFC6-4478-A446-BE1D2804515B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4803335C-AFB2-4287-B4E2-ACE8AE0F0154}" srcId="{389C3DC6-C8B1-47CC-88FC-E58455E80603}" destId="{18A0E252-24CB-4CD4-99D6-AA9456E13E24}" srcOrd="1" destOrd="0" parTransId="{0F768A88-74C9-40CE-91B9-6DC2389C8067}" sibTransId="{CBE28A96-29DA-4593-9037-842BA96EA544}"/>
    <dgm:cxn modelId="{85A12C42-14F0-468C-A1C1-1C770F240D79}" srcId="{389C3DC6-C8B1-47CC-88FC-E58455E80603}" destId="{42640A8F-12D5-4A21-B7CB-C7DBA58A1DDC}" srcOrd="2" destOrd="0" parTransId="{4C607C8C-4821-4C14-83E8-010C5DBE489B}" sibTransId="{B6E10000-500B-4CF4-87F1-F3129630F1CC}"/>
    <dgm:cxn modelId="{283CFE45-FE66-4CB5-BFEB-593BF416A67B}" type="presOf" srcId="{FB366B91-4704-4A1E-BF1E-00346EB11360}" destId="{8D879CE4-EDE7-4FD7-9915-48C65F38DA8A}" srcOrd="0" destOrd="0" presId="urn:microsoft.com/office/officeart/2005/8/layout/chevron1"/>
    <dgm:cxn modelId="{39A7FD6F-34F2-4E08-BA32-9D7C299739F3}" type="presOf" srcId="{0034D036-AD9B-46E0-AE75-2CDA3838D88A}" destId="{9F5A2EA4-58E8-4D78-A937-17DE2D5A89EE}" srcOrd="0" destOrd="0" presId="urn:microsoft.com/office/officeart/2005/8/layout/chevron1"/>
    <dgm:cxn modelId="{3FA7B25A-5303-4D0A-8BE8-EE65AA9EDDD2}" type="presOf" srcId="{389C3DC6-C8B1-47CC-88FC-E58455E80603}" destId="{66CB9DDF-45E1-4BA9-84DC-B3575660014D}" srcOrd="0" destOrd="0" presId="urn:microsoft.com/office/officeart/2005/8/layout/chevron1"/>
    <dgm:cxn modelId="{E83C397C-177C-4B59-AF1D-08F4C58FFEF9}" srcId="{389C3DC6-C8B1-47CC-88FC-E58455E80603}" destId="{0034D036-AD9B-46E0-AE75-2CDA3838D88A}" srcOrd="0" destOrd="0" parTransId="{45D0ABAE-AACA-43F2-BF39-0BB270C3A7E3}" sibTransId="{61586914-C5BE-4FA2-A03F-7EF617F849F2}"/>
    <dgm:cxn modelId="{36B36482-1440-4760-A0DC-9D1311F9CA95}" srcId="{389C3DC6-C8B1-47CC-88FC-E58455E80603}" destId="{FB366B91-4704-4A1E-BF1E-00346EB11360}" srcOrd="3" destOrd="0" parTransId="{5AA01712-F92E-4071-B5B8-E17A56B8DE64}" sibTransId="{C8E948F8-CD71-415A-A1E3-7EE4F1EB3429}"/>
    <dgm:cxn modelId="{28D6FAAC-434F-4204-8A40-933C8739B20C}" type="presOf" srcId="{18A0E252-24CB-4CD4-99D6-AA9456E13E24}" destId="{DF0E50BB-DD21-4094-9270-FA585EC276C6}" srcOrd="0" destOrd="0" presId="urn:microsoft.com/office/officeart/2005/8/layout/chevron1"/>
    <dgm:cxn modelId="{20039EBC-1D8E-4291-B68C-4460D7CF3D0A}" srcId="{389C3DC6-C8B1-47CC-88FC-E58455E80603}" destId="{4C5DFA9F-BFC6-4478-A446-BE1D2804515B}" srcOrd="4" destOrd="0" parTransId="{35FADED7-2B41-4BA6-BC1D-2E7509D71A25}" sibTransId="{3228C489-6196-4394-B5BB-6D73EA614DB7}"/>
    <dgm:cxn modelId="{D72EABD7-E4C6-4B94-BE36-85429B8E1E25}" type="presOf" srcId="{4C5DFA9F-BFC6-4478-A446-BE1D2804515B}" destId="{11291D9A-C131-4C99-848F-CEEE3380E03F}" srcOrd="0" destOrd="0" presId="urn:microsoft.com/office/officeart/2005/8/layout/chevron1"/>
    <dgm:cxn modelId="{7EDD50D9-A598-43CD-8E2B-49F4AC4153B6}" type="presOf" srcId="{42640A8F-12D5-4A21-B7CB-C7DBA58A1DDC}" destId="{AF194545-25DD-45AF-8796-A389C8C70158}" srcOrd="0" destOrd="0" presId="urn:microsoft.com/office/officeart/2005/8/layout/chevron1"/>
    <dgm:cxn modelId="{A4D001B3-10AB-447B-B8A2-84052CAE7BCD}" type="presParOf" srcId="{66CB9DDF-45E1-4BA9-84DC-B3575660014D}" destId="{9F5A2EA4-58E8-4D78-A937-17DE2D5A89EE}" srcOrd="0" destOrd="0" presId="urn:microsoft.com/office/officeart/2005/8/layout/chevron1"/>
    <dgm:cxn modelId="{97065528-CC0B-4475-9D0F-F57068B02CFF}" type="presParOf" srcId="{66CB9DDF-45E1-4BA9-84DC-B3575660014D}" destId="{B13DE2CA-A1F5-45BA-8D3B-E850B6A8E13A}" srcOrd="1" destOrd="0" presId="urn:microsoft.com/office/officeart/2005/8/layout/chevron1"/>
    <dgm:cxn modelId="{CE123C8C-F6AE-4FB3-8881-2D4418CC9FF1}" type="presParOf" srcId="{66CB9DDF-45E1-4BA9-84DC-B3575660014D}" destId="{DF0E50BB-DD21-4094-9270-FA585EC276C6}" srcOrd="2" destOrd="0" presId="urn:microsoft.com/office/officeart/2005/8/layout/chevron1"/>
    <dgm:cxn modelId="{8DDE13D4-0A9B-4ED7-8971-33695D3E0BC4}" type="presParOf" srcId="{66CB9DDF-45E1-4BA9-84DC-B3575660014D}" destId="{F6C9F5D9-1204-4919-8F4B-69F2B42F0CD1}" srcOrd="3" destOrd="0" presId="urn:microsoft.com/office/officeart/2005/8/layout/chevron1"/>
    <dgm:cxn modelId="{39DCF0CA-0F63-4A62-8311-6F528C49A5A5}" type="presParOf" srcId="{66CB9DDF-45E1-4BA9-84DC-B3575660014D}" destId="{AF194545-25DD-45AF-8796-A389C8C70158}" srcOrd="4" destOrd="0" presId="urn:microsoft.com/office/officeart/2005/8/layout/chevron1"/>
    <dgm:cxn modelId="{B6F7EC3D-D5F7-47A6-9D46-96E19072858D}" type="presParOf" srcId="{66CB9DDF-45E1-4BA9-84DC-B3575660014D}" destId="{BA97FCF0-CB43-445B-B7DC-3128AB45CC5A}" srcOrd="5" destOrd="0" presId="urn:microsoft.com/office/officeart/2005/8/layout/chevron1"/>
    <dgm:cxn modelId="{50A3EC1C-B8A8-446D-846D-639F3E445F51}" type="presParOf" srcId="{66CB9DDF-45E1-4BA9-84DC-B3575660014D}" destId="{8D879CE4-EDE7-4FD7-9915-48C65F38DA8A}" srcOrd="6" destOrd="0" presId="urn:microsoft.com/office/officeart/2005/8/layout/chevron1"/>
    <dgm:cxn modelId="{4C8D8428-21C5-4254-8C8F-26F4F95AD451}" type="presParOf" srcId="{66CB9DDF-45E1-4BA9-84DC-B3575660014D}" destId="{EE64CD6C-E279-48D7-855C-7342DEA3D438}" srcOrd="7" destOrd="0" presId="urn:microsoft.com/office/officeart/2005/8/layout/chevron1"/>
    <dgm:cxn modelId="{B16C78A7-485E-4E7F-B108-CE31FE9E3887}" type="presParOf" srcId="{66CB9DDF-45E1-4BA9-84DC-B3575660014D}" destId="{11291D9A-C131-4C99-848F-CEEE3380E03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D6F9DC-AE6B-4885-BD8A-C6173ED6D651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5C5F1A-4F10-45F3-99ED-952346BCC89D}">
      <dgm:prSet phldrT="[Текст]"/>
      <dgm:spPr/>
      <dgm:t>
        <a:bodyPr/>
        <a:lstStyle/>
        <a:p>
          <a:r>
            <a:rPr lang="ru-RU" dirty="0"/>
            <a:t>Консультации бухгалтера</a:t>
          </a:r>
        </a:p>
      </dgm:t>
    </dgm:pt>
    <dgm:pt modelId="{B75DB2AD-09B1-49E9-A069-F57BA6F032B8}" type="parTrans" cxnId="{634D8C05-615D-4794-941F-2F8481A5E0A8}">
      <dgm:prSet/>
      <dgm:spPr/>
      <dgm:t>
        <a:bodyPr/>
        <a:lstStyle/>
        <a:p>
          <a:endParaRPr lang="ru-RU"/>
        </a:p>
      </dgm:t>
    </dgm:pt>
    <dgm:pt modelId="{2FC714DD-8379-4588-BB10-B896C00A35F1}" type="sibTrans" cxnId="{634D8C05-615D-4794-941F-2F8481A5E0A8}">
      <dgm:prSet/>
      <dgm:spPr/>
      <dgm:t>
        <a:bodyPr/>
        <a:lstStyle/>
        <a:p>
          <a:endParaRPr lang="ru-RU"/>
        </a:p>
      </dgm:t>
    </dgm:pt>
    <dgm:pt modelId="{D1E74BEA-FAF7-435A-B070-6A5EAD4DCB15}">
      <dgm:prSet phldrT="[Текст]" custT="1"/>
      <dgm:spPr/>
      <dgm:t>
        <a:bodyPr/>
        <a:lstStyle/>
        <a:p>
          <a:r>
            <a:rPr lang="ru-RU" sz="1100" b="1" dirty="0"/>
            <a:t>Бухгалтерский учет</a:t>
          </a:r>
        </a:p>
      </dgm:t>
    </dgm:pt>
    <dgm:pt modelId="{6667DB26-2C94-4D62-AF5A-CE0DB99F03D0}" type="parTrans" cxnId="{80C40131-1D18-494F-A78C-BBEB9C3B9935}">
      <dgm:prSet/>
      <dgm:spPr/>
      <dgm:t>
        <a:bodyPr/>
        <a:lstStyle/>
        <a:p>
          <a:endParaRPr lang="ru-RU"/>
        </a:p>
      </dgm:t>
    </dgm:pt>
    <dgm:pt modelId="{66A63232-B3EA-4D4E-9C20-3EA862F9903C}" type="sibTrans" cxnId="{80C40131-1D18-494F-A78C-BBEB9C3B9935}">
      <dgm:prSet/>
      <dgm:spPr/>
      <dgm:t>
        <a:bodyPr/>
        <a:lstStyle/>
        <a:p>
          <a:endParaRPr lang="ru-RU"/>
        </a:p>
      </dgm:t>
    </dgm:pt>
    <dgm:pt modelId="{2AFF3D6F-5022-45EA-A96F-C7F488C277E2}">
      <dgm:prSet phldrT="[Текст]" custT="1"/>
      <dgm:spPr/>
      <dgm:t>
        <a:bodyPr/>
        <a:lstStyle/>
        <a:p>
          <a:r>
            <a:rPr lang="ru-RU" sz="1100" b="1" dirty="0"/>
            <a:t>Налогообложение</a:t>
          </a:r>
        </a:p>
      </dgm:t>
    </dgm:pt>
    <dgm:pt modelId="{7B69F9A8-F04E-4962-86E7-C960179E26D6}" type="parTrans" cxnId="{1AB0404F-E25C-4CEB-966F-F5489C52AB60}">
      <dgm:prSet/>
      <dgm:spPr/>
      <dgm:t>
        <a:bodyPr/>
        <a:lstStyle/>
        <a:p>
          <a:endParaRPr lang="ru-RU"/>
        </a:p>
      </dgm:t>
    </dgm:pt>
    <dgm:pt modelId="{F325AF4B-5982-43FD-B86A-A2BF9CF5DBD0}" type="sibTrans" cxnId="{1AB0404F-E25C-4CEB-966F-F5489C52AB60}">
      <dgm:prSet/>
      <dgm:spPr/>
      <dgm:t>
        <a:bodyPr/>
        <a:lstStyle/>
        <a:p>
          <a:endParaRPr lang="ru-RU"/>
        </a:p>
      </dgm:t>
    </dgm:pt>
    <dgm:pt modelId="{C6937DCE-773F-4507-B8C3-93CEA6FDCD03}">
      <dgm:prSet phldrT="[Текст]"/>
      <dgm:spPr/>
      <dgm:t>
        <a:bodyPr/>
        <a:lstStyle/>
        <a:p>
          <a:r>
            <a:rPr lang="ru-RU" dirty="0"/>
            <a:t>Консультации юриста</a:t>
          </a:r>
        </a:p>
      </dgm:t>
    </dgm:pt>
    <dgm:pt modelId="{0D107A7D-782D-4C13-9680-9B62D1C7E589}" type="sibTrans" cxnId="{0B3AEBAA-DDD8-49C4-A364-6FFE199FEEC9}">
      <dgm:prSet/>
      <dgm:spPr/>
      <dgm:t>
        <a:bodyPr/>
        <a:lstStyle/>
        <a:p>
          <a:endParaRPr lang="ru-RU"/>
        </a:p>
      </dgm:t>
    </dgm:pt>
    <dgm:pt modelId="{B9AD05ED-7D87-4C34-9218-E460803C25E0}" type="parTrans" cxnId="{0B3AEBAA-DDD8-49C4-A364-6FFE199FEEC9}">
      <dgm:prSet/>
      <dgm:spPr/>
      <dgm:t>
        <a:bodyPr/>
        <a:lstStyle/>
        <a:p>
          <a:endParaRPr lang="ru-RU"/>
        </a:p>
      </dgm:t>
    </dgm:pt>
    <dgm:pt modelId="{35D21F68-FCB0-4773-836C-C5B3DEE9F0DB}">
      <dgm:prSet phldrT="[Текст]"/>
      <dgm:spPr/>
      <dgm:t>
        <a:bodyPr/>
        <a:lstStyle/>
        <a:p>
          <a:r>
            <a:rPr lang="ru-RU" dirty="0"/>
            <a:t>Консультации по иным вопросам</a:t>
          </a:r>
        </a:p>
      </dgm:t>
    </dgm:pt>
    <dgm:pt modelId="{A976CA65-37D9-4C7F-977C-BCF69CC7CBDC}" type="parTrans" cxnId="{2E5781BC-3E4F-47ED-98B3-6F263D111416}">
      <dgm:prSet/>
      <dgm:spPr/>
      <dgm:t>
        <a:bodyPr/>
        <a:lstStyle/>
        <a:p>
          <a:endParaRPr lang="ru-RU"/>
        </a:p>
      </dgm:t>
    </dgm:pt>
    <dgm:pt modelId="{56652781-BD3C-47F1-8924-E02EB5783A95}" type="sibTrans" cxnId="{2E5781BC-3E4F-47ED-98B3-6F263D111416}">
      <dgm:prSet/>
      <dgm:spPr/>
      <dgm:t>
        <a:bodyPr/>
        <a:lstStyle/>
        <a:p>
          <a:endParaRPr lang="ru-RU"/>
        </a:p>
      </dgm:t>
    </dgm:pt>
    <dgm:pt modelId="{A248C7F4-597B-4503-AE99-CC68E9FD5B85}">
      <dgm:prSet phldrT="[Текст]" custT="1"/>
      <dgm:spPr/>
      <dgm:t>
        <a:bodyPr/>
        <a:lstStyle/>
        <a:p>
          <a:r>
            <a:rPr lang="ru-RU" sz="1100" b="1" dirty="0"/>
            <a:t>Правовое сопровожден</a:t>
          </a:r>
          <a:r>
            <a:rPr lang="ru-RU" sz="900" b="1" dirty="0"/>
            <a:t>ие</a:t>
          </a:r>
        </a:p>
      </dgm:t>
    </dgm:pt>
    <dgm:pt modelId="{D009DB97-251D-4158-9F21-936D02010F29}" type="parTrans" cxnId="{45EF303E-9CDB-4421-A6DA-92251D6B9577}">
      <dgm:prSet/>
      <dgm:spPr/>
      <dgm:t>
        <a:bodyPr/>
        <a:lstStyle/>
        <a:p>
          <a:endParaRPr lang="ru-RU"/>
        </a:p>
      </dgm:t>
    </dgm:pt>
    <dgm:pt modelId="{0E6B2669-F8FD-4DD9-B0DE-E336C772F2BE}" type="sibTrans" cxnId="{45EF303E-9CDB-4421-A6DA-92251D6B9577}">
      <dgm:prSet/>
      <dgm:spPr/>
      <dgm:t>
        <a:bodyPr/>
        <a:lstStyle/>
        <a:p>
          <a:endParaRPr lang="ru-RU"/>
        </a:p>
      </dgm:t>
    </dgm:pt>
    <dgm:pt modelId="{31E6EF4A-730B-4ACD-BF15-8F9765CFECCC}">
      <dgm:prSet phldrT="[Текст]" custT="1"/>
      <dgm:spPr/>
      <dgm:t>
        <a:bodyPr/>
        <a:lstStyle/>
        <a:p>
          <a:r>
            <a:rPr lang="ru-RU" sz="1100" b="1" dirty="0"/>
            <a:t>Экспертиза документов</a:t>
          </a:r>
        </a:p>
      </dgm:t>
    </dgm:pt>
    <dgm:pt modelId="{B6D3931D-4347-4A07-8A52-C4CC3E899AA6}" type="parTrans" cxnId="{BF8FE4F6-E885-4C9D-85E1-840FECB2C366}">
      <dgm:prSet/>
      <dgm:spPr/>
      <dgm:t>
        <a:bodyPr/>
        <a:lstStyle/>
        <a:p>
          <a:endParaRPr lang="ru-RU"/>
        </a:p>
      </dgm:t>
    </dgm:pt>
    <dgm:pt modelId="{360E15C8-08B2-4A81-A2A6-1576D121BCB3}" type="sibTrans" cxnId="{BF8FE4F6-E885-4C9D-85E1-840FECB2C366}">
      <dgm:prSet/>
      <dgm:spPr/>
      <dgm:t>
        <a:bodyPr/>
        <a:lstStyle/>
        <a:p>
          <a:endParaRPr lang="ru-RU"/>
        </a:p>
      </dgm:t>
    </dgm:pt>
    <dgm:pt modelId="{8438B781-FFCA-4363-885D-E8BDFD726860}">
      <dgm:prSet phldrT="[Текст]" custT="1"/>
      <dgm:spPr/>
      <dgm:t>
        <a:bodyPr/>
        <a:lstStyle/>
        <a:p>
          <a:r>
            <a:rPr lang="ru-RU" sz="1100" b="1" dirty="0"/>
            <a:t>Бизнес-планирование</a:t>
          </a:r>
        </a:p>
      </dgm:t>
    </dgm:pt>
    <dgm:pt modelId="{012767A3-FAA6-424B-9F4D-797119C8CAFE}" type="parTrans" cxnId="{AD36993E-BE4E-4DAF-B37B-430B16AE089B}">
      <dgm:prSet/>
      <dgm:spPr/>
      <dgm:t>
        <a:bodyPr/>
        <a:lstStyle/>
        <a:p>
          <a:endParaRPr lang="ru-RU"/>
        </a:p>
      </dgm:t>
    </dgm:pt>
    <dgm:pt modelId="{D9EFA95F-C251-4C66-9588-94BFA4B90EB6}" type="sibTrans" cxnId="{AD36993E-BE4E-4DAF-B37B-430B16AE089B}">
      <dgm:prSet/>
      <dgm:spPr/>
      <dgm:t>
        <a:bodyPr/>
        <a:lstStyle/>
        <a:p>
          <a:endParaRPr lang="ru-RU"/>
        </a:p>
      </dgm:t>
    </dgm:pt>
    <dgm:pt modelId="{1940AEC4-62BB-4D9B-8251-EDBE35028645}">
      <dgm:prSet phldrT="[Текст]" custT="1"/>
      <dgm:spPr/>
      <dgm:t>
        <a:bodyPr/>
        <a:lstStyle/>
        <a:p>
          <a:r>
            <a:rPr lang="ru-RU" sz="1100" b="1" dirty="0"/>
            <a:t>Маркетинговое сопровождение</a:t>
          </a:r>
        </a:p>
      </dgm:t>
    </dgm:pt>
    <dgm:pt modelId="{6EB3189B-2DDC-40D3-AD9A-B539C9E8F19A}" type="parTrans" cxnId="{D70887C0-E169-454B-BA4E-2FC7823DBBA9}">
      <dgm:prSet/>
      <dgm:spPr/>
      <dgm:t>
        <a:bodyPr/>
        <a:lstStyle/>
        <a:p>
          <a:endParaRPr lang="ru-RU"/>
        </a:p>
      </dgm:t>
    </dgm:pt>
    <dgm:pt modelId="{640464A2-E8DC-41F4-8AEB-946F0A988210}" type="sibTrans" cxnId="{D70887C0-E169-454B-BA4E-2FC7823DBBA9}">
      <dgm:prSet/>
      <dgm:spPr/>
      <dgm:t>
        <a:bodyPr/>
        <a:lstStyle/>
        <a:p>
          <a:endParaRPr lang="ru-RU"/>
        </a:p>
      </dgm:t>
    </dgm:pt>
    <dgm:pt modelId="{7164E9F3-5E44-4FEA-950C-412B19FF2DF1}">
      <dgm:prSet phldrT="[Текст]"/>
      <dgm:spPr/>
      <dgm:t>
        <a:bodyPr/>
        <a:lstStyle/>
        <a:p>
          <a:r>
            <a:rPr lang="ru-RU" dirty="0"/>
            <a:t>Консультации </a:t>
          </a:r>
          <a:br>
            <a:rPr lang="ru-RU" dirty="0"/>
          </a:br>
          <a:r>
            <a:rPr lang="ru-RU" dirty="0"/>
            <a:t>по мерам господдержки</a:t>
          </a:r>
        </a:p>
      </dgm:t>
    </dgm:pt>
    <dgm:pt modelId="{DB36EE25-BD09-4955-BA2D-4CF5337BF5D1}" type="parTrans" cxnId="{F25A0A4D-2472-4E60-AD9A-CD6E3F6FCE92}">
      <dgm:prSet/>
      <dgm:spPr/>
      <dgm:t>
        <a:bodyPr/>
        <a:lstStyle/>
        <a:p>
          <a:endParaRPr lang="ru-RU"/>
        </a:p>
      </dgm:t>
    </dgm:pt>
    <dgm:pt modelId="{BA9531DC-7C6F-43D4-9631-0DC243844670}" type="sibTrans" cxnId="{F25A0A4D-2472-4E60-AD9A-CD6E3F6FCE92}">
      <dgm:prSet/>
      <dgm:spPr/>
      <dgm:t>
        <a:bodyPr/>
        <a:lstStyle/>
        <a:p>
          <a:endParaRPr lang="ru-RU"/>
        </a:p>
      </dgm:t>
    </dgm:pt>
    <dgm:pt modelId="{95CA6301-FF22-4BA2-AF0A-C02E15D0A240}">
      <dgm:prSet phldrT="[Текст]" custT="1"/>
      <dgm:spPr/>
      <dgm:t>
        <a:bodyPr/>
        <a:lstStyle/>
        <a:p>
          <a:r>
            <a:rPr lang="ru-RU" sz="1100" b="1" dirty="0"/>
            <a:t>Финансовое планирование</a:t>
          </a:r>
          <a:endParaRPr lang="ru-RU" sz="900" b="1" dirty="0"/>
        </a:p>
      </dgm:t>
    </dgm:pt>
    <dgm:pt modelId="{D8297F96-E2EE-416B-B8F6-16633175B882}" type="parTrans" cxnId="{39155CDC-AACE-4B6A-ABAC-49596C1E9082}">
      <dgm:prSet/>
      <dgm:spPr/>
      <dgm:t>
        <a:bodyPr/>
        <a:lstStyle/>
        <a:p>
          <a:endParaRPr lang="ru-RU"/>
        </a:p>
      </dgm:t>
    </dgm:pt>
    <dgm:pt modelId="{90BAA3A1-EA43-4618-BFC9-D75C7CA79D05}" type="sibTrans" cxnId="{39155CDC-AACE-4B6A-ABAC-49596C1E9082}">
      <dgm:prSet/>
      <dgm:spPr/>
      <dgm:t>
        <a:bodyPr/>
        <a:lstStyle/>
        <a:p>
          <a:endParaRPr lang="ru-RU"/>
        </a:p>
      </dgm:t>
    </dgm:pt>
    <dgm:pt modelId="{0538C0E9-BB51-4245-B818-F5454B3E3518}">
      <dgm:prSet phldrT="[Текст]" custT="1"/>
      <dgm:spPr/>
      <dgm:t>
        <a:bodyPr/>
        <a:lstStyle/>
        <a:p>
          <a:r>
            <a:rPr lang="ru-RU" sz="1100" b="1" dirty="0"/>
            <a:t>Защита прав и законных интересов</a:t>
          </a:r>
        </a:p>
      </dgm:t>
    </dgm:pt>
    <dgm:pt modelId="{8FEC70D0-C853-4C01-ADDA-C8A211627245}" type="parTrans" cxnId="{CAEBC8E8-5402-4033-B30A-803D9AD08D3D}">
      <dgm:prSet/>
      <dgm:spPr/>
      <dgm:t>
        <a:bodyPr/>
        <a:lstStyle/>
        <a:p>
          <a:endParaRPr lang="ru-RU"/>
        </a:p>
      </dgm:t>
    </dgm:pt>
    <dgm:pt modelId="{A05B9F58-42DE-4820-ABDD-1BB6121A7A01}" type="sibTrans" cxnId="{CAEBC8E8-5402-4033-B30A-803D9AD08D3D}">
      <dgm:prSet/>
      <dgm:spPr/>
      <dgm:t>
        <a:bodyPr/>
        <a:lstStyle/>
        <a:p>
          <a:endParaRPr lang="ru-RU"/>
        </a:p>
      </dgm:t>
    </dgm:pt>
    <dgm:pt modelId="{3004CA85-443B-4D6F-8683-51BB4B53F75B}">
      <dgm:prSet phldrT="[Текст]" custT="1"/>
      <dgm:spPr/>
      <dgm:t>
        <a:bodyPr/>
        <a:lstStyle/>
        <a:p>
          <a:r>
            <a:rPr lang="ru-RU" sz="1100" b="1" dirty="0"/>
            <a:t>«Горячая линия» поддержки предпринимательства</a:t>
          </a:r>
        </a:p>
      </dgm:t>
    </dgm:pt>
    <dgm:pt modelId="{5E8B411B-0BF3-42FC-AC07-A006EF14B691}" type="parTrans" cxnId="{7C6E8BE7-FC9C-46CE-AC8D-7A22CDFBC217}">
      <dgm:prSet/>
      <dgm:spPr/>
      <dgm:t>
        <a:bodyPr/>
        <a:lstStyle/>
        <a:p>
          <a:endParaRPr lang="ru-RU"/>
        </a:p>
      </dgm:t>
    </dgm:pt>
    <dgm:pt modelId="{41AC0ADE-FD87-4F0B-9835-C2A29DB20DF5}" type="sibTrans" cxnId="{7C6E8BE7-FC9C-46CE-AC8D-7A22CDFBC217}">
      <dgm:prSet/>
      <dgm:spPr/>
      <dgm:t>
        <a:bodyPr/>
        <a:lstStyle/>
        <a:p>
          <a:endParaRPr lang="ru-RU"/>
        </a:p>
      </dgm:t>
    </dgm:pt>
    <dgm:pt modelId="{EDE25464-EC74-434D-802A-A1CE212A63BE}">
      <dgm:prSet phldrT="[Текст]" custT="1"/>
      <dgm:spPr/>
      <dgm:t>
        <a:bodyPr/>
        <a:lstStyle/>
        <a:p>
          <a:r>
            <a:rPr lang="ru-RU" sz="1100" b="1" dirty="0"/>
            <a:t>Консультации по видам господдержки и общим условиям ее получения</a:t>
          </a:r>
        </a:p>
      </dgm:t>
    </dgm:pt>
    <dgm:pt modelId="{32C6E1C3-2B21-4AEE-BC9F-699E84F10ADD}" type="parTrans" cxnId="{D74586BA-BB81-43B7-BC20-DFD420480893}">
      <dgm:prSet/>
      <dgm:spPr/>
      <dgm:t>
        <a:bodyPr/>
        <a:lstStyle/>
        <a:p>
          <a:endParaRPr lang="ru-RU"/>
        </a:p>
      </dgm:t>
    </dgm:pt>
    <dgm:pt modelId="{DDD96F68-A244-4D86-BF47-76E3FC0B6197}" type="sibTrans" cxnId="{D74586BA-BB81-43B7-BC20-DFD420480893}">
      <dgm:prSet/>
      <dgm:spPr/>
      <dgm:t>
        <a:bodyPr/>
        <a:lstStyle/>
        <a:p>
          <a:endParaRPr lang="ru-RU"/>
        </a:p>
      </dgm:t>
    </dgm:pt>
    <dgm:pt modelId="{C85606AA-DF06-4557-BD06-F9841D4755FD}">
      <dgm:prSet custT="1"/>
      <dgm:spPr/>
      <dgm:t>
        <a:bodyPr/>
        <a:lstStyle/>
        <a:p>
          <a:r>
            <a:rPr lang="ru-RU" sz="1100" b="1" dirty="0"/>
            <a:t>Консультации по подбору персонала и применению трудового законодательства</a:t>
          </a:r>
          <a:endParaRPr lang="ru-RU" sz="1100" dirty="0"/>
        </a:p>
      </dgm:t>
    </dgm:pt>
    <dgm:pt modelId="{3DAB23D9-3159-46D5-9673-8AF60B252449}" type="parTrans" cxnId="{AA48225A-BFD2-42F1-9BEE-801B79294CCD}">
      <dgm:prSet/>
      <dgm:spPr/>
      <dgm:t>
        <a:bodyPr/>
        <a:lstStyle/>
        <a:p>
          <a:endParaRPr lang="ru-RU"/>
        </a:p>
      </dgm:t>
    </dgm:pt>
    <dgm:pt modelId="{C7D8C64E-58C1-42A8-946A-FF6030E7A50D}" type="sibTrans" cxnId="{AA48225A-BFD2-42F1-9BEE-801B79294CCD}">
      <dgm:prSet/>
      <dgm:spPr/>
      <dgm:t>
        <a:bodyPr/>
        <a:lstStyle/>
        <a:p>
          <a:endParaRPr lang="ru-RU"/>
        </a:p>
      </dgm:t>
    </dgm:pt>
    <dgm:pt modelId="{D96F0D8C-97F4-4199-A2C0-19BBE4E83645}" type="pres">
      <dgm:prSet presAssocID="{33D6F9DC-AE6B-4885-BD8A-C6173ED6D65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CF8394D-C2D8-4CBB-9A30-CBD26E7158E8}" type="pres">
      <dgm:prSet presAssocID="{645C5F1A-4F10-45F3-99ED-952346BCC89D}" presName="root" presStyleCnt="0"/>
      <dgm:spPr/>
    </dgm:pt>
    <dgm:pt modelId="{19787D0A-69C0-4FCD-AE81-17FC4CCBE8E1}" type="pres">
      <dgm:prSet presAssocID="{645C5F1A-4F10-45F3-99ED-952346BCC89D}" presName="rootComposite" presStyleCnt="0"/>
      <dgm:spPr/>
    </dgm:pt>
    <dgm:pt modelId="{3BB61184-3A68-436E-AB53-C08325544484}" type="pres">
      <dgm:prSet presAssocID="{645C5F1A-4F10-45F3-99ED-952346BCC89D}" presName="rootText" presStyleLbl="node1" presStyleIdx="0" presStyleCnt="4"/>
      <dgm:spPr/>
    </dgm:pt>
    <dgm:pt modelId="{5A002301-14DC-4066-97B9-18A2A8DD69A6}" type="pres">
      <dgm:prSet presAssocID="{645C5F1A-4F10-45F3-99ED-952346BCC89D}" presName="rootConnector" presStyleLbl="node1" presStyleIdx="0" presStyleCnt="4"/>
      <dgm:spPr/>
    </dgm:pt>
    <dgm:pt modelId="{ADAA3E66-E98A-45D4-BDF2-06817F09536C}" type="pres">
      <dgm:prSet presAssocID="{645C5F1A-4F10-45F3-99ED-952346BCC89D}" presName="childShape" presStyleCnt="0"/>
      <dgm:spPr/>
    </dgm:pt>
    <dgm:pt modelId="{C85E51CF-15B2-485E-B800-B84126E309EC}" type="pres">
      <dgm:prSet presAssocID="{D8297F96-E2EE-416B-B8F6-16633175B882}" presName="Name13" presStyleLbl="parChTrans1D2" presStyleIdx="0" presStyleCnt="11"/>
      <dgm:spPr/>
    </dgm:pt>
    <dgm:pt modelId="{2CA174A3-EBBE-4805-82F7-28CDBA5E5A39}" type="pres">
      <dgm:prSet presAssocID="{95CA6301-FF22-4BA2-AF0A-C02E15D0A240}" presName="childText" presStyleLbl="bgAcc1" presStyleIdx="0" presStyleCnt="11">
        <dgm:presLayoutVars>
          <dgm:bulletEnabled val="1"/>
        </dgm:presLayoutVars>
      </dgm:prSet>
      <dgm:spPr/>
    </dgm:pt>
    <dgm:pt modelId="{EF72D7DF-FE7E-4E5F-AA5D-9A220F30B17B}" type="pres">
      <dgm:prSet presAssocID="{6667DB26-2C94-4D62-AF5A-CE0DB99F03D0}" presName="Name13" presStyleLbl="parChTrans1D2" presStyleIdx="1" presStyleCnt="11"/>
      <dgm:spPr/>
    </dgm:pt>
    <dgm:pt modelId="{3A879068-1964-41E7-A862-BBDF5483CDF6}" type="pres">
      <dgm:prSet presAssocID="{D1E74BEA-FAF7-435A-B070-6A5EAD4DCB15}" presName="childText" presStyleLbl="bgAcc1" presStyleIdx="1" presStyleCnt="11">
        <dgm:presLayoutVars>
          <dgm:bulletEnabled val="1"/>
        </dgm:presLayoutVars>
      </dgm:prSet>
      <dgm:spPr/>
    </dgm:pt>
    <dgm:pt modelId="{72277582-6623-4FE3-A3D6-018C5C556FB8}" type="pres">
      <dgm:prSet presAssocID="{7B69F9A8-F04E-4962-86E7-C960179E26D6}" presName="Name13" presStyleLbl="parChTrans1D2" presStyleIdx="2" presStyleCnt="11"/>
      <dgm:spPr/>
    </dgm:pt>
    <dgm:pt modelId="{685F0740-1B6A-4504-B0D5-A8834F7D864C}" type="pres">
      <dgm:prSet presAssocID="{2AFF3D6F-5022-45EA-A96F-C7F488C277E2}" presName="childText" presStyleLbl="bgAcc1" presStyleIdx="2" presStyleCnt="11" custScaleX="133423">
        <dgm:presLayoutVars>
          <dgm:bulletEnabled val="1"/>
        </dgm:presLayoutVars>
      </dgm:prSet>
      <dgm:spPr/>
    </dgm:pt>
    <dgm:pt modelId="{AA4CFAC9-6DD5-4316-A37F-0DE5C901FE6A}" type="pres">
      <dgm:prSet presAssocID="{C6937DCE-773F-4507-B8C3-93CEA6FDCD03}" presName="root" presStyleCnt="0"/>
      <dgm:spPr/>
    </dgm:pt>
    <dgm:pt modelId="{9791A966-38EE-4E24-A90B-027668914818}" type="pres">
      <dgm:prSet presAssocID="{C6937DCE-773F-4507-B8C3-93CEA6FDCD03}" presName="rootComposite" presStyleCnt="0"/>
      <dgm:spPr/>
    </dgm:pt>
    <dgm:pt modelId="{98D4FE47-AD15-491E-B819-FE3D69AABD63}" type="pres">
      <dgm:prSet presAssocID="{C6937DCE-773F-4507-B8C3-93CEA6FDCD03}" presName="rootText" presStyleLbl="node1" presStyleIdx="1" presStyleCnt="4"/>
      <dgm:spPr/>
    </dgm:pt>
    <dgm:pt modelId="{958A910E-5B50-4F88-834D-2C461ACE61B2}" type="pres">
      <dgm:prSet presAssocID="{C6937DCE-773F-4507-B8C3-93CEA6FDCD03}" presName="rootConnector" presStyleLbl="node1" presStyleIdx="1" presStyleCnt="4"/>
      <dgm:spPr/>
    </dgm:pt>
    <dgm:pt modelId="{4F4301C7-1514-46CD-8F37-52DAF9702613}" type="pres">
      <dgm:prSet presAssocID="{C6937DCE-773F-4507-B8C3-93CEA6FDCD03}" presName="childShape" presStyleCnt="0"/>
      <dgm:spPr/>
    </dgm:pt>
    <dgm:pt modelId="{3FEB25FD-0BE1-4DB8-93BC-FA4D11B05B6B}" type="pres">
      <dgm:prSet presAssocID="{D009DB97-251D-4158-9F21-936D02010F29}" presName="Name13" presStyleLbl="parChTrans1D2" presStyleIdx="3" presStyleCnt="11"/>
      <dgm:spPr/>
    </dgm:pt>
    <dgm:pt modelId="{083D46F8-ADF4-4E94-8C9F-DE448760B7C3}" type="pres">
      <dgm:prSet presAssocID="{A248C7F4-597B-4503-AE99-CC68E9FD5B85}" presName="childText" presStyleLbl="bgAcc1" presStyleIdx="3" presStyleCnt="11">
        <dgm:presLayoutVars>
          <dgm:bulletEnabled val="1"/>
        </dgm:presLayoutVars>
      </dgm:prSet>
      <dgm:spPr/>
    </dgm:pt>
    <dgm:pt modelId="{20263976-0721-4F69-A21D-81E1BEA9510C}" type="pres">
      <dgm:prSet presAssocID="{8FEC70D0-C853-4C01-ADDA-C8A211627245}" presName="Name13" presStyleLbl="parChTrans1D2" presStyleIdx="4" presStyleCnt="11"/>
      <dgm:spPr/>
    </dgm:pt>
    <dgm:pt modelId="{8D5B9770-D4AA-45A1-A466-955695B14B32}" type="pres">
      <dgm:prSet presAssocID="{0538C0E9-BB51-4245-B818-F5454B3E3518}" presName="childText" presStyleLbl="bgAcc1" presStyleIdx="4" presStyleCnt="11">
        <dgm:presLayoutVars>
          <dgm:bulletEnabled val="1"/>
        </dgm:presLayoutVars>
      </dgm:prSet>
      <dgm:spPr/>
    </dgm:pt>
    <dgm:pt modelId="{65FAA25C-2ABB-4285-BBDB-B079BCE91928}" type="pres">
      <dgm:prSet presAssocID="{B6D3931D-4347-4A07-8A52-C4CC3E899AA6}" presName="Name13" presStyleLbl="parChTrans1D2" presStyleIdx="5" presStyleCnt="11"/>
      <dgm:spPr/>
    </dgm:pt>
    <dgm:pt modelId="{507602F5-7796-4595-B9EE-42B9CB8D6986}" type="pres">
      <dgm:prSet presAssocID="{31E6EF4A-730B-4ACD-BF15-8F9765CFECCC}" presName="childText" presStyleLbl="bgAcc1" presStyleIdx="5" presStyleCnt="11">
        <dgm:presLayoutVars>
          <dgm:bulletEnabled val="1"/>
        </dgm:presLayoutVars>
      </dgm:prSet>
      <dgm:spPr/>
    </dgm:pt>
    <dgm:pt modelId="{DDCF6961-F075-4613-9034-3FBF80143318}" type="pres">
      <dgm:prSet presAssocID="{35D21F68-FCB0-4773-836C-C5B3DEE9F0DB}" presName="root" presStyleCnt="0"/>
      <dgm:spPr/>
    </dgm:pt>
    <dgm:pt modelId="{A4DD49B0-D49E-4383-B99A-5D1845A71250}" type="pres">
      <dgm:prSet presAssocID="{35D21F68-FCB0-4773-836C-C5B3DEE9F0DB}" presName="rootComposite" presStyleCnt="0"/>
      <dgm:spPr/>
    </dgm:pt>
    <dgm:pt modelId="{9602F239-E9FE-47F7-8355-6E7DF5B3013F}" type="pres">
      <dgm:prSet presAssocID="{35D21F68-FCB0-4773-836C-C5B3DEE9F0DB}" presName="rootText" presStyleLbl="node1" presStyleIdx="2" presStyleCnt="4"/>
      <dgm:spPr/>
    </dgm:pt>
    <dgm:pt modelId="{3BBAB01F-3A47-4066-9085-2268B9BA042E}" type="pres">
      <dgm:prSet presAssocID="{35D21F68-FCB0-4773-836C-C5B3DEE9F0DB}" presName="rootConnector" presStyleLbl="node1" presStyleIdx="2" presStyleCnt="4"/>
      <dgm:spPr/>
    </dgm:pt>
    <dgm:pt modelId="{BACBD666-C8F5-45FD-B1BC-E33CACBABD10}" type="pres">
      <dgm:prSet presAssocID="{35D21F68-FCB0-4773-836C-C5B3DEE9F0DB}" presName="childShape" presStyleCnt="0"/>
      <dgm:spPr/>
    </dgm:pt>
    <dgm:pt modelId="{861C57BC-C517-4BEF-8DD5-403B47CCCB27}" type="pres">
      <dgm:prSet presAssocID="{012767A3-FAA6-424B-9F4D-797119C8CAFE}" presName="Name13" presStyleLbl="parChTrans1D2" presStyleIdx="6" presStyleCnt="11"/>
      <dgm:spPr/>
    </dgm:pt>
    <dgm:pt modelId="{47AB4376-E927-4603-9C9B-90735D935BDB}" type="pres">
      <dgm:prSet presAssocID="{8438B781-FFCA-4363-885D-E8BDFD726860}" presName="childText" presStyleLbl="bgAcc1" presStyleIdx="6" presStyleCnt="11" custScaleY="46661" custLinFactNeighborY="-1128">
        <dgm:presLayoutVars>
          <dgm:bulletEnabled val="1"/>
        </dgm:presLayoutVars>
      </dgm:prSet>
      <dgm:spPr/>
    </dgm:pt>
    <dgm:pt modelId="{557082EB-AF1B-4EA2-9A34-07E71BA721EE}" type="pres">
      <dgm:prSet presAssocID="{6EB3189B-2DDC-40D3-AD9A-B539C9E8F19A}" presName="Name13" presStyleLbl="parChTrans1D2" presStyleIdx="7" presStyleCnt="11"/>
      <dgm:spPr/>
    </dgm:pt>
    <dgm:pt modelId="{DA523F74-86E4-4B28-98CE-EB802896338A}" type="pres">
      <dgm:prSet presAssocID="{1940AEC4-62BB-4D9B-8251-EDBE35028645}" presName="childText" presStyleLbl="bgAcc1" presStyleIdx="7" presStyleCnt="11" custScaleY="64902">
        <dgm:presLayoutVars>
          <dgm:bulletEnabled val="1"/>
        </dgm:presLayoutVars>
      </dgm:prSet>
      <dgm:spPr/>
    </dgm:pt>
    <dgm:pt modelId="{0D4C6F5D-BF5A-4BE4-883E-ACF0FFD3AD3B}" type="pres">
      <dgm:prSet presAssocID="{3DAB23D9-3159-46D5-9673-8AF60B252449}" presName="Name13" presStyleLbl="parChTrans1D2" presStyleIdx="8" presStyleCnt="11"/>
      <dgm:spPr/>
    </dgm:pt>
    <dgm:pt modelId="{7957008E-1834-4F3E-A52C-EEC40F0048E4}" type="pres">
      <dgm:prSet presAssocID="{C85606AA-DF06-4557-BD06-F9841D4755FD}" presName="childText" presStyleLbl="bgAcc1" presStyleIdx="8" presStyleCnt="11" custScaleX="131068" custScaleY="144912" custLinFactNeighborX="-1499" custLinFactNeighborY="-8678">
        <dgm:presLayoutVars>
          <dgm:bulletEnabled val="1"/>
        </dgm:presLayoutVars>
      </dgm:prSet>
      <dgm:spPr/>
    </dgm:pt>
    <dgm:pt modelId="{F9260DA7-93AC-4A99-8978-26F5E1F2465B}" type="pres">
      <dgm:prSet presAssocID="{7164E9F3-5E44-4FEA-950C-412B19FF2DF1}" presName="root" presStyleCnt="0"/>
      <dgm:spPr/>
    </dgm:pt>
    <dgm:pt modelId="{C3F35F3D-444E-43CE-B40F-EF2876A0E2E0}" type="pres">
      <dgm:prSet presAssocID="{7164E9F3-5E44-4FEA-950C-412B19FF2DF1}" presName="rootComposite" presStyleCnt="0"/>
      <dgm:spPr/>
    </dgm:pt>
    <dgm:pt modelId="{FCAA3623-33D9-4C44-BC0B-655C16B97FFC}" type="pres">
      <dgm:prSet presAssocID="{7164E9F3-5E44-4FEA-950C-412B19FF2DF1}" presName="rootText" presStyleLbl="node1" presStyleIdx="3" presStyleCnt="4"/>
      <dgm:spPr/>
    </dgm:pt>
    <dgm:pt modelId="{1B8E2BE6-4721-49F5-949C-859F5929C87E}" type="pres">
      <dgm:prSet presAssocID="{7164E9F3-5E44-4FEA-950C-412B19FF2DF1}" presName="rootConnector" presStyleLbl="node1" presStyleIdx="3" presStyleCnt="4"/>
      <dgm:spPr/>
    </dgm:pt>
    <dgm:pt modelId="{B0285566-5F6B-415A-988E-7B971B952B6F}" type="pres">
      <dgm:prSet presAssocID="{7164E9F3-5E44-4FEA-950C-412B19FF2DF1}" presName="childShape" presStyleCnt="0"/>
      <dgm:spPr/>
    </dgm:pt>
    <dgm:pt modelId="{05159776-3605-429C-A055-B8DC932F6C39}" type="pres">
      <dgm:prSet presAssocID="{5E8B411B-0BF3-42FC-AC07-A006EF14B691}" presName="Name13" presStyleLbl="parChTrans1D2" presStyleIdx="9" presStyleCnt="11"/>
      <dgm:spPr/>
    </dgm:pt>
    <dgm:pt modelId="{CC0D9C85-320D-428E-ACF7-FC33A78D83D9}" type="pres">
      <dgm:prSet presAssocID="{3004CA85-443B-4D6F-8683-51BB4B53F75B}" presName="childText" presStyleLbl="bgAcc1" presStyleIdx="9" presStyleCnt="11" custScaleY="130252" custLinFactY="100000" custLinFactNeighborX="-2647" custLinFactNeighborY="124483">
        <dgm:presLayoutVars>
          <dgm:bulletEnabled val="1"/>
        </dgm:presLayoutVars>
      </dgm:prSet>
      <dgm:spPr/>
    </dgm:pt>
    <dgm:pt modelId="{F448BE47-F74C-4CCB-8FA1-71F7474B9604}" type="pres">
      <dgm:prSet presAssocID="{32C6E1C3-2B21-4AEE-BC9F-699E84F10ADD}" presName="Name13" presStyleLbl="parChTrans1D2" presStyleIdx="10" presStyleCnt="11"/>
      <dgm:spPr/>
    </dgm:pt>
    <dgm:pt modelId="{EB600822-1283-46AC-BC6C-879152715014}" type="pres">
      <dgm:prSet presAssocID="{EDE25464-EC74-434D-802A-A1CE212A63BE}" presName="childText" presStyleLbl="bgAcc1" presStyleIdx="10" presStyleCnt="11" custScaleY="178348" custLinFactY="-56402" custLinFactNeighborX="-2647" custLinFactNeighborY="-100000">
        <dgm:presLayoutVars>
          <dgm:bulletEnabled val="1"/>
        </dgm:presLayoutVars>
      </dgm:prSet>
      <dgm:spPr/>
    </dgm:pt>
  </dgm:ptLst>
  <dgm:cxnLst>
    <dgm:cxn modelId="{C9D4EC02-7C70-494F-AD0B-2742F64A3415}" type="presOf" srcId="{645C5F1A-4F10-45F3-99ED-952346BCC89D}" destId="{5A002301-14DC-4066-97B9-18A2A8DD69A6}" srcOrd="1" destOrd="0" presId="urn:microsoft.com/office/officeart/2005/8/layout/hierarchy3"/>
    <dgm:cxn modelId="{634D8C05-615D-4794-941F-2F8481A5E0A8}" srcId="{33D6F9DC-AE6B-4885-BD8A-C6173ED6D651}" destId="{645C5F1A-4F10-45F3-99ED-952346BCC89D}" srcOrd="0" destOrd="0" parTransId="{B75DB2AD-09B1-49E9-A069-F57BA6F032B8}" sibTransId="{2FC714DD-8379-4588-BB10-B896C00A35F1}"/>
    <dgm:cxn modelId="{84ED630F-B08A-42DE-9BFD-D40B57396498}" type="presOf" srcId="{32C6E1C3-2B21-4AEE-BC9F-699E84F10ADD}" destId="{F448BE47-F74C-4CCB-8FA1-71F7474B9604}" srcOrd="0" destOrd="0" presId="urn:microsoft.com/office/officeart/2005/8/layout/hierarchy3"/>
    <dgm:cxn modelId="{D9EB2B14-888A-470B-9796-4B89BE60CAA0}" type="presOf" srcId="{8FEC70D0-C853-4C01-ADDA-C8A211627245}" destId="{20263976-0721-4F69-A21D-81E1BEA9510C}" srcOrd="0" destOrd="0" presId="urn:microsoft.com/office/officeart/2005/8/layout/hierarchy3"/>
    <dgm:cxn modelId="{57A2A214-A9EC-4545-8CA6-E48BAFBAEF11}" type="presOf" srcId="{6EB3189B-2DDC-40D3-AD9A-B539C9E8F19A}" destId="{557082EB-AF1B-4EA2-9A34-07E71BA721EE}" srcOrd="0" destOrd="0" presId="urn:microsoft.com/office/officeart/2005/8/layout/hierarchy3"/>
    <dgm:cxn modelId="{3D923F19-6DCA-4635-8D73-9D6AC1A47264}" type="presOf" srcId="{35D21F68-FCB0-4773-836C-C5B3DEE9F0DB}" destId="{3BBAB01F-3A47-4066-9085-2268B9BA042E}" srcOrd="1" destOrd="0" presId="urn:microsoft.com/office/officeart/2005/8/layout/hierarchy3"/>
    <dgm:cxn modelId="{FCAD3D1A-692A-4FB6-A569-6F7E449FC07D}" type="presOf" srcId="{35D21F68-FCB0-4773-836C-C5B3DEE9F0DB}" destId="{9602F239-E9FE-47F7-8355-6E7DF5B3013F}" srcOrd="0" destOrd="0" presId="urn:microsoft.com/office/officeart/2005/8/layout/hierarchy3"/>
    <dgm:cxn modelId="{4A6E0627-6F4A-42F4-AC3B-E39D579E93BC}" type="presOf" srcId="{A248C7F4-597B-4503-AE99-CC68E9FD5B85}" destId="{083D46F8-ADF4-4E94-8C9F-DE448760B7C3}" srcOrd="0" destOrd="0" presId="urn:microsoft.com/office/officeart/2005/8/layout/hierarchy3"/>
    <dgm:cxn modelId="{FB76C728-DEE7-4C69-9D14-890EED121E15}" type="presOf" srcId="{5E8B411B-0BF3-42FC-AC07-A006EF14B691}" destId="{05159776-3605-429C-A055-B8DC932F6C39}" srcOrd="0" destOrd="0" presId="urn:microsoft.com/office/officeart/2005/8/layout/hierarchy3"/>
    <dgm:cxn modelId="{80C40131-1D18-494F-A78C-BBEB9C3B9935}" srcId="{645C5F1A-4F10-45F3-99ED-952346BCC89D}" destId="{D1E74BEA-FAF7-435A-B070-6A5EAD4DCB15}" srcOrd="1" destOrd="0" parTransId="{6667DB26-2C94-4D62-AF5A-CE0DB99F03D0}" sibTransId="{66A63232-B3EA-4D4E-9C20-3EA862F9903C}"/>
    <dgm:cxn modelId="{5F7D2839-5FFE-4A07-A768-E10D5FBA58DA}" type="presOf" srcId="{95CA6301-FF22-4BA2-AF0A-C02E15D0A240}" destId="{2CA174A3-EBBE-4805-82F7-28CDBA5E5A39}" srcOrd="0" destOrd="0" presId="urn:microsoft.com/office/officeart/2005/8/layout/hierarchy3"/>
    <dgm:cxn modelId="{45EF303E-9CDB-4421-A6DA-92251D6B9577}" srcId="{C6937DCE-773F-4507-B8C3-93CEA6FDCD03}" destId="{A248C7F4-597B-4503-AE99-CC68E9FD5B85}" srcOrd="0" destOrd="0" parTransId="{D009DB97-251D-4158-9F21-936D02010F29}" sibTransId="{0E6B2669-F8FD-4DD9-B0DE-E336C772F2BE}"/>
    <dgm:cxn modelId="{AD36993E-BE4E-4DAF-B37B-430B16AE089B}" srcId="{35D21F68-FCB0-4773-836C-C5B3DEE9F0DB}" destId="{8438B781-FFCA-4363-885D-E8BDFD726860}" srcOrd="0" destOrd="0" parTransId="{012767A3-FAA6-424B-9F4D-797119C8CAFE}" sibTransId="{D9EFA95F-C251-4C66-9588-94BFA4B90EB6}"/>
    <dgm:cxn modelId="{8FE04F40-E306-46D0-9BB6-B6CA8D8A0D41}" type="presOf" srcId="{0538C0E9-BB51-4245-B818-F5454B3E3518}" destId="{8D5B9770-D4AA-45A1-A466-955695B14B32}" srcOrd="0" destOrd="0" presId="urn:microsoft.com/office/officeart/2005/8/layout/hierarchy3"/>
    <dgm:cxn modelId="{8D2EFA5C-A5AB-4029-9CB6-8661716BA37E}" type="presOf" srcId="{C6937DCE-773F-4507-B8C3-93CEA6FDCD03}" destId="{98D4FE47-AD15-491E-B819-FE3D69AABD63}" srcOrd="0" destOrd="0" presId="urn:microsoft.com/office/officeart/2005/8/layout/hierarchy3"/>
    <dgm:cxn modelId="{1995E35D-0449-4782-9681-6A3A73CC142E}" type="presOf" srcId="{8438B781-FFCA-4363-885D-E8BDFD726860}" destId="{47AB4376-E927-4603-9C9B-90735D935BDB}" srcOrd="0" destOrd="0" presId="urn:microsoft.com/office/officeart/2005/8/layout/hierarchy3"/>
    <dgm:cxn modelId="{5C695960-C675-4647-BFC3-20FAB3929412}" type="presOf" srcId="{645C5F1A-4F10-45F3-99ED-952346BCC89D}" destId="{3BB61184-3A68-436E-AB53-C08325544484}" srcOrd="0" destOrd="0" presId="urn:microsoft.com/office/officeart/2005/8/layout/hierarchy3"/>
    <dgm:cxn modelId="{5C449360-79B3-4392-A882-8AD8A35789F0}" type="presOf" srcId="{3DAB23D9-3159-46D5-9673-8AF60B252449}" destId="{0D4C6F5D-BF5A-4BE4-883E-ACF0FFD3AD3B}" srcOrd="0" destOrd="0" presId="urn:microsoft.com/office/officeart/2005/8/layout/hierarchy3"/>
    <dgm:cxn modelId="{647D0F43-2031-42DA-82F6-C077801EE0EB}" type="presOf" srcId="{EDE25464-EC74-434D-802A-A1CE212A63BE}" destId="{EB600822-1283-46AC-BC6C-879152715014}" srcOrd="0" destOrd="0" presId="urn:microsoft.com/office/officeart/2005/8/layout/hierarchy3"/>
    <dgm:cxn modelId="{2AD23148-C8E9-44A0-8847-330722831167}" type="presOf" srcId="{D1E74BEA-FAF7-435A-B070-6A5EAD4DCB15}" destId="{3A879068-1964-41E7-A862-BBDF5483CDF6}" srcOrd="0" destOrd="0" presId="urn:microsoft.com/office/officeart/2005/8/layout/hierarchy3"/>
    <dgm:cxn modelId="{D5CC7148-B0BC-4C25-AE11-8550C03E65A9}" type="presOf" srcId="{2AFF3D6F-5022-45EA-A96F-C7F488C277E2}" destId="{685F0740-1B6A-4504-B0D5-A8834F7D864C}" srcOrd="0" destOrd="0" presId="urn:microsoft.com/office/officeart/2005/8/layout/hierarchy3"/>
    <dgm:cxn modelId="{EB1E544B-11A7-4275-AE20-13F718F103CF}" type="presOf" srcId="{D8297F96-E2EE-416B-B8F6-16633175B882}" destId="{C85E51CF-15B2-485E-B800-B84126E309EC}" srcOrd="0" destOrd="0" presId="urn:microsoft.com/office/officeart/2005/8/layout/hierarchy3"/>
    <dgm:cxn modelId="{F25A0A4D-2472-4E60-AD9A-CD6E3F6FCE92}" srcId="{33D6F9DC-AE6B-4885-BD8A-C6173ED6D651}" destId="{7164E9F3-5E44-4FEA-950C-412B19FF2DF1}" srcOrd="3" destOrd="0" parTransId="{DB36EE25-BD09-4955-BA2D-4CF5337BF5D1}" sibTransId="{BA9531DC-7C6F-43D4-9631-0DC243844670}"/>
    <dgm:cxn modelId="{1AB0404F-E25C-4CEB-966F-F5489C52AB60}" srcId="{645C5F1A-4F10-45F3-99ED-952346BCC89D}" destId="{2AFF3D6F-5022-45EA-A96F-C7F488C277E2}" srcOrd="2" destOrd="0" parTransId="{7B69F9A8-F04E-4962-86E7-C960179E26D6}" sibTransId="{F325AF4B-5982-43FD-B86A-A2BF9CF5DBD0}"/>
    <dgm:cxn modelId="{29596979-7000-44A6-AF6E-A026BC35787C}" type="presOf" srcId="{D009DB97-251D-4158-9F21-936D02010F29}" destId="{3FEB25FD-0BE1-4DB8-93BC-FA4D11B05B6B}" srcOrd="0" destOrd="0" presId="urn:microsoft.com/office/officeart/2005/8/layout/hierarchy3"/>
    <dgm:cxn modelId="{AA48225A-BFD2-42F1-9BEE-801B79294CCD}" srcId="{35D21F68-FCB0-4773-836C-C5B3DEE9F0DB}" destId="{C85606AA-DF06-4557-BD06-F9841D4755FD}" srcOrd="2" destOrd="0" parTransId="{3DAB23D9-3159-46D5-9673-8AF60B252449}" sibTransId="{C7D8C64E-58C1-42A8-946A-FF6030E7A50D}"/>
    <dgm:cxn modelId="{92742684-32D2-49B8-B0CD-5C7F6AA532C2}" type="presOf" srcId="{012767A3-FAA6-424B-9F4D-797119C8CAFE}" destId="{861C57BC-C517-4BEF-8DD5-403B47CCCB27}" srcOrd="0" destOrd="0" presId="urn:microsoft.com/office/officeart/2005/8/layout/hierarchy3"/>
    <dgm:cxn modelId="{62BA8587-0668-40EA-AB61-41F76E1180D7}" type="presOf" srcId="{6667DB26-2C94-4D62-AF5A-CE0DB99F03D0}" destId="{EF72D7DF-FE7E-4E5F-AA5D-9A220F30B17B}" srcOrd="0" destOrd="0" presId="urn:microsoft.com/office/officeart/2005/8/layout/hierarchy3"/>
    <dgm:cxn modelId="{382A188A-B081-4695-9C2F-28516AD8C6D9}" type="presOf" srcId="{7164E9F3-5E44-4FEA-950C-412B19FF2DF1}" destId="{1B8E2BE6-4721-49F5-949C-859F5929C87E}" srcOrd="1" destOrd="0" presId="urn:microsoft.com/office/officeart/2005/8/layout/hierarchy3"/>
    <dgm:cxn modelId="{30C0B68B-3182-40C0-A089-C5A580D97C83}" type="presOf" srcId="{C85606AA-DF06-4557-BD06-F9841D4755FD}" destId="{7957008E-1834-4F3E-A52C-EEC40F0048E4}" srcOrd="0" destOrd="0" presId="urn:microsoft.com/office/officeart/2005/8/layout/hierarchy3"/>
    <dgm:cxn modelId="{D2FAAE92-F701-43CB-9661-880C9B9C63E3}" type="presOf" srcId="{B6D3931D-4347-4A07-8A52-C4CC3E899AA6}" destId="{65FAA25C-2ABB-4285-BBDB-B079BCE91928}" srcOrd="0" destOrd="0" presId="urn:microsoft.com/office/officeart/2005/8/layout/hierarchy3"/>
    <dgm:cxn modelId="{C1814A99-3DA2-4094-8B43-AB09393E6715}" type="presOf" srcId="{7B69F9A8-F04E-4962-86E7-C960179E26D6}" destId="{72277582-6623-4FE3-A3D6-018C5C556FB8}" srcOrd="0" destOrd="0" presId="urn:microsoft.com/office/officeart/2005/8/layout/hierarchy3"/>
    <dgm:cxn modelId="{1A6D319E-9541-497E-B8CB-0543B105EB67}" type="presOf" srcId="{C6937DCE-773F-4507-B8C3-93CEA6FDCD03}" destId="{958A910E-5B50-4F88-834D-2C461ACE61B2}" srcOrd="1" destOrd="0" presId="urn:microsoft.com/office/officeart/2005/8/layout/hierarchy3"/>
    <dgm:cxn modelId="{0B3AEBAA-DDD8-49C4-A364-6FFE199FEEC9}" srcId="{33D6F9DC-AE6B-4885-BD8A-C6173ED6D651}" destId="{C6937DCE-773F-4507-B8C3-93CEA6FDCD03}" srcOrd="1" destOrd="0" parTransId="{B9AD05ED-7D87-4C34-9218-E460803C25E0}" sibTransId="{0D107A7D-782D-4C13-9680-9B62D1C7E589}"/>
    <dgm:cxn modelId="{1E3BCAAB-8091-4BFB-8197-F6AC0B70A7F6}" type="presOf" srcId="{3004CA85-443B-4D6F-8683-51BB4B53F75B}" destId="{CC0D9C85-320D-428E-ACF7-FC33A78D83D9}" srcOrd="0" destOrd="0" presId="urn:microsoft.com/office/officeart/2005/8/layout/hierarchy3"/>
    <dgm:cxn modelId="{3DEB77AE-9C6C-41DD-86D8-A01E9F11DB70}" type="presOf" srcId="{31E6EF4A-730B-4ACD-BF15-8F9765CFECCC}" destId="{507602F5-7796-4595-B9EE-42B9CB8D6986}" srcOrd="0" destOrd="0" presId="urn:microsoft.com/office/officeart/2005/8/layout/hierarchy3"/>
    <dgm:cxn modelId="{D74586BA-BB81-43B7-BC20-DFD420480893}" srcId="{7164E9F3-5E44-4FEA-950C-412B19FF2DF1}" destId="{EDE25464-EC74-434D-802A-A1CE212A63BE}" srcOrd="1" destOrd="0" parTransId="{32C6E1C3-2B21-4AEE-BC9F-699E84F10ADD}" sibTransId="{DDD96F68-A244-4D86-BF47-76E3FC0B6197}"/>
    <dgm:cxn modelId="{03E89EBB-AB16-4FA7-BC16-3CB206E6B7D1}" type="presOf" srcId="{33D6F9DC-AE6B-4885-BD8A-C6173ED6D651}" destId="{D96F0D8C-97F4-4199-A2C0-19BBE4E83645}" srcOrd="0" destOrd="0" presId="urn:microsoft.com/office/officeart/2005/8/layout/hierarchy3"/>
    <dgm:cxn modelId="{2E5781BC-3E4F-47ED-98B3-6F263D111416}" srcId="{33D6F9DC-AE6B-4885-BD8A-C6173ED6D651}" destId="{35D21F68-FCB0-4773-836C-C5B3DEE9F0DB}" srcOrd="2" destOrd="0" parTransId="{A976CA65-37D9-4C7F-977C-BCF69CC7CBDC}" sibTransId="{56652781-BD3C-47F1-8924-E02EB5783A95}"/>
    <dgm:cxn modelId="{D70887C0-E169-454B-BA4E-2FC7823DBBA9}" srcId="{35D21F68-FCB0-4773-836C-C5B3DEE9F0DB}" destId="{1940AEC4-62BB-4D9B-8251-EDBE35028645}" srcOrd="1" destOrd="0" parTransId="{6EB3189B-2DDC-40D3-AD9A-B539C9E8F19A}" sibTransId="{640464A2-E8DC-41F4-8AEB-946F0A988210}"/>
    <dgm:cxn modelId="{C10036CA-6D12-46CB-B22D-6D79DE4AF57D}" type="presOf" srcId="{7164E9F3-5E44-4FEA-950C-412B19FF2DF1}" destId="{FCAA3623-33D9-4C44-BC0B-655C16B97FFC}" srcOrd="0" destOrd="0" presId="urn:microsoft.com/office/officeart/2005/8/layout/hierarchy3"/>
    <dgm:cxn modelId="{39155CDC-AACE-4B6A-ABAC-49596C1E9082}" srcId="{645C5F1A-4F10-45F3-99ED-952346BCC89D}" destId="{95CA6301-FF22-4BA2-AF0A-C02E15D0A240}" srcOrd="0" destOrd="0" parTransId="{D8297F96-E2EE-416B-B8F6-16633175B882}" sibTransId="{90BAA3A1-EA43-4618-BFC9-D75C7CA79D05}"/>
    <dgm:cxn modelId="{7C6E8BE7-FC9C-46CE-AC8D-7A22CDFBC217}" srcId="{7164E9F3-5E44-4FEA-950C-412B19FF2DF1}" destId="{3004CA85-443B-4D6F-8683-51BB4B53F75B}" srcOrd="0" destOrd="0" parTransId="{5E8B411B-0BF3-42FC-AC07-A006EF14B691}" sibTransId="{41AC0ADE-FD87-4F0B-9835-C2A29DB20DF5}"/>
    <dgm:cxn modelId="{CAEBC8E8-5402-4033-B30A-803D9AD08D3D}" srcId="{C6937DCE-773F-4507-B8C3-93CEA6FDCD03}" destId="{0538C0E9-BB51-4245-B818-F5454B3E3518}" srcOrd="1" destOrd="0" parTransId="{8FEC70D0-C853-4C01-ADDA-C8A211627245}" sibTransId="{A05B9F58-42DE-4820-ABDD-1BB6121A7A01}"/>
    <dgm:cxn modelId="{D226E4F2-D32D-48C9-8379-9B3885BD2698}" type="presOf" srcId="{1940AEC4-62BB-4D9B-8251-EDBE35028645}" destId="{DA523F74-86E4-4B28-98CE-EB802896338A}" srcOrd="0" destOrd="0" presId="urn:microsoft.com/office/officeart/2005/8/layout/hierarchy3"/>
    <dgm:cxn modelId="{BF8FE4F6-E885-4C9D-85E1-840FECB2C366}" srcId="{C6937DCE-773F-4507-B8C3-93CEA6FDCD03}" destId="{31E6EF4A-730B-4ACD-BF15-8F9765CFECCC}" srcOrd="2" destOrd="0" parTransId="{B6D3931D-4347-4A07-8A52-C4CC3E899AA6}" sibTransId="{360E15C8-08B2-4A81-A2A6-1576D121BCB3}"/>
    <dgm:cxn modelId="{9E13D15D-D6AC-4D1D-9773-93E1561F5AEE}" type="presParOf" srcId="{D96F0D8C-97F4-4199-A2C0-19BBE4E83645}" destId="{2CF8394D-C2D8-4CBB-9A30-CBD26E7158E8}" srcOrd="0" destOrd="0" presId="urn:microsoft.com/office/officeart/2005/8/layout/hierarchy3"/>
    <dgm:cxn modelId="{BD0FB2A7-76F5-48E2-AE4D-0BE9A926786A}" type="presParOf" srcId="{2CF8394D-C2D8-4CBB-9A30-CBD26E7158E8}" destId="{19787D0A-69C0-4FCD-AE81-17FC4CCBE8E1}" srcOrd="0" destOrd="0" presId="urn:microsoft.com/office/officeart/2005/8/layout/hierarchy3"/>
    <dgm:cxn modelId="{99E999E2-EBE0-4B5D-BD1B-57E17D9CA390}" type="presParOf" srcId="{19787D0A-69C0-4FCD-AE81-17FC4CCBE8E1}" destId="{3BB61184-3A68-436E-AB53-C08325544484}" srcOrd="0" destOrd="0" presId="urn:microsoft.com/office/officeart/2005/8/layout/hierarchy3"/>
    <dgm:cxn modelId="{AB737211-9F30-4162-BC2A-6AB5AD2DA970}" type="presParOf" srcId="{19787D0A-69C0-4FCD-AE81-17FC4CCBE8E1}" destId="{5A002301-14DC-4066-97B9-18A2A8DD69A6}" srcOrd="1" destOrd="0" presId="urn:microsoft.com/office/officeart/2005/8/layout/hierarchy3"/>
    <dgm:cxn modelId="{C3BCC91E-AAED-44D0-9653-079AF8314E16}" type="presParOf" srcId="{2CF8394D-C2D8-4CBB-9A30-CBD26E7158E8}" destId="{ADAA3E66-E98A-45D4-BDF2-06817F09536C}" srcOrd="1" destOrd="0" presId="urn:microsoft.com/office/officeart/2005/8/layout/hierarchy3"/>
    <dgm:cxn modelId="{6DD0504F-A4B0-44F0-A3A3-E101D6089192}" type="presParOf" srcId="{ADAA3E66-E98A-45D4-BDF2-06817F09536C}" destId="{C85E51CF-15B2-485E-B800-B84126E309EC}" srcOrd="0" destOrd="0" presId="urn:microsoft.com/office/officeart/2005/8/layout/hierarchy3"/>
    <dgm:cxn modelId="{9E7AE97A-04F6-4FF0-8EF8-714542455680}" type="presParOf" srcId="{ADAA3E66-E98A-45D4-BDF2-06817F09536C}" destId="{2CA174A3-EBBE-4805-82F7-28CDBA5E5A39}" srcOrd="1" destOrd="0" presId="urn:microsoft.com/office/officeart/2005/8/layout/hierarchy3"/>
    <dgm:cxn modelId="{28BA801B-CD25-4E5C-AAB7-259171BE092B}" type="presParOf" srcId="{ADAA3E66-E98A-45D4-BDF2-06817F09536C}" destId="{EF72D7DF-FE7E-4E5F-AA5D-9A220F30B17B}" srcOrd="2" destOrd="0" presId="urn:microsoft.com/office/officeart/2005/8/layout/hierarchy3"/>
    <dgm:cxn modelId="{98208B37-1D8B-48AE-B224-9D34DE65AAB0}" type="presParOf" srcId="{ADAA3E66-E98A-45D4-BDF2-06817F09536C}" destId="{3A879068-1964-41E7-A862-BBDF5483CDF6}" srcOrd="3" destOrd="0" presId="urn:microsoft.com/office/officeart/2005/8/layout/hierarchy3"/>
    <dgm:cxn modelId="{1BBC7BE1-14BC-427D-B164-A824BA69AF86}" type="presParOf" srcId="{ADAA3E66-E98A-45D4-BDF2-06817F09536C}" destId="{72277582-6623-4FE3-A3D6-018C5C556FB8}" srcOrd="4" destOrd="0" presId="urn:microsoft.com/office/officeart/2005/8/layout/hierarchy3"/>
    <dgm:cxn modelId="{CD36E324-3475-4CAC-B102-39E4417F31BB}" type="presParOf" srcId="{ADAA3E66-E98A-45D4-BDF2-06817F09536C}" destId="{685F0740-1B6A-4504-B0D5-A8834F7D864C}" srcOrd="5" destOrd="0" presId="urn:microsoft.com/office/officeart/2005/8/layout/hierarchy3"/>
    <dgm:cxn modelId="{D7E317A3-9BAE-42E5-A09A-779942603A44}" type="presParOf" srcId="{D96F0D8C-97F4-4199-A2C0-19BBE4E83645}" destId="{AA4CFAC9-6DD5-4316-A37F-0DE5C901FE6A}" srcOrd="1" destOrd="0" presId="urn:microsoft.com/office/officeart/2005/8/layout/hierarchy3"/>
    <dgm:cxn modelId="{D9739552-0655-4336-AA64-704260FCA25C}" type="presParOf" srcId="{AA4CFAC9-6DD5-4316-A37F-0DE5C901FE6A}" destId="{9791A966-38EE-4E24-A90B-027668914818}" srcOrd="0" destOrd="0" presId="urn:microsoft.com/office/officeart/2005/8/layout/hierarchy3"/>
    <dgm:cxn modelId="{924524D7-FB49-4D82-936F-1D3946E6FF85}" type="presParOf" srcId="{9791A966-38EE-4E24-A90B-027668914818}" destId="{98D4FE47-AD15-491E-B819-FE3D69AABD63}" srcOrd="0" destOrd="0" presId="urn:microsoft.com/office/officeart/2005/8/layout/hierarchy3"/>
    <dgm:cxn modelId="{1D7144E7-C31C-4710-82E9-728632621E15}" type="presParOf" srcId="{9791A966-38EE-4E24-A90B-027668914818}" destId="{958A910E-5B50-4F88-834D-2C461ACE61B2}" srcOrd="1" destOrd="0" presId="urn:microsoft.com/office/officeart/2005/8/layout/hierarchy3"/>
    <dgm:cxn modelId="{B8B0A4C3-D154-46B4-BFA9-D9E88705A6CD}" type="presParOf" srcId="{AA4CFAC9-6DD5-4316-A37F-0DE5C901FE6A}" destId="{4F4301C7-1514-46CD-8F37-52DAF9702613}" srcOrd="1" destOrd="0" presId="urn:microsoft.com/office/officeart/2005/8/layout/hierarchy3"/>
    <dgm:cxn modelId="{3CB13812-64A5-42AF-A1B0-3A982378F940}" type="presParOf" srcId="{4F4301C7-1514-46CD-8F37-52DAF9702613}" destId="{3FEB25FD-0BE1-4DB8-93BC-FA4D11B05B6B}" srcOrd="0" destOrd="0" presId="urn:microsoft.com/office/officeart/2005/8/layout/hierarchy3"/>
    <dgm:cxn modelId="{19F39100-7C64-41B6-880E-951F44AAB231}" type="presParOf" srcId="{4F4301C7-1514-46CD-8F37-52DAF9702613}" destId="{083D46F8-ADF4-4E94-8C9F-DE448760B7C3}" srcOrd="1" destOrd="0" presId="urn:microsoft.com/office/officeart/2005/8/layout/hierarchy3"/>
    <dgm:cxn modelId="{81071EA1-916E-408E-8962-B6FE9E23F1DC}" type="presParOf" srcId="{4F4301C7-1514-46CD-8F37-52DAF9702613}" destId="{20263976-0721-4F69-A21D-81E1BEA9510C}" srcOrd="2" destOrd="0" presId="urn:microsoft.com/office/officeart/2005/8/layout/hierarchy3"/>
    <dgm:cxn modelId="{627FF71E-A960-4433-B557-AAB28B6C0492}" type="presParOf" srcId="{4F4301C7-1514-46CD-8F37-52DAF9702613}" destId="{8D5B9770-D4AA-45A1-A466-955695B14B32}" srcOrd="3" destOrd="0" presId="urn:microsoft.com/office/officeart/2005/8/layout/hierarchy3"/>
    <dgm:cxn modelId="{A5517CF5-9609-4F46-BA19-DF5935DCB3EA}" type="presParOf" srcId="{4F4301C7-1514-46CD-8F37-52DAF9702613}" destId="{65FAA25C-2ABB-4285-BBDB-B079BCE91928}" srcOrd="4" destOrd="0" presId="urn:microsoft.com/office/officeart/2005/8/layout/hierarchy3"/>
    <dgm:cxn modelId="{645D419A-25CF-4C13-95D7-831DB9B5BD12}" type="presParOf" srcId="{4F4301C7-1514-46CD-8F37-52DAF9702613}" destId="{507602F5-7796-4595-B9EE-42B9CB8D6986}" srcOrd="5" destOrd="0" presId="urn:microsoft.com/office/officeart/2005/8/layout/hierarchy3"/>
    <dgm:cxn modelId="{B11552E9-B932-4C12-8EB8-12C21940A68B}" type="presParOf" srcId="{D96F0D8C-97F4-4199-A2C0-19BBE4E83645}" destId="{DDCF6961-F075-4613-9034-3FBF80143318}" srcOrd="2" destOrd="0" presId="urn:microsoft.com/office/officeart/2005/8/layout/hierarchy3"/>
    <dgm:cxn modelId="{EDEA218A-84B6-43A8-9E86-AE175BB4B27D}" type="presParOf" srcId="{DDCF6961-F075-4613-9034-3FBF80143318}" destId="{A4DD49B0-D49E-4383-B99A-5D1845A71250}" srcOrd="0" destOrd="0" presId="urn:microsoft.com/office/officeart/2005/8/layout/hierarchy3"/>
    <dgm:cxn modelId="{83F6C128-0CFA-4F60-86FD-AB72F70BC91D}" type="presParOf" srcId="{A4DD49B0-D49E-4383-B99A-5D1845A71250}" destId="{9602F239-E9FE-47F7-8355-6E7DF5B3013F}" srcOrd="0" destOrd="0" presId="urn:microsoft.com/office/officeart/2005/8/layout/hierarchy3"/>
    <dgm:cxn modelId="{76211AE2-4425-4063-9B7C-F26087F491F2}" type="presParOf" srcId="{A4DD49B0-D49E-4383-B99A-5D1845A71250}" destId="{3BBAB01F-3A47-4066-9085-2268B9BA042E}" srcOrd="1" destOrd="0" presId="urn:microsoft.com/office/officeart/2005/8/layout/hierarchy3"/>
    <dgm:cxn modelId="{FB759146-5638-4A87-B613-E0A18601283A}" type="presParOf" srcId="{DDCF6961-F075-4613-9034-3FBF80143318}" destId="{BACBD666-C8F5-45FD-B1BC-E33CACBABD10}" srcOrd="1" destOrd="0" presId="urn:microsoft.com/office/officeart/2005/8/layout/hierarchy3"/>
    <dgm:cxn modelId="{33E36A24-E0CC-46A4-BE62-168F4EBA1BA6}" type="presParOf" srcId="{BACBD666-C8F5-45FD-B1BC-E33CACBABD10}" destId="{861C57BC-C517-4BEF-8DD5-403B47CCCB27}" srcOrd="0" destOrd="0" presId="urn:microsoft.com/office/officeart/2005/8/layout/hierarchy3"/>
    <dgm:cxn modelId="{49841E71-8EAD-4D4F-90D6-3490C6D5FFD7}" type="presParOf" srcId="{BACBD666-C8F5-45FD-B1BC-E33CACBABD10}" destId="{47AB4376-E927-4603-9C9B-90735D935BDB}" srcOrd="1" destOrd="0" presId="urn:microsoft.com/office/officeart/2005/8/layout/hierarchy3"/>
    <dgm:cxn modelId="{E5C430C6-E44A-46B8-B7D8-EE9DE94C4507}" type="presParOf" srcId="{BACBD666-C8F5-45FD-B1BC-E33CACBABD10}" destId="{557082EB-AF1B-4EA2-9A34-07E71BA721EE}" srcOrd="2" destOrd="0" presId="urn:microsoft.com/office/officeart/2005/8/layout/hierarchy3"/>
    <dgm:cxn modelId="{5222E764-8D77-4588-B664-60D9F92FD021}" type="presParOf" srcId="{BACBD666-C8F5-45FD-B1BC-E33CACBABD10}" destId="{DA523F74-86E4-4B28-98CE-EB802896338A}" srcOrd="3" destOrd="0" presId="urn:microsoft.com/office/officeart/2005/8/layout/hierarchy3"/>
    <dgm:cxn modelId="{9FCE56B4-130F-4DE6-9A26-CDCC195EE9DF}" type="presParOf" srcId="{BACBD666-C8F5-45FD-B1BC-E33CACBABD10}" destId="{0D4C6F5D-BF5A-4BE4-883E-ACF0FFD3AD3B}" srcOrd="4" destOrd="0" presId="urn:microsoft.com/office/officeart/2005/8/layout/hierarchy3"/>
    <dgm:cxn modelId="{BE6E215E-2BC4-4DCC-A2D0-9DEC1B9165E6}" type="presParOf" srcId="{BACBD666-C8F5-45FD-B1BC-E33CACBABD10}" destId="{7957008E-1834-4F3E-A52C-EEC40F0048E4}" srcOrd="5" destOrd="0" presId="urn:microsoft.com/office/officeart/2005/8/layout/hierarchy3"/>
    <dgm:cxn modelId="{D886B903-56CE-4C65-BC09-18A6798ABDD7}" type="presParOf" srcId="{D96F0D8C-97F4-4199-A2C0-19BBE4E83645}" destId="{F9260DA7-93AC-4A99-8978-26F5E1F2465B}" srcOrd="3" destOrd="0" presId="urn:microsoft.com/office/officeart/2005/8/layout/hierarchy3"/>
    <dgm:cxn modelId="{AD79B796-3D7C-486D-82DC-843B0A5796D7}" type="presParOf" srcId="{F9260DA7-93AC-4A99-8978-26F5E1F2465B}" destId="{C3F35F3D-444E-43CE-B40F-EF2876A0E2E0}" srcOrd="0" destOrd="0" presId="urn:microsoft.com/office/officeart/2005/8/layout/hierarchy3"/>
    <dgm:cxn modelId="{73574E2D-AE08-4F48-B671-5C49FBEE0CF2}" type="presParOf" srcId="{C3F35F3D-444E-43CE-B40F-EF2876A0E2E0}" destId="{FCAA3623-33D9-4C44-BC0B-655C16B97FFC}" srcOrd="0" destOrd="0" presId="urn:microsoft.com/office/officeart/2005/8/layout/hierarchy3"/>
    <dgm:cxn modelId="{007C86D1-0DB2-47D9-BF0F-B2F2C7271769}" type="presParOf" srcId="{C3F35F3D-444E-43CE-B40F-EF2876A0E2E0}" destId="{1B8E2BE6-4721-49F5-949C-859F5929C87E}" srcOrd="1" destOrd="0" presId="urn:microsoft.com/office/officeart/2005/8/layout/hierarchy3"/>
    <dgm:cxn modelId="{9E09AB3A-7904-45DC-8C3D-42EFEF39C4CD}" type="presParOf" srcId="{F9260DA7-93AC-4A99-8978-26F5E1F2465B}" destId="{B0285566-5F6B-415A-988E-7B971B952B6F}" srcOrd="1" destOrd="0" presId="urn:microsoft.com/office/officeart/2005/8/layout/hierarchy3"/>
    <dgm:cxn modelId="{362E3C06-3646-4F34-96E8-53A3A3281A3F}" type="presParOf" srcId="{B0285566-5F6B-415A-988E-7B971B952B6F}" destId="{05159776-3605-429C-A055-B8DC932F6C39}" srcOrd="0" destOrd="0" presId="urn:microsoft.com/office/officeart/2005/8/layout/hierarchy3"/>
    <dgm:cxn modelId="{DA43EBD9-7C89-45A7-8EE4-568CD2D0A938}" type="presParOf" srcId="{B0285566-5F6B-415A-988E-7B971B952B6F}" destId="{CC0D9C85-320D-428E-ACF7-FC33A78D83D9}" srcOrd="1" destOrd="0" presId="urn:microsoft.com/office/officeart/2005/8/layout/hierarchy3"/>
    <dgm:cxn modelId="{90349227-F5B0-4A6A-A9DB-56302C8A922B}" type="presParOf" srcId="{B0285566-5F6B-415A-988E-7B971B952B6F}" destId="{F448BE47-F74C-4CCB-8FA1-71F7474B9604}" srcOrd="2" destOrd="0" presId="urn:microsoft.com/office/officeart/2005/8/layout/hierarchy3"/>
    <dgm:cxn modelId="{344A5DE2-55A6-45F0-8A81-A6F91FA4B4A2}" type="presParOf" srcId="{B0285566-5F6B-415A-988E-7B971B952B6F}" destId="{EB600822-1283-46AC-BC6C-87915271501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C5198E-955E-4D47-ACE7-6211DCAE1979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37D83-2017-4C10-988D-8C3E34B575A9}">
      <dgm:prSet phldrT="[Текст]" custT="1"/>
      <dgm:spPr/>
      <dgm:t>
        <a:bodyPr/>
        <a:lstStyle/>
        <a:p>
          <a:endParaRPr lang="ru-RU" sz="1000" dirty="0"/>
        </a:p>
        <a:p>
          <a:r>
            <a:rPr lang="ru-RU" sz="1000" dirty="0"/>
            <a:t>Площадь нежилых помещений, предоставленных в субаренду одному СМП </a:t>
          </a:r>
          <a:r>
            <a:rPr lang="ru-RU" sz="1000" b="1" dirty="0"/>
            <a:t>не должна превышать 15% </a:t>
          </a:r>
          <a:r>
            <a:rPr lang="ru-RU" sz="1000" dirty="0"/>
            <a:t>от площади нежилых помещений бизнес-инкубатора, предназначенной для размещения СМП.</a:t>
          </a:r>
        </a:p>
        <a:p>
          <a:endParaRPr lang="ru-RU" sz="800" dirty="0"/>
        </a:p>
      </dgm:t>
    </dgm:pt>
    <dgm:pt modelId="{5D53A584-CB80-4426-9445-C0D72003B7DC}" type="parTrans" cxnId="{D30F82F1-3C40-4D21-904E-EA2F574E9B2A}">
      <dgm:prSet/>
      <dgm:spPr/>
      <dgm:t>
        <a:bodyPr/>
        <a:lstStyle/>
        <a:p>
          <a:endParaRPr lang="ru-RU"/>
        </a:p>
      </dgm:t>
    </dgm:pt>
    <dgm:pt modelId="{88620729-8AEA-47BD-9532-C39A826F8EC7}" type="sibTrans" cxnId="{D30F82F1-3C40-4D21-904E-EA2F574E9B2A}">
      <dgm:prSet/>
      <dgm:spPr/>
      <dgm:t>
        <a:bodyPr/>
        <a:lstStyle/>
        <a:p>
          <a:endParaRPr lang="ru-RU"/>
        </a:p>
      </dgm:t>
    </dgm:pt>
    <dgm:pt modelId="{4801D060-C6A6-4252-947B-04D537C870F1}">
      <dgm:prSet phldrT="[Текст]" custT="1"/>
      <dgm:spPr/>
      <dgm:t>
        <a:bodyPr/>
        <a:lstStyle/>
        <a:p>
          <a:r>
            <a:rPr lang="ru-RU" sz="1000" dirty="0">
              <a:solidFill>
                <a:schemeClr val="bg1"/>
              </a:solidFill>
              <a:latin typeface="+mn-lt"/>
            </a:rPr>
            <a:t>Стоимость субаренды                 1 кв. м в бизнес-инкубаторе составляет 250 рублей/мес., производственные помещения/помещения под пищевое производство - 245 рублей/мес. (возмещение стоимости расходов по электроснабжению по индивидуальному прибору учета).</a:t>
          </a:r>
        </a:p>
      </dgm:t>
    </dgm:pt>
    <dgm:pt modelId="{1EE0BC69-0234-44C6-A52C-AC510F5784E1}" type="parTrans" cxnId="{D03F5B6A-6E47-4C41-BFEF-453E09F50091}">
      <dgm:prSet/>
      <dgm:spPr/>
      <dgm:t>
        <a:bodyPr/>
        <a:lstStyle/>
        <a:p>
          <a:endParaRPr lang="ru-RU"/>
        </a:p>
      </dgm:t>
    </dgm:pt>
    <dgm:pt modelId="{2C8FC6E6-6B6D-4AD8-B9D6-3A05C746BED2}" type="sibTrans" cxnId="{D03F5B6A-6E47-4C41-BFEF-453E09F50091}">
      <dgm:prSet/>
      <dgm:spPr/>
      <dgm:t>
        <a:bodyPr/>
        <a:lstStyle/>
        <a:p>
          <a:endParaRPr lang="ru-RU"/>
        </a:p>
      </dgm:t>
    </dgm:pt>
    <dgm:pt modelId="{DC932F53-29FF-455D-9DAF-DF89ACCB89FA}">
      <dgm:prSet phldrT="[Текст]" custT="1"/>
      <dgm:spPr/>
      <dgm:t>
        <a:bodyPr/>
        <a:lstStyle/>
        <a:p>
          <a:r>
            <a:rPr lang="ru-RU" sz="1000" dirty="0"/>
            <a:t>Количество рабочих мест, предоставляемых по договору на  оказание комплекса услуг по организации рабочих мест в бизнес - инкубаторе одному  СМП, </a:t>
          </a:r>
          <a:r>
            <a:rPr lang="ru-RU" sz="1000" b="1" dirty="0"/>
            <a:t>не должна  превышать 8 </a:t>
          </a:r>
          <a:r>
            <a:rPr lang="ru-RU" sz="1000" dirty="0"/>
            <a:t>рабочих мест.  </a:t>
          </a:r>
        </a:p>
      </dgm:t>
    </dgm:pt>
    <dgm:pt modelId="{C3965F9F-EFB1-4CBD-B9C1-0BAB0B28DD40}" type="parTrans" cxnId="{F1DA935A-09B7-495F-80E5-10C0C69081B7}">
      <dgm:prSet/>
      <dgm:spPr/>
      <dgm:t>
        <a:bodyPr/>
        <a:lstStyle/>
        <a:p>
          <a:endParaRPr lang="ru-RU"/>
        </a:p>
      </dgm:t>
    </dgm:pt>
    <dgm:pt modelId="{5385DF23-6FE9-407F-81B6-663061B316F5}" type="sibTrans" cxnId="{F1DA935A-09B7-495F-80E5-10C0C69081B7}">
      <dgm:prSet/>
      <dgm:spPr/>
      <dgm:t>
        <a:bodyPr/>
        <a:lstStyle/>
        <a:p>
          <a:endParaRPr lang="ru-RU"/>
        </a:p>
      </dgm:t>
    </dgm:pt>
    <dgm:pt modelId="{FFC0FB5C-FE0A-4780-8C5E-4DEDAA168DFA}">
      <dgm:prSet phldrT="[Текст]" custT="1"/>
      <dgm:spPr/>
      <dgm:t>
        <a:bodyPr/>
        <a:lstStyle/>
        <a:p>
          <a:r>
            <a:rPr lang="ru-RU" sz="1000" dirty="0">
              <a:solidFill>
                <a:schemeClr val="bg1"/>
              </a:solidFill>
              <a:latin typeface="+mn-lt"/>
            </a:rPr>
            <a:t>Оказание комплекса услуг по организации рабочих мест в бизнес – инкубаторе: 1 место 3100 рублей/мес.</a:t>
          </a:r>
        </a:p>
        <a:p>
          <a:r>
            <a:rPr lang="ru-RU" sz="1000" dirty="0">
              <a:solidFill>
                <a:schemeClr val="bg1"/>
              </a:solidFill>
              <a:latin typeface="+mn-lt"/>
            </a:rPr>
            <a:t>Предоставление оборудованного рабочего места</a:t>
          </a:r>
        </a:p>
      </dgm:t>
    </dgm:pt>
    <dgm:pt modelId="{DD15D24B-9874-473B-8145-811A8FBC0A62}" type="parTrans" cxnId="{9D57048D-BE1A-4BD3-97A6-82D05AB9376D}">
      <dgm:prSet/>
      <dgm:spPr/>
      <dgm:t>
        <a:bodyPr/>
        <a:lstStyle/>
        <a:p>
          <a:endParaRPr lang="ru-RU"/>
        </a:p>
      </dgm:t>
    </dgm:pt>
    <dgm:pt modelId="{FBCA4FE6-3789-4058-A219-C5374B1B87D0}" type="sibTrans" cxnId="{9D57048D-BE1A-4BD3-97A6-82D05AB9376D}">
      <dgm:prSet/>
      <dgm:spPr/>
      <dgm:t>
        <a:bodyPr/>
        <a:lstStyle/>
        <a:p>
          <a:endParaRPr lang="ru-RU"/>
        </a:p>
      </dgm:t>
    </dgm:pt>
    <dgm:pt modelId="{1A47FFFC-082E-4FA8-8698-956ECCFDB684}" type="pres">
      <dgm:prSet presAssocID="{EDC5198E-955E-4D47-ACE7-6211DCAE1979}" presName="matrix" presStyleCnt="0">
        <dgm:presLayoutVars>
          <dgm:chMax val="1"/>
          <dgm:dir/>
          <dgm:resizeHandles val="exact"/>
        </dgm:presLayoutVars>
      </dgm:prSet>
      <dgm:spPr/>
    </dgm:pt>
    <dgm:pt modelId="{754D06D7-CC16-4D99-91FE-9C5CEA3EE8BE}" type="pres">
      <dgm:prSet presAssocID="{EDC5198E-955E-4D47-ACE7-6211DCAE1979}" presName="axisShape" presStyleLbl="bgShp" presStyleIdx="0" presStyleCnt="1"/>
      <dgm:spPr/>
    </dgm:pt>
    <dgm:pt modelId="{D5240D65-55DD-43C8-BE6C-8592130CBE3C}" type="pres">
      <dgm:prSet presAssocID="{EDC5198E-955E-4D47-ACE7-6211DCAE1979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B707622-8369-413D-8899-49E213C663C8}" type="pres">
      <dgm:prSet presAssocID="{EDC5198E-955E-4D47-ACE7-6211DCAE1979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4A95570-B84F-4F58-8914-E9F3488610B2}" type="pres">
      <dgm:prSet presAssocID="{EDC5198E-955E-4D47-ACE7-6211DCAE1979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B629CF7-0B1D-47D1-9245-A065B9D9417D}" type="pres">
      <dgm:prSet presAssocID="{EDC5198E-955E-4D47-ACE7-6211DCAE1979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1F44724-32CB-428A-8159-28A31B16B5DF}" type="presOf" srcId="{38237D83-2017-4C10-988D-8C3E34B575A9}" destId="{D5240D65-55DD-43C8-BE6C-8592130CBE3C}" srcOrd="0" destOrd="0" presId="urn:microsoft.com/office/officeart/2005/8/layout/matrix2"/>
    <dgm:cxn modelId="{D03F5B6A-6E47-4C41-BFEF-453E09F50091}" srcId="{EDC5198E-955E-4D47-ACE7-6211DCAE1979}" destId="{4801D060-C6A6-4252-947B-04D537C870F1}" srcOrd="1" destOrd="0" parTransId="{1EE0BC69-0234-44C6-A52C-AC510F5784E1}" sibTransId="{2C8FC6E6-6B6D-4AD8-B9D6-3A05C746BED2}"/>
    <dgm:cxn modelId="{87BDAF6B-0B5A-4C5D-ABB7-A7053F95D42B}" type="presOf" srcId="{4801D060-C6A6-4252-947B-04D537C870F1}" destId="{9B707622-8369-413D-8899-49E213C663C8}" srcOrd="0" destOrd="0" presId="urn:microsoft.com/office/officeart/2005/8/layout/matrix2"/>
    <dgm:cxn modelId="{F1DA935A-09B7-495F-80E5-10C0C69081B7}" srcId="{EDC5198E-955E-4D47-ACE7-6211DCAE1979}" destId="{DC932F53-29FF-455D-9DAF-DF89ACCB89FA}" srcOrd="2" destOrd="0" parTransId="{C3965F9F-EFB1-4CBD-B9C1-0BAB0B28DD40}" sibTransId="{5385DF23-6FE9-407F-81B6-663061B316F5}"/>
    <dgm:cxn modelId="{9D57048D-BE1A-4BD3-97A6-82D05AB9376D}" srcId="{EDC5198E-955E-4D47-ACE7-6211DCAE1979}" destId="{FFC0FB5C-FE0A-4780-8C5E-4DEDAA168DFA}" srcOrd="3" destOrd="0" parTransId="{DD15D24B-9874-473B-8145-811A8FBC0A62}" sibTransId="{FBCA4FE6-3789-4058-A219-C5374B1B87D0}"/>
    <dgm:cxn modelId="{BBFA0BA7-FC0D-4AAD-AFF3-701F13C737BC}" type="presOf" srcId="{FFC0FB5C-FE0A-4780-8C5E-4DEDAA168DFA}" destId="{0B629CF7-0B1D-47D1-9245-A065B9D9417D}" srcOrd="0" destOrd="0" presId="urn:microsoft.com/office/officeart/2005/8/layout/matrix2"/>
    <dgm:cxn modelId="{E5A881C2-2607-4E95-AA5E-CE0572ABA813}" type="presOf" srcId="{EDC5198E-955E-4D47-ACE7-6211DCAE1979}" destId="{1A47FFFC-082E-4FA8-8698-956ECCFDB684}" srcOrd="0" destOrd="0" presId="urn:microsoft.com/office/officeart/2005/8/layout/matrix2"/>
    <dgm:cxn modelId="{5CE075D8-E250-4764-AE5E-A13C8BF80635}" type="presOf" srcId="{DC932F53-29FF-455D-9DAF-DF89ACCB89FA}" destId="{74A95570-B84F-4F58-8914-E9F3488610B2}" srcOrd="0" destOrd="0" presId="urn:microsoft.com/office/officeart/2005/8/layout/matrix2"/>
    <dgm:cxn modelId="{D30F82F1-3C40-4D21-904E-EA2F574E9B2A}" srcId="{EDC5198E-955E-4D47-ACE7-6211DCAE1979}" destId="{38237D83-2017-4C10-988D-8C3E34B575A9}" srcOrd="0" destOrd="0" parTransId="{5D53A584-CB80-4426-9445-C0D72003B7DC}" sibTransId="{88620729-8AEA-47BD-9532-C39A826F8EC7}"/>
    <dgm:cxn modelId="{8249C030-6ED1-4B25-81C1-C6C05B9B020B}" type="presParOf" srcId="{1A47FFFC-082E-4FA8-8698-956ECCFDB684}" destId="{754D06D7-CC16-4D99-91FE-9C5CEA3EE8BE}" srcOrd="0" destOrd="0" presId="urn:microsoft.com/office/officeart/2005/8/layout/matrix2"/>
    <dgm:cxn modelId="{3FE006DB-2170-4E35-AE5D-C5C1A77F1E11}" type="presParOf" srcId="{1A47FFFC-082E-4FA8-8698-956ECCFDB684}" destId="{D5240D65-55DD-43C8-BE6C-8592130CBE3C}" srcOrd="1" destOrd="0" presId="urn:microsoft.com/office/officeart/2005/8/layout/matrix2"/>
    <dgm:cxn modelId="{4F1396EF-3A21-461B-B5BF-7D0A4F7E4FF8}" type="presParOf" srcId="{1A47FFFC-082E-4FA8-8698-956ECCFDB684}" destId="{9B707622-8369-413D-8899-49E213C663C8}" srcOrd="2" destOrd="0" presId="urn:microsoft.com/office/officeart/2005/8/layout/matrix2"/>
    <dgm:cxn modelId="{821916D2-208C-4A46-928D-3FE353DF3D74}" type="presParOf" srcId="{1A47FFFC-082E-4FA8-8698-956ECCFDB684}" destId="{74A95570-B84F-4F58-8914-E9F3488610B2}" srcOrd="3" destOrd="0" presId="urn:microsoft.com/office/officeart/2005/8/layout/matrix2"/>
    <dgm:cxn modelId="{AD172E75-5BCE-4874-B73B-647F9569CC92}" type="presParOf" srcId="{1A47FFFC-082E-4FA8-8698-956ECCFDB684}" destId="{0B629CF7-0B1D-47D1-9245-A065B9D9417D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1854A-2549-4308-8BE4-0D5C45E59E8D}">
      <dsp:nvSpPr>
        <dsp:cNvPr id="0" name=""/>
        <dsp:cNvSpPr/>
      </dsp:nvSpPr>
      <dsp:spPr>
        <a:xfrm>
          <a:off x="0" y="596254"/>
          <a:ext cx="5093329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0B6CD7-96B8-4C38-9DB2-418BDE81BCBE}">
      <dsp:nvSpPr>
        <dsp:cNvPr id="0" name=""/>
        <dsp:cNvSpPr/>
      </dsp:nvSpPr>
      <dsp:spPr>
        <a:xfrm>
          <a:off x="304800" y="72166"/>
          <a:ext cx="4484229" cy="68644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  <a:latin typeface="Times New Roman" panose="02020603050405020304" pitchFamily="18" charset="0"/>
            </a:rPr>
            <a:t>3% годовых: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</a:rPr>
            <a:t>- </a:t>
          </a:r>
          <a:r>
            <a:rPr lang="ru-RU" sz="1200" b="1" kern="1200" dirty="0">
              <a:latin typeface="Times New Roman" panose="02020603050405020304" pitchFamily="18" charset="0"/>
            </a:rPr>
            <a:t>Моногорода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Социальные предприниматели</a:t>
          </a:r>
          <a:endParaRPr lang="ru-RU" sz="1200" b="1" kern="1200" dirty="0"/>
        </a:p>
      </dsp:txBody>
      <dsp:txXfrm>
        <a:off x="338310" y="105676"/>
        <a:ext cx="4417209" cy="619428"/>
      </dsp:txXfrm>
    </dsp:sp>
    <dsp:sp modelId="{C9210FAB-0C13-403A-A7A6-80DF12DBE2A0}">
      <dsp:nvSpPr>
        <dsp:cNvPr id="0" name=""/>
        <dsp:cNvSpPr/>
      </dsp:nvSpPr>
      <dsp:spPr>
        <a:xfrm>
          <a:off x="0" y="2466757"/>
          <a:ext cx="509326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F5FD38-AEE5-4B79-A923-97E4A7BF15EE}">
      <dsp:nvSpPr>
        <dsp:cNvPr id="0" name=""/>
        <dsp:cNvSpPr/>
      </dsp:nvSpPr>
      <dsp:spPr>
        <a:xfrm>
          <a:off x="304502" y="932854"/>
          <a:ext cx="4489016" cy="16962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  <a:latin typeface="Times New Roman" panose="02020603050405020304" pitchFamily="18" charset="0"/>
            </a:rPr>
            <a:t>5% годовых: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</a:rPr>
            <a:t>- </a:t>
          </a:r>
          <a:r>
            <a:rPr lang="ru-RU" sz="1200" b="1" kern="1200" dirty="0">
              <a:latin typeface="Times New Roman" panose="02020603050405020304" pitchFamily="18" charset="0"/>
            </a:rPr>
            <a:t>Рефинансирование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</a:t>
          </a:r>
          <a:r>
            <a:rPr lang="ru-RU" sz="1200" b="1" kern="1200" dirty="0" err="1">
              <a:latin typeface="Times New Roman" panose="02020603050405020304" pitchFamily="18" charset="0"/>
            </a:rPr>
            <a:t>Сельхозкооперация</a:t>
          </a:r>
          <a:endParaRPr lang="ru-RU" sz="1200" b="1" kern="1200" dirty="0">
            <a:latin typeface="Times New Roman" panose="02020603050405020304" pitchFamily="18" charset="0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Инновация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Серебряный возраст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Женское предпринимательство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Молодой предприниматель</a:t>
          </a:r>
        </a:p>
      </dsp:txBody>
      <dsp:txXfrm>
        <a:off x="387307" y="1015659"/>
        <a:ext cx="4323406" cy="1530652"/>
      </dsp:txXfrm>
    </dsp:sp>
    <dsp:sp modelId="{2B2BB310-ACF1-411F-829A-187AF432797E}">
      <dsp:nvSpPr>
        <dsp:cNvPr id="0" name=""/>
        <dsp:cNvSpPr/>
      </dsp:nvSpPr>
      <dsp:spPr>
        <a:xfrm>
          <a:off x="0" y="3409057"/>
          <a:ext cx="504547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422FD4-7BCC-48C3-805F-519284E95E5C}">
      <dsp:nvSpPr>
        <dsp:cNvPr id="0" name=""/>
        <dsp:cNvSpPr/>
      </dsp:nvSpPr>
      <dsp:spPr>
        <a:xfrm>
          <a:off x="288032" y="2809117"/>
          <a:ext cx="4267200" cy="768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  <a:latin typeface="Times New Roman" panose="02020603050405020304" pitchFamily="18" charset="0"/>
            </a:rPr>
            <a:t>6,5% годовых: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Для подрядчиков с  Фонда капитального ремонта ТО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</a:rPr>
            <a:t>- Туризм и гостиничный бизнес </a:t>
          </a:r>
        </a:p>
      </dsp:txBody>
      <dsp:txXfrm>
        <a:off x="325526" y="2846611"/>
        <a:ext cx="4192212" cy="693072"/>
      </dsp:txXfrm>
    </dsp:sp>
    <dsp:sp modelId="{D11C0823-9985-438C-B4D2-0D5205A5EEB3}">
      <dsp:nvSpPr>
        <dsp:cNvPr id="0" name=""/>
        <dsp:cNvSpPr/>
      </dsp:nvSpPr>
      <dsp:spPr>
        <a:xfrm>
          <a:off x="0" y="4235922"/>
          <a:ext cx="5093329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146A66-5998-45F7-9890-0A36A3452CA2}">
      <dsp:nvSpPr>
        <dsp:cNvPr id="0" name=""/>
        <dsp:cNvSpPr/>
      </dsp:nvSpPr>
      <dsp:spPr>
        <a:xfrm>
          <a:off x="304800" y="3745657"/>
          <a:ext cx="4484229" cy="6526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  <a:latin typeface="Times New Roman"/>
              <a:cs typeface="Times New Roman"/>
            </a:rPr>
            <a:t>7,5% годовых: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</a:rPr>
            <a:t>- </a:t>
          </a:r>
          <a:r>
            <a:rPr lang="ru-RU" sz="1200" b="1" kern="1200" dirty="0">
              <a:latin typeface="Times New Roman" panose="02020603050405020304" pitchFamily="18" charset="0"/>
            </a:rPr>
            <a:t>Для всех остальных</a:t>
          </a:r>
        </a:p>
      </dsp:txBody>
      <dsp:txXfrm>
        <a:off x="336659" y="3777516"/>
        <a:ext cx="4420511" cy="5889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9149C-CA72-4195-99D9-C5287FFADFD6}">
      <dsp:nvSpPr>
        <dsp:cNvPr id="0" name=""/>
        <dsp:cNvSpPr/>
      </dsp:nvSpPr>
      <dsp:spPr>
        <a:xfrm>
          <a:off x="4147294" y="1476692"/>
          <a:ext cx="2058628" cy="2120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реализует свою миссию – поддерживает предприятие субъекта федерации, которое уплачивает налоги в регионе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kern="1200" dirty="0"/>
        </a:p>
      </dsp:txBody>
      <dsp:txXfrm>
        <a:off x="4807090" y="2048959"/>
        <a:ext cx="1356625" cy="1505764"/>
      </dsp:txXfrm>
    </dsp:sp>
    <dsp:sp modelId="{F388EC7E-339B-42A7-8773-208A160FA131}">
      <dsp:nvSpPr>
        <dsp:cNvPr id="0" name=""/>
        <dsp:cNvSpPr/>
      </dsp:nvSpPr>
      <dsp:spPr>
        <a:xfrm>
          <a:off x="3807729" y="-169024"/>
          <a:ext cx="2456966" cy="15633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получает необходимые финансовые средства, имеет возможность развивать</a:t>
          </a:r>
          <a:r>
            <a:rPr lang="en-US" sz="800" kern="1200" dirty="0"/>
            <a:t> </a:t>
          </a:r>
          <a:r>
            <a:rPr lang="ru-RU" sz="800" kern="1200" dirty="0"/>
            <a:t>бизнес – расширять производство, создавать новые рабочие места, а впоследствии получать прибыль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b="0" i="0" kern="1200" dirty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br>
            <a:rPr lang="ru-RU" sz="800" kern="1200" dirty="0"/>
          </a:br>
          <a:br>
            <a:rPr lang="ru-RU" sz="800" kern="1200" dirty="0"/>
          </a:br>
          <a:endParaRPr lang="ru-RU" sz="800" kern="1200" dirty="0"/>
        </a:p>
      </dsp:txBody>
      <dsp:txXfrm>
        <a:off x="4579161" y="-134682"/>
        <a:ext cx="1651192" cy="1103842"/>
      </dsp:txXfrm>
    </dsp:sp>
    <dsp:sp modelId="{311A8A81-55A1-4EA1-B8CF-885DFAE8BDD6}">
      <dsp:nvSpPr>
        <dsp:cNvPr id="0" name=""/>
        <dsp:cNvSpPr/>
      </dsp:nvSpPr>
      <dsp:spPr>
        <a:xfrm>
          <a:off x="695793" y="-69608"/>
          <a:ext cx="1709824" cy="1107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существенно снижает риск невозврата заемных средств, получая заемщика с надежно обеспеченным кредитом</a:t>
          </a:r>
        </a:p>
      </dsp:txBody>
      <dsp:txXfrm>
        <a:off x="720123" y="-45278"/>
        <a:ext cx="1148217" cy="782023"/>
      </dsp:txXfrm>
    </dsp:sp>
    <dsp:sp modelId="{B3926958-6CE4-47B4-929C-161AC2BA13A3}">
      <dsp:nvSpPr>
        <dsp:cNvPr id="0" name=""/>
        <dsp:cNvSpPr/>
      </dsp:nvSpPr>
      <dsp:spPr>
        <a:xfrm>
          <a:off x="1599043" y="266895"/>
          <a:ext cx="1498692" cy="1498692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БАНК</a:t>
          </a:r>
        </a:p>
      </dsp:txBody>
      <dsp:txXfrm>
        <a:off x="2038000" y="705852"/>
        <a:ext cx="1059735" cy="1059735"/>
      </dsp:txXfrm>
    </dsp:sp>
    <dsp:sp modelId="{279D5DCD-F7C1-478F-BAB5-56778CE53E58}">
      <dsp:nvSpPr>
        <dsp:cNvPr id="0" name=""/>
        <dsp:cNvSpPr/>
      </dsp:nvSpPr>
      <dsp:spPr>
        <a:xfrm rot="5400000">
          <a:off x="3097735" y="277281"/>
          <a:ext cx="1498692" cy="1498692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СМСП</a:t>
          </a:r>
        </a:p>
      </dsp:txBody>
      <dsp:txXfrm rot="-5400000">
        <a:off x="3097735" y="716238"/>
        <a:ext cx="1059735" cy="1059735"/>
      </dsp:txXfrm>
    </dsp:sp>
    <dsp:sp modelId="{A98A38ED-3F9A-46E0-A3A7-CB49E49596D2}">
      <dsp:nvSpPr>
        <dsp:cNvPr id="0" name=""/>
        <dsp:cNvSpPr/>
      </dsp:nvSpPr>
      <dsp:spPr>
        <a:xfrm rot="10800000">
          <a:off x="3097735" y="1800207"/>
          <a:ext cx="1498692" cy="149869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ТОГФ</a:t>
          </a:r>
        </a:p>
      </dsp:txBody>
      <dsp:txXfrm rot="10800000">
        <a:off x="3097735" y="1800207"/>
        <a:ext cx="1059735" cy="1059735"/>
      </dsp:txXfrm>
    </dsp:sp>
    <dsp:sp modelId="{30EB9269-63FE-468A-9546-83E4CC491AE1}">
      <dsp:nvSpPr>
        <dsp:cNvPr id="0" name=""/>
        <dsp:cNvSpPr/>
      </dsp:nvSpPr>
      <dsp:spPr>
        <a:xfrm rot="16200000">
          <a:off x="1595042" y="1800207"/>
          <a:ext cx="1498692" cy="1498692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КОРПОРАЦИЯ МСП/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БАНК МСП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(в случае </a:t>
          </a:r>
          <a:r>
            <a:rPr lang="ru-RU" sz="1100" kern="1200" dirty="0" err="1"/>
            <a:t>согарантии</a:t>
          </a:r>
          <a:r>
            <a:rPr lang="ru-RU" sz="1100" kern="1200" dirty="0"/>
            <a:t>)</a:t>
          </a:r>
        </a:p>
      </dsp:txBody>
      <dsp:txXfrm rot="5400000">
        <a:off x="2033999" y="1800207"/>
        <a:ext cx="1059735" cy="1059735"/>
      </dsp:txXfrm>
    </dsp:sp>
    <dsp:sp modelId="{419DFC92-4404-40E5-A679-5E221E1D0662}">
      <dsp:nvSpPr>
        <dsp:cNvPr id="0" name=""/>
        <dsp:cNvSpPr/>
      </dsp:nvSpPr>
      <dsp:spPr>
        <a:xfrm>
          <a:off x="2873624" y="1488693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31BA6-07F0-40C3-A6FC-718F93C44720}">
      <dsp:nvSpPr>
        <dsp:cNvPr id="0" name=""/>
        <dsp:cNvSpPr/>
      </dsp:nvSpPr>
      <dsp:spPr>
        <a:xfrm rot="10800000">
          <a:off x="2873624" y="1661752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5A2EA4-58E8-4D78-A937-17DE2D5A89EE}">
      <dsp:nvSpPr>
        <dsp:cNvPr id="0" name=""/>
        <dsp:cNvSpPr/>
      </dsp:nvSpPr>
      <dsp:spPr>
        <a:xfrm>
          <a:off x="2223" y="108227"/>
          <a:ext cx="1979142" cy="791657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Алексин</a:t>
          </a:r>
        </a:p>
      </dsp:txBody>
      <dsp:txXfrm>
        <a:off x="398052" y="108227"/>
        <a:ext cx="1187485" cy="791657"/>
      </dsp:txXfrm>
    </dsp:sp>
    <dsp:sp modelId="{DF0E50BB-DD21-4094-9270-FA585EC276C6}">
      <dsp:nvSpPr>
        <dsp:cNvPr id="0" name=""/>
        <dsp:cNvSpPr/>
      </dsp:nvSpPr>
      <dsp:spPr>
        <a:xfrm>
          <a:off x="1783452" y="108227"/>
          <a:ext cx="1979142" cy="79165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Белев</a:t>
          </a:r>
        </a:p>
      </dsp:txBody>
      <dsp:txXfrm>
        <a:off x="2179281" y="108227"/>
        <a:ext cx="1187485" cy="791657"/>
      </dsp:txXfrm>
    </dsp:sp>
    <dsp:sp modelId="{AF194545-25DD-45AF-8796-A389C8C70158}">
      <dsp:nvSpPr>
        <dsp:cNvPr id="0" name=""/>
        <dsp:cNvSpPr/>
      </dsp:nvSpPr>
      <dsp:spPr>
        <a:xfrm>
          <a:off x="3564680" y="108227"/>
          <a:ext cx="1979142" cy="791657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Ефремов</a:t>
          </a:r>
        </a:p>
      </dsp:txBody>
      <dsp:txXfrm>
        <a:off x="3960509" y="108227"/>
        <a:ext cx="1187485" cy="791657"/>
      </dsp:txXfrm>
    </dsp:sp>
    <dsp:sp modelId="{8D879CE4-EDE7-4FD7-9915-48C65F38DA8A}">
      <dsp:nvSpPr>
        <dsp:cNvPr id="0" name=""/>
        <dsp:cNvSpPr/>
      </dsp:nvSpPr>
      <dsp:spPr>
        <a:xfrm>
          <a:off x="5345909" y="108227"/>
          <a:ext cx="1979142" cy="79165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Суворов</a:t>
          </a:r>
        </a:p>
      </dsp:txBody>
      <dsp:txXfrm>
        <a:off x="5741738" y="108227"/>
        <a:ext cx="1187485" cy="791657"/>
      </dsp:txXfrm>
    </dsp:sp>
    <dsp:sp modelId="{11291D9A-C131-4C99-848F-CEEE3380E03F}">
      <dsp:nvSpPr>
        <dsp:cNvPr id="0" name=""/>
        <dsp:cNvSpPr/>
      </dsp:nvSpPr>
      <dsp:spPr>
        <a:xfrm>
          <a:off x="7127137" y="108227"/>
          <a:ext cx="1979142" cy="791657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поселок</a:t>
          </a:r>
          <a:br>
            <a:rPr lang="ru-RU" sz="1300" b="1" kern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Первомайский</a:t>
          </a:r>
        </a:p>
      </dsp:txBody>
      <dsp:txXfrm>
        <a:off x="7522966" y="108227"/>
        <a:ext cx="1187485" cy="7916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61184-3A68-436E-AB53-C08325544484}">
      <dsp:nvSpPr>
        <dsp:cNvPr id="0" name=""/>
        <dsp:cNvSpPr/>
      </dsp:nvSpPr>
      <dsp:spPr>
        <a:xfrm>
          <a:off x="3003" y="55253"/>
          <a:ext cx="1345421" cy="67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Консультации бухгалтера</a:t>
          </a:r>
        </a:p>
      </dsp:txBody>
      <dsp:txXfrm>
        <a:off x="22706" y="74956"/>
        <a:ext cx="1306015" cy="633304"/>
      </dsp:txXfrm>
    </dsp:sp>
    <dsp:sp modelId="{C85E51CF-15B2-485E-B800-B84126E309EC}">
      <dsp:nvSpPr>
        <dsp:cNvPr id="0" name=""/>
        <dsp:cNvSpPr/>
      </dsp:nvSpPr>
      <dsp:spPr>
        <a:xfrm>
          <a:off x="137545" y="727963"/>
          <a:ext cx="134542" cy="50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532"/>
              </a:lnTo>
              <a:lnTo>
                <a:pt x="134542" y="504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A174A3-EBBE-4805-82F7-28CDBA5E5A39}">
      <dsp:nvSpPr>
        <dsp:cNvPr id="0" name=""/>
        <dsp:cNvSpPr/>
      </dsp:nvSpPr>
      <dsp:spPr>
        <a:xfrm>
          <a:off x="272087" y="896141"/>
          <a:ext cx="1076336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Финансовое планирование</a:t>
          </a:r>
          <a:endParaRPr lang="ru-RU" sz="900" b="1" kern="1200" dirty="0"/>
        </a:p>
      </dsp:txBody>
      <dsp:txXfrm>
        <a:off x="291790" y="915844"/>
        <a:ext cx="1036930" cy="633304"/>
      </dsp:txXfrm>
    </dsp:sp>
    <dsp:sp modelId="{EF72D7DF-FE7E-4E5F-AA5D-9A220F30B17B}">
      <dsp:nvSpPr>
        <dsp:cNvPr id="0" name=""/>
        <dsp:cNvSpPr/>
      </dsp:nvSpPr>
      <dsp:spPr>
        <a:xfrm>
          <a:off x="137545" y="727963"/>
          <a:ext cx="134542" cy="1345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5421"/>
              </a:lnTo>
              <a:lnTo>
                <a:pt x="134542" y="1345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79068-1964-41E7-A862-BBDF5483CDF6}">
      <dsp:nvSpPr>
        <dsp:cNvPr id="0" name=""/>
        <dsp:cNvSpPr/>
      </dsp:nvSpPr>
      <dsp:spPr>
        <a:xfrm>
          <a:off x="272087" y="1737029"/>
          <a:ext cx="1076336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Бухгалтерский учет</a:t>
          </a:r>
        </a:p>
      </dsp:txBody>
      <dsp:txXfrm>
        <a:off x="291790" y="1756732"/>
        <a:ext cx="1036930" cy="633304"/>
      </dsp:txXfrm>
    </dsp:sp>
    <dsp:sp modelId="{72277582-6623-4FE3-A3D6-018C5C556FB8}">
      <dsp:nvSpPr>
        <dsp:cNvPr id="0" name=""/>
        <dsp:cNvSpPr/>
      </dsp:nvSpPr>
      <dsp:spPr>
        <a:xfrm>
          <a:off x="137545" y="727963"/>
          <a:ext cx="134542" cy="218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6309"/>
              </a:lnTo>
              <a:lnTo>
                <a:pt x="134542" y="21863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F0740-1B6A-4504-B0D5-A8834F7D864C}">
      <dsp:nvSpPr>
        <dsp:cNvPr id="0" name=""/>
        <dsp:cNvSpPr/>
      </dsp:nvSpPr>
      <dsp:spPr>
        <a:xfrm>
          <a:off x="272087" y="2577918"/>
          <a:ext cx="1436081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Налогообложение</a:t>
          </a:r>
        </a:p>
      </dsp:txBody>
      <dsp:txXfrm>
        <a:off x="291790" y="2597621"/>
        <a:ext cx="1396675" cy="633304"/>
      </dsp:txXfrm>
    </dsp:sp>
    <dsp:sp modelId="{98D4FE47-AD15-491E-B819-FE3D69AABD63}">
      <dsp:nvSpPr>
        <dsp:cNvPr id="0" name=""/>
        <dsp:cNvSpPr/>
      </dsp:nvSpPr>
      <dsp:spPr>
        <a:xfrm>
          <a:off x="1775439" y="55253"/>
          <a:ext cx="1345421" cy="67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Консультации юриста</a:t>
          </a:r>
        </a:p>
      </dsp:txBody>
      <dsp:txXfrm>
        <a:off x="1795142" y="74956"/>
        <a:ext cx="1306015" cy="633304"/>
      </dsp:txXfrm>
    </dsp:sp>
    <dsp:sp modelId="{3FEB25FD-0BE1-4DB8-93BC-FA4D11B05B6B}">
      <dsp:nvSpPr>
        <dsp:cNvPr id="0" name=""/>
        <dsp:cNvSpPr/>
      </dsp:nvSpPr>
      <dsp:spPr>
        <a:xfrm>
          <a:off x="1909981" y="727963"/>
          <a:ext cx="134542" cy="50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532"/>
              </a:lnTo>
              <a:lnTo>
                <a:pt x="134542" y="504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D46F8-ADF4-4E94-8C9F-DE448760B7C3}">
      <dsp:nvSpPr>
        <dsp:cNvPr id="0" name=""/>
        <dsp:cNvSpPr/>
      </dsp:nvSpPr>
      <dsp:spPr>
        <a:xfrm>
          <a:off x="2044523" y="896141"/>
          <a:ext cx="1076336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Правовое сопровожден</a:t>
          </a:r>
          <a:r>
            <a:rPr lang="ru-RU" sz="900" b="1" kern="1200" dirty="0"/>
            <a:t>ие</a:t>
          </a:r>
        </a:p>
      </dsp:txBody>
      <dsp:txXfrm>
        <a:off x="2064226" y="915844"/>
        <a:ext cx="1036930" cy="633304"/>
      </dsp:txXfrm>
    </dsp:sp>
    <dsp:sp modelId="{20263976-0721-4F69-A21D-81E1BEA9510C}">
      <dsp:nvSpPr>
        <dsp:cNvPr id="0" name=""/>
        <dsp:cNvSpPr/>
      </dsp:nvSpPr>
      <dsp:spPr>
        <a:xfrm>
          <a:off x="1909981" y="727963"/>
          <a:ext cx="134542" cy="1345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5421"/>
              </a:lnTo>
              <a:lnTo>
                <a:pt x="134542" y="1345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B9770-D4AA-45A1-A466-955695B14B32}">
      <dsp:nvSpPr>
        <dsp:cNvPr id="0" name=""/>
        <dsp:cNvSpPr/>
      </dsp:nvSpPr>
      <dsp:spPr>
        <a:xfrm>
          <a:off x="2044523" y="1737029"/>
          <a:ext cx="1076336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Защита прав и законных интересов</a:t>
          </a:r>
        </a:p>
      </dsp:txBody>
      <dsp:txXfrm>
        <a:off x="2064226" y="1756732"/>
        <a:ext cx="1036930" cy="633304"/>
      </dsp:txXfrm>
    </dsp:sp>
    <dsp:sp modelId="{65FAA25C-2ABB-4285-BBDB-B079BCE91928}">
      <dsp:nvSpPr>
        <dsp:cNvPr id="0" name=""/>
        <dsp:cNvSpPr/>
      </dsp:nvSpPr>
      <dsp:spPr>
        <a:xfrm>
          <a:off x="1909981" y="727963"/>
          <a:ext cx="134542" cy="218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6309"/>
              </a:lnTo>
              <a:lnTo>
                <a:pt x="134542" y="21863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602F5-7796-4595-B9EE-42B9CB8D6986}">
      <dsp:nvSpPr>
        <dsp:cNvPr id="0" name=""/>
        <dsp:cNvSpPr/>
      </dsp:nvSpPr>
      <dsp:spPr>
        <a:xfrm>
          <a:off x="2044523" y="2577918"/>
          <a:ext cx="1076336" cy="672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Экспертиза документов</a:t>
          </a:r>
        </a:p>
      </dsp:txBody>
      <dsp:txXfrm>
        <a:off x="2064226" y="2597621"/>
        <a:ext cx="1036930" cy="633304"/>
      </dsp:txXfrm>
    </dsp:sp>
    <dsp:sp modelId="{9602F239-E9FE-47F7-8355-6E7DF5B3013F}">
      <dsp:nvSpPr>
        <dsp:cNvPr id="0" name=""/>
        <dsp:cNvSpPr/>
      </dsp:nvSpPr>
      <dsp:spPr>
        <a:xfrm>
          <a:off x="3457216" y="55253"/>
          <a:ext cx="1345421" cy="67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Консультации по иным вопросам</a:t>
          </a:r>
        </a:p>
      </dsp:txBody>
      <dsp:txXfrm>
        <a:off x="3476919" y="74956"/>
        <a:ext cx="1306015" cy="633304"/>
      </dsp:txXfrm>
    </dsp:sp>
    <dsp:sp modelId="{861C57BC-C517-4BEF-8DD5-403B47CCCB27}">
      <dsp:nvSpPr>
        <dsp:cNvPr id="0" name=""/>
        <dsp:cNvSpPr/>
      </dsp:nvSpPr>
      <dsp:spPr>
        <a:xfrm>
          <a:off x="3591758" y="727963"/>
          <a:ext cx="134542" cy="317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536"/>
              </a:lnTo>
              <a:lnTo>
                <a:pt x="134542" y="317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B4376-E927-4603-9C9B-90735D935BDB}">
      <dsp:nvSpPr>
        <dsp:cNvPr id="0" name=""/>
        <dsp:cNvSpPr/>
      </dsp:nvSpPr>
      <dsp:spPr>
        <a:xfrm>
          <a:off x="3726300" y="888553"/>
          <a:ext cx="1076336" cy="3138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Бизнес-планирование</a:t>
          </a:r>
        </a:p>
      </dsp:txBody>
      <dsp:txXfrm>
        <a:off x="3735494" y="897747"/>
        <a:ext cx="1057948" cy="295505"/>
      </dsp:txXfrm>
    </dsp:sp>
    <dsp:sp modelId="{557082EB-AF1B-4EA2-9A34-07E71BA721EE}">
      <dsp:nvSpPr>
        <dsp:cNvPr id="0" name=""/>
        <dsp:cNvSpPr/>
      </dsp:nvSpPr>
      <dsp:spPr>
        <a:xfrm>
          <a:off x="3591758" y="727963"/>
          <a:ext cx="134542" cy="868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550"/>
              </a:lnTo>
              <a:lnTo>
                <a:pt x="134542" y="868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23F74-86E4-4B28-98CE-EB802896338A}">
      <dsp:nvSpPr>
        <dsp:cNvPr id="0" name=""/>
        <dsp:cNvSpPr/>
      </dsp:nvSpPr>
      <dsp:spPr>
        <a:xfrm>
          <a:off x="3726300" y="1378212"/>
          <a:ext cx="1076336" cy="436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Маркетинговое сопровождение</a:t>
          </a:r>
        </a:p>
      </dsp:txBody>
      <dsp:txXfrm>
        <a:off x="3739088" y="1391000"/>
        <a:ext cx="1050760" cy="411026"/>
      </dsp:txXfrm>
    </dsp:sp>
    <dsp:sp modelId="{0D4C6F5D-BF5A-4BE4-883E-ACF0FFD3AD3B}">
      <dsp:nvSpPr>
        <dsp:cNvPr id="0" name=""/>
        <dsp:cNvSpPr/>
      </dsp:nvSpPr>
      <dsp:spPr>
        <a:xfrm>
          <a:off x="3591758" y="727963"/>
          <a:ext cx="118407" cy="1684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4070"/>
              </a:lnTo>
              <a:lnTo>
                <a:pt x="118407" y="16840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7008E-1834-4F3E-A52C-EEC40F0048E4}">
      <dsp:nvSpPr>
        <dsp:cNvPr id="0" name=""/>
        <dsp:cNvSpPr/>
      </dsp:nvSpPr>
      <dsp:spPr>
        <a:xfrm>
          <a:off x="3710165" y="1924615"/>
          <a:ext cx="1410733" cy="9748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Консультации по подбору персонала и применению трудового законодательства</a:t>
          </a:r>
          <a:endParaRPr lang="ru-RU" sz="1100" kern="1200" dirty="0"/>
        </a:p>
      </dsp:txBody>
      <dsp:txXfrm>
        <a:off x="3738717" y="1953167"/>
        <a:ext cx="1353629" cy="917734"/>
      </dsp:txXfrm>
    </dsp:sp>
    <dsp:sp modelId="{FCAA3623-33D9-4C44-BC0B-655C16B97FFC}">
      <dsp:nvSpPr>
        <dsp:cNvPr id="0" name=""/>
        <dsp:cNvSpPr/>
      </dsp:nvSpPr>
      <dsp:spPr>
        <a:xfrm>
          <a:off x="5204304" y="55253"/>
          <a:ext cx="1345421" cy="67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Консультации </a:t>
          </a:r>
          <a:br>
            <a:rPr lang="ru-RU" sz="1400" kern="1200" dirty="0"/>
          </a:br>
          <a:r>
            <a:rPr lang="ru-RU" sz="1400" kern="1200" dirty="0"/>
            <a:t>по мерам господдержки</a:t>
          </a:r>
        </a:p>
      </dsp:txBody>
      <dsp:txXfrm>
        <a:off x="5224007" y="74956"/>
        <a:ext cx="1306015" cy="633304"/>
      </dsp:txXfrm>
    </dsp:sp>
    <dsp:sp modelId="{05159776-3605-429C-A055-B8DC932F6C39}">
      <dsp:nvSpPr>
        <dsp:cNvPr id="0" name=""/>
        <dsp:cNvSpPr/>
      </dsp:nvSpPr>
      <dsp:spPr>
        <a:xfrm>
          <a:off x="5338846" y="727963"/>
          <a:ext cx="106051" cy="2116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408"/>
              </a:lnTo>
              <a:lnTo>
                <a:pt x="106051" y="21164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D9C85-320D-428E-ACF7-FC33A78D83D9}">
      <dsp:nvSpPr>
        <dsp:cNvPr id="0" name=""/>
        <dsp:cNvSpPr/>
      </dsp:nvSpPr>
      <dsp:spPr>
        <a:xfrm>
          <a:off x="5444898" y="2406262"/>
          <a:ext cx="1076336" cy="8762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«Горячая линия» поддержки предпринимательства</a:t>
          </a:r>
        </a:p>
      </dsp:txBody>
      <dsp:txXfrm>
        <a:off x="5470562" y="2431926"/>
        <a:ext cx="1025008" cy="824890"/>
      </dsp:txXfrm>
    </dsp:sp>
    <dsp:sp modelId="{F448BE47-F74C-4CCB-8FA1-71F7474B9604}">
      <dsp:nvSpPr>
        <dsp:cNvPr id="0" name=""/>
        <dsp:cNvSpPr/>
      </dsp:nvSpPr>
      <dsp:spPr>
        <a:xfrm>
          <a:off x="5338846" y="727963"/>
          <a:ext cx="106051" cy="760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324"/>
              </a:lnTo>
              <a:lnTo>
                <a:pt x="106051" y="7603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00822-1283-46AC-BC6C-879152715014}">
      <dsp:nvSpPr>
        <dsp:cNvPr id="0" name=""/>
        <dsp:cNvSpPr/>
      </dsp:nvSpPr>
      <dsp:spPr>
        <a:xfrm>
          <a:off x="5444898" y="888405"/>
          <a:ext cx="1076336" cy="11997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Консультации по видам господдержки и общим условиям ее получения</a:t>
          </a:r>
        </a:p>
      </dsp:txBody>
      <dsp:txXfrm>
        <a:off x="5476423" y="919930"/>
        <a:ext cx="1013286" cy="11367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D06D7-CC16-4D99-91FE-9C5CEA3EE8BE}">
      <dsp:nvSpPr>
        <dsp:cNvPr id="0" name=""/>
        <dsp:cNvSpPr/>
      </dsp:nvSpPr>
      <dsp:spPr>
        <a:xfrm>
          <a:off x="209134" y="0"/>
          <a:ext cx="4478274" cy="447827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240D65-55DD-43C8-BE6C-8592130CBE3C}">
      <dsp:nvSpPr>
        <dsp:cNvPr id="0" name=""/>
        <dsp:cNvSpPr/>
      </dsp:nvSpPr>
      <dsp:spPr>
        <a:xfrm>
          <a:off x="500222" y="291087"/>
          <a:ext cx="1791309" cy="17913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000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/>
            <a:t>Площадь нежилых помещений, предоставленных в субаренду одному СМП </a:t>
          </a:r>
          <a:r>
            <a:rPr lang="ru-RU" sz="1000" b="1" kern="1200" dirty="0"/>
            <a:t>не должна превышать 15% </a:t>
          </a:r>
          <a:r>
            <a:rPr lang="ru-RU" sz="1000" kern="1200" dirty="0"/>
            <a:t>от площади нежилых помещений бизнес-инкубатора, предназначенной для размещения СМП.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/>
        </a:p>
      </dsp:txBody>
      <dsp:txXfrm>
        <a:off x="587666" y="378531"/>
        <a:ext cx="1616421" cy="1616421"/>
      </dsp:txXfrm>
    </dsp:sp>
    <dsp:sp modelId="{9B707622-8369-413D-8899-49E213C663C8}">
      <dsp:nvSpPr>
        <dsp:cNvPr id="0" name=""/>
        <dsp:cNvSpPr/>
      </dsp:nvSpPr>
      <dsp:spPr>
        <a:xfrm>
          <a:off x="2605011" y="291087"/>
          <a:ext cx="1791309" cy="17913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solidFill>
                <a:schemeClr val="bg1"/>
              </a:solidFill>
              <a:latin typeface="+mn-lt"/>
            </a:rPr>
            <a:t>Стоимость субаренды                 1 кв. м в бизнес-инкубаторе составляет 250 рублей/мес., производственные помещения/помещения под пищевое производство - 245 рублей/мес. (возмещение стоимости расходов по электроснабжению по индивидуальному прибору учета).</a:t>
          </a:r>
        </a:p>
      </dsp:txBody>
      <dsp:txXfrm>
        <a:off x="2692455" y="378531"/>
        <a:ext cx="1616421" cy="1616421"/>
      </dsp:txXfrm>
    </dsp:sp>
    <dsp:sp modelId="{74A95570-B84F-4F58-8914-E9F3488610B2}">
      <dsp:nvSpPr>
        <dsp:cNvPr id="0" name=""/>
        <dsp:cNvSpPr/>
      </dsp:nvSpPr>
      <dsp:spPr>
        <a:xfrm>
          <a:off x="500222" y="2395876"/>
          <a:ext cx="1791309" cy="17913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/>
            <a:t>Количество рабочих мест, предоставляемых по договору на  оказание комплекса услуг по организации рабочих мест в бизнес - инкубаторе одному  СМП, </a:t>
          </a:r>
          <a:r>
            <a:rPr lang="ru-RU" sz="1000" b="1" kern="1200" dirty="0"/>
            <a:t>не должна  превышать 8 </a:t>
          </a:r>
          <a:r>
            <a:rPr lang="ru-RU" sz="1000" kern="1200" dirty="0"/>
            <a:t>рабочих мест.  </a:t>
          </a:r>
        </a:p>
      </dsp:txBody>
      <dsp:txXfrm>
        <a:off x="587666" y="2483320"/>
        <a:ext cx="1616421" cy="1616421"/>
      </dsp:txXfrm>
    </dsp:sp>
    <dsp:sp modelId="{0B629CF7-0B1D-47D1-9245-A065B9D9417D}">
      <dsp:nvSpPr>
        <dsp:cNvPr id="0" name=""/>
        <dsp:cNvSpPr/>
      </dsp:nvSpPr>
      <dsp:spPr>
        <a:xfrm>
          <a:off x="2605011" y="2395876"/>
          <a:ext cx="1791309" cy="17913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solidFill>
                <a:schemeClr val="bg1"/>
              </a:solidFill>
              <a:latin typeface="+mn-lt"/>
            </a:rPr>
            <a:t>Оказание комплекса услуг по организации рабочих мест в бизнес – инкубаторе: 1 место 3100 рублей/мес.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solidFill>
                <a:schemeClr val="bg1"/>
              </a:solidFill>
              <a:latin typeface="+mn-lt"/>
            </a:rPr>
            <a:t>Предоставление оборудованного рабочего места</a:t>
          </a:r>
        </a:p>
      </dsp:txBody>
      <dsp:txXfrm>
        <a:off x="2692455" y="2483320"/>
        <a:ext cx="1616421" cy="1616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5C231-BA30-4ABB-8235-45FC457F50D4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8014B-F608-4CD4-9395-0479D6376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37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8014B-F608-4CD4-9395-0479D6376AA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06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8014B-F608-4CD4-9395-0479D6376AA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34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8014B-F608-4CD4-9395-0479D6376AA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343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8014B-F608-4CD4-9395-0479D6376AA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6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8014B-F608-4CD4-9395-0479D6376AA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image" Target="../media/image39.png"/><Relationship Id="rId7" Type="http://schemas.openxmlformats.org/officeDocument/2006/relationships/diagramData" Target="../diagrams/data4.xml"/><Relationship Id="rId12" Type="http://schemas.openxmlformats.org/officeDocument/2006/relationships/image" Target="../media/image33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microsoft.com/office/2007/relationships/diagramDrawing" Target="../diagrams/drawing4.xml"/><Relationship Id="rId5" Type="http://schemas.openxmlformats.org/officeDocument/2006/relationships/image" Target="../media/image41.png"/><Relationship Id="rId10" Type="http://schemas.openxmlformats.org/officeDocument/2006/relationships/diagramColors" Target="../diagrams/colors4.xml"/><Relationship Id="rId4" Type="http://schemas.openxmlformats.org/officeDocument/2006/relationships/image" Target="../media/image40.png"/><Relationship Id="rId9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jpeg"/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12" Type="http://schemas.microsoft.com/office/2007/relationships/hdphoto" Target="../media/hdphoto3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3.png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diagramData" Target="../diagrams/data1.xml"/><Relationship Id="rId1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microsoft.com/office/2007/relationships/hdphoto" Target="../media/hdphoto2.wdp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23.jpeg"/><Relationship Id="rId19" Type="http://schemas.openxmlformats.org/officeDocument/2006/relationships/image" Target="../media/image27.jpeg"/><Relationship Id="rId4" Type="http://schemas.openxmlformats.org/officeDocument/2006/relationships/image" Target="../media/image13.png"/><Relationship Id="rId9" Type="http://schemas.openxmlformats.org/officeDocument/2006/relationships/image" Target="../media/image22.png"/><Relationship Id="rId1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28.jp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diagramDrawing" Target="../diagrams/drawing2.xml"/><Relationship Id="rId5" Type="http://schemas.openxmlformats.org/officeDocument/2006/relationships/image" Target="../media/image13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msp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Герб обл пол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926" y="267494"/>
            <a:ext cx="936104" cy="13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1635646"/>
            <a:ext cx="320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ТУЛЬСКАЯ ОБЛАСТЬ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139702"/>
            <a:ext cx="84103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Государственная поддержка субъектов малого и среднего предпринимательства в Тульской области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</a:rPr>
              <a:t>в 2019 году </a:t>
            </a:r>
            <a:endParaRPr lang="ru-RU" sz="2800" dirty="0">
              <a:solidFill>
                <a:srgbClr val="0070C0"/>
              </a:solidFill>
            </a:endParaRPr>
          </a:p>
          <a:p>
            <a:pPr algn="ctr"/>
            <a:endParaRPr lang="ru-RU" sz="1200" b="1" dirty="0">
              <a:solidFill>
                <a:srgbClr val="0070C0"/>
              </a:solidFill>
            </a:endParaRPr>
          </a:p>
          <a:p>
            <a:pPr algn="r"/>
            <a:endParaRPr lang="ru-RU" b="1" dirty="0">
              <a:solidFill>
                <a:srgbClr val="0070C0"/>
              </a:solidFill>
            </a:endParaRPr>
          </a:p>
          <a:p>
            <a:pPr algn="r"/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5616" y="4083918"/>
            <a:ext cx="74888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521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1880" y="137409"/>
            <a:ext cx="54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ГАРАНТИЙНАЯ ПОДДЕРЖКА. КЛЮЧЕВЫЕ УСЛОВИЯ.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1" y="675544"/>
            <a:ext cx="86492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70C0"/>
                </a:solidFill>
                <a:latin typeface="+mj-lt"/>
              </a:rPr>
              <a:t>Программа </a:t>
            </a:r>
            <a:r>
              <a:rPr lang="ru-RU" b="1" dirty="0">
                <a:solidFill>
                  <a:srgbClr val="0070C0"/>
                </a:solidFill>
              </a:rPr>
              <a:t>АО «Федеральная корпорация по развитию малого и среднего предпринимательства» </a:t>
            </a:r>
            <a:r>
              <a:rPr lang="ru-RU" dirty="0">
                <a:solidFill>
                  <a:srgbClr val="0070C0"/>
                </a:solidFill>
                <a:latin typeface="+mj-lt"/>
              </a:rPr>
              <a:t>предоставления независимых гарантий для обеспечения кредитов субъектов МСП в банках-партнерах и организациях-партнерах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72202" y="1923678"/>
            <a:ext cx="39984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2904" y="1676909"/>
            <a:ext cx="4007788" cy="246769"/>
          </a:xfrm>
          <a:prstGeom prst="rect">
            <a:avLst/>
          </a:prstGeom>
          <a:noFill/>
        </p:spPr>
        <p:txBody>
          <a:bodyPr wrap="square" lIns="61503" tIns="30751" rIns="61503" bIns="30751" rtlCol="0">
            <a:spAutoFit/>
          </a:bodyPr>
          <a:lstStyle/>
          <a:p>
            <a:r>
              <a:rPr lang="ru-RU" sz="1200" b="1" dirty="0"/>
              <a:t>Общая информация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25854" y="1923678"/>
            <a:ext cx="41675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25897" y="1676909"/>
            <a:ext cx="2340192" cy="246769"/>
          </a:xfrm>
          <a:prstGeom prst="rect">
            <a:avLst/>
          </a:prstGeom>
          <a:noFill/>
        </p:spPr>
        <p:txBody>
          <a:bodyPr wrap="square" lIns="61503" tIns="30751" rIns="61503" bIns="30751" rtlCol="0">
            <a:spAutoFit/>
          </a:bodyPr>
          <a:lstStyle/>
          <a:p>
            <a:r>
              <a:rPr lang="ru-RU" sz="1200" b="1" dirty="0"/>
              <a:t>Условия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39689" y="3118954"/>
            <a:ext cx="2931003" cy="1901068"/>
          </a:xfrm>
          <a:prstGeom prst="rect">
            <a:avLst/>
          </a:prstGeom>
        </p:spPr>
        <p:txBody>
          <a:bodyPr wrap="square" lIns="61503" tIns="30751" rIns="61503" bIns="30751">
            <a:spAutoFit/>
          </a:bodyPr>
          <a:lstStyle/>
          <a:p>
            <a:pPr marL="119588" indent="-119588" algn="just">
              <a:lnSpc>
                <a:spcPct val="106000"/>
              </a:lnSpc>
              <a:spcBef>
                <a:spcPts val="269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ru-RU" sz="900" dirty="0"/>
              <a:t>Высокотехнологичный и/или инновационный характер проекта, выраженный в сфере деятельности компании или использования оборудования, позволяющего вывести на рынок новый продукт или продукт, обладающий более высокими/привлекательными качествами по сравнению с существующими аналогичными продуктами на рынке. </a:t>
            </a:r>
          </a:p>
          <a:p>
            <a:pPr marL="119588" indent="-119588" algn="just">
              <a:lnSpc>
                <a:spcPct val="106000"/>
              </a:lnSpc>
              <a:spcBef>
                <a:spcPts val="269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ru-RU" sz="900" dirty="0"/>
              <a:t>Погашение кредитов осуществляется за счет денежного потока от реализации проекта. </a:t>
            </a:r>
          </a:p>
          <a:p>
            <a:pPr marL="119588" indent="-119588" algn="just">
              <a:lnSpc>
                <a:spcPct val="106000"/>
              </a:lnSpc>
              <a:spcBef>
                <a:spcPts val="269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ru-RU" sz="900" dirty="0"/>
              <a:t>Отсутствие обязательного условия о наличии действующего бизнеса у инициатора проекта.</a:t>
            </a:r>
          </a:p>
        </p:txBody>
      </p:sp>
      <p:sp>
        <p:nvSpPr>
          <p:cNvPr id="16" name="Freeform 21"/>
          <p:cNvSpPr>
            <a:spLocks noChangeAspect="1"/>
          </p:cNvSpPr>
          <p:nvPr/>
        </p:nvSpPr>
        <p:spPr bwMode="auto">
          <a:xfrm>
            <a:off x="435089" y="1995686"/>
            <a:ext cx="719073" cy="566352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66382" tIns="33191" rIns="66382" bIns="33191" numCol="1" anchor="t" anchorCtr="0" compatLnSpc="1">
            <a:prstTxWarp prst="textNoShape">
              <a:avLst/>
            </a:prstTxWarp>
          </a:bodyPr>
          <a:lstStyle/>
          <a:p>
            <a:pPr defTabSz="663797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41731" y="2322698"/>
            <a:ext cx="2928960" cy="897124"/>
          </a:xfrm>
          <a:prstGeom prst="rect">
            <a:avLst/>
          </a:prstGeom>
        </p:spPr>
        <p:txBody>
          <a:bodyPr wrap="square" lIns="48427" tIns="72641" rIns="24214" bIns="0" anchor="t">
            <a:noAutofit/>
          </a:bodyPr>
          <a:lstStyle/>
          <a:p>
            <a:pPr algn="just" defTabSz="643855">
              <a:lnSpc>
                <a:spcPct val="106000"/>
              </a:lnSpc>
              <a:spcBef>
                <a:spcPts val="202"/>
              </a:spcBef>
            </a:pPr>
            <a:r>
              <a:rPr lang="ru-RU" sz="900" dirty="0"/>
              <a:t>Субъекты малого и среднего предпринимательства, реализующие высокотехнологичные проекты в приоритетных отраслях экономики, соответствующие следующим требованиям (</a:t>
            </a:r>
            <a:r>
              <a:rPr lang="ru-RU" sz="900" dirty="0" err="1"/>
              <a:t>стартап</a:t>
            </a:r>
            <a:r>
              <a:rPr lang="ru-RU" sz="900" dirty="0"/>
              <a:t> проекты):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2903" y="2505872"/>
            <a:ext cx="1063445" cy="569934"/>
          </a:xfrm>
          <a:prstGeom prst="rect">
            <a:avLst/>
          </a:prstGeom>
          <a:noFill/>
        </p:spPr>
        <p:txBody>
          <a:bodyPr wrap="square" lIns="61503" tIns="30751" rIns="61503" bIns="30751" rtlCol="0">
            <a:spAutoFit/>
          </a:bodyPr>
          <a:lstStyle/>
          <a:p>
            <a:pPr algn="ctr"/>
            <a:r>
              <a:rPr lang="ru-RU" sz="1100" b="1" dirty="0">
                <a:solidFill>
                  <a:srgbClr val="1F4E79"/>
                </a:solidFill>
              </a:rPr>
              <a:t>Профиль инициатора проекта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90536" y="1995686"/>
            <a:ext cx="4102886" cy="2994391"/>
          </a:xfrm>
          <a:prstGeom prst="roundRect">
            <a:avLst>
              <a:gd name="adj" fmla="val 2995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4725897" y="2643758"/>
            <a:ext cx="4102886" cy="370002"/>
            <a:chOff x="6601126" y="2281980"/>
            <a:chExt cx="5653577" cy="62158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601126" y="2390861"/>
              <a:ext cx="2413973" cy="37451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615007"/>
              <a:r>
                <a:rPr lang="ru-RU" sz="12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Срок гарантии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015099" y="2388611"/>
              <a:ext cx="3239604" cy="37451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615007"/>
              <a: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до 15 лет </a:t>
              </a: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9015099" y="2281980"/>
              <a:ext cx="0" cy="62158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4790536" y="3219822"/>
            <a:ext cx="4102886" cy="437049"/>
            <a:chOff x="6601126" y="3002119"/>
            <a:chExt cx="5653577" cy="734215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6601126" y="3006504"/>
              <a:ext cx="2413973" cy="7298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615007"/>
              <a:r>
                <a:rPr lang="ru-RU" sz="12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Вознаграждение за гарантию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015099" y="3002119"/>
              <a:ext cx="3239604" cy="7298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615007"/>
              <a: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0,75%</a:t>
              </a:r>
              <a:r>
                <a:rPr lang="ru-RU" sz="9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 </a:t>
              </a:r>
              <a: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годовых</a:t>
              </a:r>
              <a:r>
                <a:rPr lang="ru-RU" sz="9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 </a:t>
              </a:r>
            </a:p>
            <a:p>
              <a:pPr defTabSz="615007"/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от суммы гарантии за весь срок действия гарантии</a:t>
              </a: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9015099" y="3002119"/>
              <a:ext cx="0" cy="72983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4790536" y="3899573"/>
            <a:ext cx="4102886" cy="328361"/>
            <a:chOff x="6601126" y="3973074"/>
            <a:chExt cx="5653577" cy="551627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6601126" y="3976369"/>
              <a:ext cx="2413973" cy="54833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615007"/>
              <a:r>
                <a:rPr lang="ru-RU" sz="12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Порядок уплаты вознаграждения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9015099" y="3973074"/>
              <a:ext cx="3239604" cy="54833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615007"/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Единовременно / ежегодно / 1 раз в полгода / ежеквартально</a:t>
              </a: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9015099" y="3973074"/>
              <a:ext cx="0" cy="548332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4790536" y="2139702"/>
            <a:ext cx="4102886" cy="340821"/>
            <a:chOff x="6601126" y="4761441"/>
            <a:chExt cx="5653577" cy="57255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6601126" y="4770839"/>
              <a:ext cx="2413973" cy="56316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615007"/>
              <a:r>
                <a:rPr lang="ru-RU" sz="12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Сумма гарантии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015099" y="4761441"/>
              <a:ext cx="3239604" cy="4709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615007"/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От 100</a:t>
              </a:r>
              <a: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 млн рублей </a:t>
              </a:r>
              <a:b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</a:br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до </a:t>
              </a:r>
              <a:r>
                <a:rPr lang="ru-RU" sz="13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500 млн рублей</a:t>
              </a:r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>
              <a:off x="9015099" y="4761441"/>
              <a:ext cx="0" cy="572559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4790536" y="4441567"/>
            <a:ext cx="4112227" cy="434439"/>
            <a:chOff x="6601126" y="5392941"/>
            <a:chExt cx="5666449" cy="72983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6601126" y="5496645"/>
              <a:ext cx="2413973" cy="37451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ctr"/>
            <a:lstStyle/>
            <a:p>
              <a:pPr algn="r" defTabSz="615007"/>
              <a:r>
                <a:rPr lang="ru-RU" sz="12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Обеспечение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015098" y="5494395"/>
              <a:ext cx="3252477" cy="50539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615007"/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Поручительства инициаторов проекта, залог имеющихся и создающихся в рамках реализации проекта активов</a:t>
              </a: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>
              <a:off x="9015099" y="5392941"/>
              <a:ext cx="0" cy="72983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62903" y="3755269"/>
            <a:ext cx="1063445" cy="400657"/>
          </a:xfrm>
          <a:prstGeom prst="rect">
            <a:avLst/>
          </a:prstGeom>
          <a:noFill/>
        </p:spPr>
        <p:txBody>
          <a:bodyPr wrap="square" lIns="61503" tIns="30751" rIns="61503" bIns="30751" rtlCol="0">
            <a:spAutoFit/>
          </a:bodyPr>
          <a:lstStyle/>
          <a:p>
            <a:pPr algn="ctr"/>
            <a:r>
              <a:rPr lang="ru-RU" sz="1100" b="1" dirty="0">
                <a:solidFill>
                  <a:srgbClr val="1F4E79"/>
                </a:solidFill>
              </a:rPr>
              <a:t>Требования к проекту</a:t>
            </a:r>
          </a:p>
        </p:txBody>
      </p:sp>
      <p:grpSp>
        <p:nvGrpSpPr>
          <p:cNvPr id="41" name="Group 1462"/>
          <p:cNvGrpSpPr/>
          <p:nvPr/>
        </p:nvGrpSpPr>
        <p:grpSpPr>
          <a:xfrm>
            <a:off x="541576" y="3271708"/>
            <a:ext cx="506099" cy="452170"/>
            <a:chOff x="2489201" y="17492663"/>
            <a:chExt cx="379413" cy="500063"/>
          </a:xfrm>
          <a:solidFill>
            <a:srgbClr val="1F4E79"/>
          </a:solidFill>
        </p:grpSpPr>
        <p:sp>
          <p:nvSpPr>
            <p:cNvPr id="42" name="Freeform 584"/>
            <p:cNvSpPr>
              <a:spLocks/>
            </p:cNvSpPr>
            <p:nvPr/>
          </p:nvSpPr>
          <p:spPr bwMode="auto">
            <a:xfrm>
              <a:off x="2555876" y="17681575"/>
              <a:ext cx="246063" cy="36513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3" name="Freeform 585"/>
            <p:cNvSpPr>
              <a:spLocks/>
            </p:cNvSpPr>
            <p:nvPr/>
          </p:nvSpPr>
          <p:spPr bwMode="auto">
            <a:xfrm>
              <a:off x="2555876" y="17740313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4" name="Freeform 586"/>
            <p:cNvSpPr>
              <a:spLocks/>
            </p:cNvSpPr>
            <p:nvPr/>
          </p:nvSpPr>
          <p:spPr bwMode="auto">
            <a:xfrm>
              <a:off x="2555876" y="17799050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5" name="Freeform 587"/>
            <p:cNvSpPr>
              <a:spLocks/>
            </p:cNvSpPr>
            <p:nvPr/>
          </p:nvSpPr>
          <p:spPr bwMode="auto">
            <a:xfrm>
              <a:off x="2555876" y="17860963"/>
              <a:ext cx="141288" cy="34925"/>
            </a:xfrm>
            <a:custGeom>
              <a:avLst/>
              <a:gdLst>
                <a:gd name="T0" fmla="*/ 42 w 48"/>
                <a:gd name="T1" fmla="*/ 12 h 12"/>
                <a:gd name="T2" fmla="*/ 6 w 48"/>
                <a:gd name="T3" fmla="*/ 12 h 12"/>
                <a:gd name="T4" fmla="*/ 0 w 48"/>
                <a:gd name="T5" fmla="*/ 6 h 12"/>
                <a:gd name="T6" fmla="*/ 6 w 48"/>
                <a:gd name="T7" fmla="*/ 0 h 12"/>
                <a:gd name="T8" fmla="*/ 42 w 48"/>
                <a:gd name="T9" fmla="*/ 0 h 12"/>
                <a:gd name="T10" fmla="*/ 48 w 48"/>
                <a:gd name="T11" fmla="*/ 6 h 12"/>
                <a:gd name="T12" fmla="*/ 42 w 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2"/>
                    <a:pt x="48" y="6"/>
                  </a:cubicBezTo>
                  <a:cubicBezTo>
                    <a:pt x="48" y="9"/>
                    <a:pt x="45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6" name="Freeform 588"/>
            <p:cNvSpPr>
              <a:spLocks/>
            </p:cNvSpPr>
            <p:nvPr/>
          </p:nvSpPr>
          <p:spPr bwMode="auto">
            <a:xfrm>
              <a:off x="2489201" y="17492663"/>
              <a:ext cx="379413" cy="500063"/>
            </a:xfrm>
            <a:custGeom>
              <a:avLst/>
              <a:gdLst>
                <a:gd name="T0" fmla="*/ 112 w 130"/>
                <a:gd name="T1" fmla="*/ 171 h 171"/>
                <a:gd name="T2" fmla="*/ 17 w 130"/>
                <a:gd name="T3" fmla="*/ 171 h 171"/>
                <a:gd name="T4" fmla="*/ 0 w 130"/>
                <a:gd name="T5" fmla="*/ 153 h 171"/>
                <a:gd name="T6" fmla="*/ 0 w 130"/>
                <a:gd name="T7" fmla="*/ 18 h 171"/>
                <a:gd name="T8" fmla="*/ 17 w 130"/>
                <a:gd name="T9" fmla="*/ 0 h 171"/>
                <a:gd name="T10" fmla="*/ 23 w 130"/>
                <a:gd name="T11" fmla="*/ 6 h 171"/>
                <a:gd name="T12" fmla="*/ 17 w 130"/>
                <a:gd name="T13" fmla="*/ 12 h 171"/>
                <a:gd name="T14" fmla="*/ 12 w 130"/>
                <a:gd name="T15" fmla="*/ 18 h 171"/>
                <a:gd name="T16" fmla="*/ 12 w 130"/>
                <a:gd name="T17" fmla="*/ 153 h 171"/>
                <a:gd name="T18" fmla="*/ 17 w 130"/>
                <a:gd name="T19" fmla="*/ 159 h 171"/>
                <a:gd name="T20" fmla="*/ 112 w 130"/>
                <a:gd name="T21" fmla="*/ 159 h 171"/>
                <a:gd name="T22" fmla="*/ 118 w 130"/>
                <a:gd name="T23" fmla="*/ 153 h 171"/>
                <a:gd name="T24" fmla="*/ 118 w 130"/>
                <a:gd name="T25" fmla="*/ 18 h 171"/>
                <a:gd name="T26" fmla="*/ 112 w 130"/>
                <a:gd name="T27" fmla="*/ 12 h 171"/>
                <a:gd name="T28" fmla="*/ 89 w 130"/>
                <a:gd name="T29" fmla="*/ 12 h 171"/>
                <a:gd name="T30" fmla="*/ 83 w 130"/>
                <a:gd name="T31" fmla="*/ 6 h 171"/>
                <a:gd name="T32" fmla="*/ 89 w 130"/>
                <a:gd name="T33" fmla="*/ 0 h 171"/>
                <a:gd name="T34" fmla="*/ 112 w 130"/>
                <a:gd name="T35" fmla="*/ 0 h 171"/>
                <a:gd name="T36" fmla="*/ 130 w 130"/>
                <a:gd name="T37" fmla="*/ 18 h 171"/>
                <a:gd name="T38" fmla="*/ 130 w 130"/>
                <a:gd name="T39" fmla="*/ 153 h 171"/>
                <a:gd name="T40" fmla="*/ 112 w 130"/>
                <a:gd name="T4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71">
                  <a:moveTo>
                    <a:pt x="112" y="171"/>
                  </a:moveTo>
                  <a:cubicBezTo>
                    <a:pt x="17" y="171"/>
                    <a:pt x="17" y="171"/>
                    <a:pt x="17" y="171"/>
                  </a:cubicBezTo>
                  <a:cubicBezTo>
                    <a:pt x="8" y="171"/>
                    <a:pt x="0" y="163"/>
                    <a:pt x="0" y="1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9"/>
                    <a:pt x="21" y="12"/>
                    <a:pt x="17" y="12"/>
                  </a:cubicBezTo>
                  <a:cubicBezTo>
                    <a:pt x="14" y="12"/>
                    <a:pt x="12" y="14"/>
                    <a:pt x="12" y="18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6"/>
                    <a:pt x="14" y="159"/>
                    <a:pt x="17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6" y="159"/>
                    <a:pt x="118" y="156"/>
                    <a:pt x="118" y="153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4"/>
                    <a:pt x="116" y="12"/>
                    <a:pt x="11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6" y="12"/>
                    <a:pt x="83" y="9"/>
                    <a:pt x="83" y="6"/>
                  </a:cubicBezTo>
                  <a:cubicBezTo>
                    <a:pt x="83" y="3"/>
                    <a:pt x="86" y="0"/>
                    <a:pt x="8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2" y="0"/>
                    <a:pt x="130" y="8"/>
                    <a:pt x="130" y="18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63"/>
                    <a:pt x="122" y="171"/>
                    <a:pt x="11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7" name="Freeform 589"/>
            <p:cNvSpPr>
              <a:spLocks/>
            </p:cNvSpPr>
            <p:nvPr/>
          </p:nvSpPr>
          <p:spPr bwMode="auto">
            <a:xfrm>
              <a:off x="2573338" y="17492663"/>
              <a:ext cx="141288" cy="142875"/>
            </a:xfrm>
            <a:custGeom>
              <a:avLst/>
              <a:gdLst>
                <a:gd name="T0" fmla="*/ 32 w 48"/>
                <a:gd name="T1" fmla="*/ 49 h 49"/>
                <a:gd name="T2" fmla="*/ 16 w 48"/>
                <a:gd name="T3" fmla="*/ 49 h 49"/>
                <a:gd name="T4" fmla="*/ 0 w 48"/>
                <a:gd name="T5" fmla="*/ 32 h 49"/>
                <a:gd name="T6" fmla="*/ 0 w 48"/>
                <a:gd name="T7" fmla="*/ 6 h 49"/>
                <a:gd name="T8" fmla="*/ 6 w 48"/>
                <a:gd name="T9" fmla="*/ 0 h 49"/>
                <a:gd name="T10" fmla="*/ 12 w 48"/>
                <a:gd name="T11" fmla="*/ 6 h 49"/>
                <a:gd name="T12" fmla="*/ 12 w 48"/>
                <a:gd name="T13" fmla="*/ 32 h 49"/>
                <a:gd name="T14" fmla="*/ 16 w 48"/>
                <a:gd name="T15" fmla="*/ 37 h 49"/>
                <a:gd name="T16" fmla="*/ 32 w 48"/>
                <a:gd name="T17" fmla="*/ 37 h 49"/>
                <a:gd name="T18" fmla="*/ 36 w 48"/>
                <a:gd name="T19" fmla="*/ 32 h 49"/>
                <a:gd name="T20" fmla="*/ 36 w 48"/>
                <a:gd name="T21" fmla="*/ 6 h 49"/>
                <a:gd name="T22" fmla="*/ 42 w 48"/>
                <a:gd name="T23" fmla="*/ 0 h 49"/>
                <a:gd name="T24" fmla="*/ 48 w 48"/>
                <a:gd name="T25" fmla="*/ 6 h 49"/>
                <a:gd name="T26" fmla="*/ 48 w 48"/>
                <a:gd name="T27" fmla="*/ 32 h 49"/>
                <a:gd name="T28" fmla="*/ 32 w 48"/>
                <a:gd name="T2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49">
                  <a:moveTo>
                    <a:pt x="32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7" y="49"/>
                    <a:pt x="0" y="42"/>
                    <a:pt x="0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5"/>
                    <a:pt x="14" y="37"/>
                    <a:pt x="16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7"/>
                    <a:pt x="36" y="35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9" y="0"/>
                    <a:pt x="42" y="0"/>
                  </a:cubicBezTo>
                  <a:cubicBezTo>
                    <a:pt x="46" y="0"/>
                    <a:pt x="48" y="3"/>
                    <a:pt x="48" y="6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42"/>
                    <a:pt x="41" y="49"/>
                    <a:pt x="3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686612"/>
              <a:endParaRPr lang="en-US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cxnSp>
        <p:nvCxnSpPr>
          <p:cNvPr id="48" name="Прямая соединительная линия 47"/>
          <p:cNvCxnSpPr/>
          <p:nvPr/>
        </p:nvCxnSpPr>
        <p:spPr>
          <a:xfrm>
            <a:off x="272202" y="3075806"/>
            <a:ext cx="39984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402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3928" y="137409"/>
            <a:ext cx="5061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ЛЬГОТНЫЙ ЛИЗИНГ. КЛЮЧЕВЫЕ УСЛОВИЯ.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1" y="675544"/>
            <a:ext cx="86492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70C0"/>
                </a:solidFill>
                <a:latin typeface="+mj-lt"/>
              </a:rPr>
              <a:t>Программа </a:t>
            </a:r>
            <a:r>
              <a:rPr lang="ru-RU" b="1" dirty="0">
                <a:solidFill>
                  <a:srgbClr val="0070C0"/>
                </a:solidFill>
              </a:rPr>
              <a:t>АО «Федеральная корпорация по развитию малого и среднего предпринимательства» </a:t>
            </a:r>
            <a:r>
              <a:rPr lang="ru-RU" dirty="0">
                <a:solidFill>
                  <a:srgbClr val="0070C0"/>
                </a:solidFill>
                <a:latin typeface="+mj-lt"/>
              </a:rPr>
              <a:t>льготного лизинга оборудования для субъектов индивидуального и малого предпринимательства, реализуемой региональными лизинговыми компаниями (РЛК)</a:t>
            </a:r>
          </a:p>
        </p:txBody>
      </p:sp>
      <p:graphicFrame>
        <p:nvGraphicFramePr>
          <p:cNvPr id="69" name="Таблица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33198"/>
              </p:ext>
            </p:extLst>
          </p:nvPr>
        </p:nvGraphicFramePr>
        <p:xfrm>
          <a:off x="235105" y="2447131"/>
          <a:ext cx="3760831" cy="1996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6500">
                  <a:extLst>
                    <a:ext uri="{9D8B030D-6E8A-4147-A177-3AD203B41FA5}">
                      <a16:colId xmlns:a16="http://schemas.microsoft.com/office/drawing/2014/main" val="2985683231"/>
                    </a:ext>
                  </a:extLst>
                </a:gridCol>
                <a:gridCol w="2584331">
                  <a:extLst>
                    <a:ext uri="{9D8B030D-6E8A-4147-A177-3AD203B41FA5}">
                      <a16:colId xmlns:a16="http://schemas.microsoft.com/office/drawing/2014/main" val="1334048016"/>
                    </a:ext>
                  </a:extLst>
                </a:gridCol>
              </a:tblGrid>
              <a:tr h="517522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610129"/>
                  </a:ext>
                </a:extLst>
              </a:tr>
              <a:tr h="517522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3</a:t>
                      </a: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млн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 до </a:t>
                      </a: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млн 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520796"/>
                  </a:ext>
                </a:extLst>
              </a:tr>
              <a:tr h="31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195246"/>
                  </a:ext>
                </a:extLst>
              </a:tr>
              <a:tr h="31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84 месяцев 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084773"/>
                  </a:ext>
                </a:extLst>
              </a:tr>
            </a:tbl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220799" y="1923678"/>
            <a:ext cx="3703129" cy="400110"/>
          </a:xfrm>
          <a:prstGeom prst="rect">
            <a:avLst/>
          </a:prstGeom>
          <a:solidFill>
            <a:srgbClr val="1F4E79"/>
          </a:solidFill>
        </p:spPr>
        <p:txBody>
          <a:bodyPr wrap="square" l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Параметры продукта*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067944" y="2410946"/>
            <a:ext cx="4968552" cy="2609076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Freeform 21"/>
          <p:cNvSpPr>
            <a:spLocks noChangeAspect="1"/>
          </p:cNvSpPr>
          <p:nvPr/>
        </p:nvSpPr>
        <p:spPr bwMode="auto">
          <a:xfrm>
            <a:off x="4317053" y="2499742"/>
            <a:ext cx="599927" cy="576064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800" dirty="0">
              <a:solidFill>
                <a:srgbClr val="0000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062897" y="2355726"/>
            <a:ext cx="3922796" cy="110771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algn="just" defTabSz="957263">
              <a:lnSpc>
                <a:spcPct val="106000"/>
              </a:lnSpc>
              <a:spcBef>
                <a:spcPts val="300"/>
              </a:spcBef>
            </a:pPr>
            <a:r>
              <a:rPr lang="ru-RU" sz="1200" b="1" dirty="0"/>
              <a:t>Субъекты индивидуального и малого предпринимательства </a:t>
            </a:r>
            <a:r>
              <a:rPr lang="ru-RU" sz="1200" dirty="0"/>
              <a:t>(ИМП)</a:t>
            </a:r>
            <a:r>
              <a:rPr lang="en-US" sz="1200" dirty="0"/>
              <a:t>*</a:t>
            </a:r>
            <a:r>
              <a:rPr lang="ru-RU" sz="1200" dirty="0"/>
              <a:t>*, в том числе поставщики крупнейших заказчиков, определяемых Правительством Российской Федерации, включенные в Единый реестр субъектов малого и среднего предпринимательства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172211" y="3076967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1F4E79"/>
                </a:solidFill>
                <a:latin typeface="Arial Narrow" panose="020B0606020202030204" pitchFamily="34" charset="0"/>
              </a:rPr>
              <a:t>Профиль клиента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067944" y="1923678"/>
            <a:ext cx="4968552" cy="400110"/>
          </a:xfrm>
          <a:prstGeom prst="rect">
            <a:avLst/>
          </a:prstGeom>
          <a:solidFill>
            <a:srgbClr val="1F4E79"/>
          </a:solidFill>
        </p:spPr>
        <p:txBody>
          <a:bodyPr wrap="square" l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Требования к лизингополучателю</a:t>
            </a:r>
          </a:p>
        </p:txBody>
      </p:sp>
      <p:sp>
        <p:nvSpPr>
          <p:cNvPr id="89" name="L-Shape 10"/>
          <p:cNvSpPr/>
          <p:nvPr/>
        </p:nvSpPr>
        <p:spPr>
          <a:xfrm rot="13701821">
            <a:off x="5162508" y="3689743"/>
            <a:ext cx="226876" cy="226876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3491880" y="3672376"/>
            <a:ext cx="181982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1F4E79"/>
                </a:solidFill>
              </a:rPr>
              <a:t>Величина дохода</a:t>
            </a:r>
            <a:endParaRPr lang="en-US" sz="1100" b="1" dirty="0">
              <a:solidFill>
                <a:srgbClr val="1F4E79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361733" y="3678292"/>
            <a:ext cx="11544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0000"/>
                </a:solidFill>
              </a:rPr>
              <a:t>До 800 млн руб.</a:t>
            </a:r>
          </a:p>
        </p:txBody>
      </p:sp>
      <p:sp>
        <p:nvSpPr>
          <p:cNvPr id="92" name="L-Shape 10"/>
          <p:cNvSpPr/>
          <p:nvPr/>
        </p:nvSpPr>
        <p:spPr>
          <a:xfrm rot="13701821">
            <a:off x="5311314" y="4354100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3779912" y="4192024"/>
            <a:ext cx="161792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1F4E79"/>
                </a:solidFill>
              </a:rPr>
              <a:t>Среднесписочная численность сотрудников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5580112" y="4326364"/>
            <a:ext cx="11160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0000"/>
                </a:solidFill>
              </a:rPr>
              <a:t>До 100 человек</a:t>
            </a:r>
          </a:p>
        </p:txBody>
      </p:sp>
      <p:grpSp>
        <p:nvGrpSpPr>
          <p:cNvPr id="95" name="Группа 94"/>
          <p:cNvGrpSpPr/>
          <p:nvPr/>
        </p:nvGrpSpPr>
        <p:grpSpPr>
          <a:xfrm>
            <a:off x="6228184" y="4229095"/>
            <a:ext cx="2713235" cy="430887"/>
            <a:chOff x="9643864" y="7042001"/>
            <a:chExt cx="2713235" cy="430887"/>
          </a:xfrm>
        </p:grpSpPr>
        <p:sp>
          <p:nvSpPr>
            <p:cNvPr id="96" name="L-Shape 10"/>
            <p:cNvSpPr/>
            <p:nvPr/>
          </p:nvSpPr>
          <p:spPr>
            <a:xfrm rot="13701821">
              <a:off x="10914841" y="7209606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9643864" y="7042001"/>
              <a:ext cx="131887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100" b="1" dirty="0">
                  <a:solidFill>
                    <a:srgbClr val="1F4E79"/>
                  </a:solidFill>
                </a:rPr>
                <a:t>Место регистрации</a:t>
              </a: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11201013" y="7165111"/>
              <a:ext cx="115608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100" dirty="0">
                  <a:solidFill>
                    <a:srgbClr val="000000"/>
                  </a:solidFill>
                </a:rPr>
                <a:t>Резидент РФ*</a:t>
              </a:r>
              <a:r>
                <a:rPr lang="en-US" sz="1100" dirty="0">
                  <a:solidFill>
                    <a:srgbClr val="000000"/>
                  </a:solidFill>
                </a:rPr>
                <a:t>*</a:t>
              </a:r>
              <a:r>
                <a:rPr lang="ru-RU" sz="1100" dirty="0">
                  <a:solidFill>
                    <a:srgbClr val="000000"/>
                  </a:solidFill>
                </a:rPr>
                <a:t>*</a:t>
              </a:r>
            </a:p>
          </p:txBody>
        </p:sp>
      </p:grpSp>
      <p:sp>
        <p:nvSpPr>
          <p:cNvPr id="99" name="L-Shape 10"/>
          <p:cNvSpPr/>
          <p:nvPr/>
        </p:nvSpPr>
        <p:spPr>
          <a:xfrm rot="13701821">
            <a:off x="7943461" y="3694412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6266445" y="3678292"/>
            <a:ext cx="183394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1F4E79"/>
                </a:solidFill>
              </a:rPr>
              <a:t>Срок ведения бизнеса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8183491" y="3687466"/>
            <a:ext cx="85300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0000"/>
                </a:solidFill>
              </a:rPr>
              <a:t>От</a:t>
            </a:r>
            <a:r>
              <a:rPr lang="en-US" sz="1100" dirty="0">
                <a:solidFill>
                  <a:srgbClr val="000000"/>
                </a:solidFill>
              </a:rPr>
              <a:t> </a:t>
            </a:r>
            <a:r>
              <a:rPr lang="ru-RU" sz="1100" dirty="0">
                <a:solidFill>
                  <a:srgbClr val="000000"/>
                </a:solidFill>
              </a:rPr>
              <a:t>12 мес.</a:t>
            </a:r>
          </a:p>
        </p:txBody>
      </p:sp>
    </p:spTree>
    <p:extLst>
      <p:ext uri="{BB962C8B-B14F-4D97-AF65-F5344CB8AC3E}">
        <p14:creationId xmlns:p14="http://schemas.microsoft.com/office/powerpoint/2010/main" val="1842013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5509" y="579511"/>
            <a:ext cx="6197902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sz="1200" dirty="0"/>
          </a:p>
          <a:p>
            <a:r>
              <a:rPr lang="ru-RU" sz="4400" b="1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НАЛОГОВЫЕ КАНИКУЛЫ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1520" y="271576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35509" y="4227934"/>
            <a:ext cx="8703903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1" t="6837" r="1419" b="7958"/>
          <a:stretch/>
        </p:blipFill>
        <p:spPr>
          <a:xfrm>
            <a:off x="6513433" y="579511"/>
            <a:ext cx="2629625" cy="158777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53400" y="1779662"/>
            <a:ext cx="84372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до 1 января 2021 года;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на два налоговых периода;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для впервые зарегистрированных ИП; 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в случае если средняя численность работников не превышает за налоговый период 15 человек;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при применении УСН в производственной, социальной, научной сферах и в сфере бытовых услуг населению;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при применении ПСН </a:t>
            </a:r>
            <a:r>
              <a:rPr lang="ru-RU" sz="1600" dirty="0">
                <a:solidFill>
                  <a:srgbClr val="0070C0"/>
                </a:solidFill>
                <a:cs typeface="Times New Roman" panose="02020603050405020304" pitchFamily="18" charset="0"/>
              </a:rPr>
              <a:t>в производственной, социальной сферах и в сфере бытовых услуг населению.</a:t>
            </a:r>
          </a:p>
          <a:p>
            <a:pPr marL="285750" indent="-285750" fontAlgn="ctr">
              <a:buFont typeface="Wingdings" panose="05000000000000000000" pitchFamily="2" charset="2"/>
              <a:buChar char="q"/>
            </a:pPr>
            <a:endParaRPr lang="ru-RU" sz="1600" dirty="0">
              <a:solidFill>
                <a:srgbClr val="0070C0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1000" dirty="0"/>
          </a:p>
          <a:p>
            <a:pPr algn="just"/>
            <a:r>
              <a:rPr lang="ru-RU" sz="1000" dirty="0"/>
              <a:t>*Закон Тульской области от 23.04.2015 № 2293-ЗТО "Об установлении налоговых ставок для отдельных категорий налогоплательщиков - индивидуальных предпринимателей"</a:t>
            </a:r>
          </a:p>
          <a:p>
            <a:pPr fontAlgn="ctr"/>
            <a:endParaRPr lang="ru-RU" sz="1600" dirty="0">
              <a:solidFill>
                <a:srgbClr val="0070C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53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4395" y="137409"/>
            <a:ext cx="640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ru-RU" b="1" i="1" dirty="0">
                <a:solidFill>
                  <a:schemeClr val="bg1"/>
                </a:solidFill>
                <a:latin typeface="+mj-lt"/>
              </a:rPr>
              <a:t>СНИЖЕНИЕ НАЛОГОВОЙ НАГРУЗКИ </a:t>
            </a:r>
            <a:endParaRPr lang="ru-RU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509" y="579511"/>
            <a:ext cx="619790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0181" y="589800"/>
            <a:ext cx="844613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3%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торговли) для впервые зарегистрированных ИП после 01.01.2018, применяющих УСН по схеме «доходы»;</a:t>
            </a: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10%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торговли) для впервые зарегистрированных ИП после 01.01.2018, применяющих УСН по схеме «доходы минус расходы»;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1%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впервые зарегистрированных организаций после 01.01.2018, применяющих УСН по схеме «доходы» (все виды деятельности, за исключением торговли);</a:t>
            </a:r>
          </a:p>
          <a:p>
            <a:pPr marL="285750" lvl="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1%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впервые зарегистрированных ИП после 01.01.2018, применяющих УСН по схеме «доходы» (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деятельности,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исключением, установленных частью 2 статьи 1 Закона Тульской области от 23 апреля 2015 года № 2293-ЗТО или торговли);</a:t>
            </a:r>
            <a:endParaRPr lang="ru-RU" sz="1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5%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впервые зарегистрированных организаций  после 01.01.2018, применяющих УСН по схеме «доходы минус расходы» (все виды деятельности, за исключением торговли);</a:t>
            </a:r>
          </a:p>
          <a:p>
            <a:pPr marL="285750" lvl="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налоговой ставки до 5%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впервые зарегистрированных ИП  после 01.01.2018, применяющих УСН по схеме «доходы минус расходы»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деятельности,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исключением, установленных частью 2 статьи 1 Закона Тульской области от 23 апреля 2015 года № 2293-ЗТО или торговли);</a:t>
            </a:r>
            <a:endParaRPr lang="ru-RU" sz="1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пониженная налоговая ставка в размере 7% и 3% -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плательщиков УСН по схеме «доходы минус расходы» и «доходы» соответственно, </a:t>
            </a:r>
            <a:r>
              <a:rPr lang="ru-RU" sz="140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28 </a:t>
            </a:r>
            <a:r>
              <a:rPr lang="ru-RU" sz="1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предпринимательской деятельности.</a:t>
            </a:r>
          </a:p>
          <a:p>
            <a:pPr algn="just" fontAlgn="ctr"/>
            <a:endParaRPr lang="ru-RU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ctr"/>
            <a:endParaRPr lang="ru-RU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ctr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*Закон Тульской области от 26.10.2017 № 80-ЗТО "Об установлении налоговых ставок при применении упрощенной системы налогообложения"</a:t>
            </a:r>
          </a:p>
          <a:p>
            <a:pPr algn="ctr" fontAlgn="ctr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1520" y="271576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51370" y="4603633"/>
            <a:ext cx="8703903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55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4395" y="137409"/>
            <a:ext cx="640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ru-RU" b="1" i="1">
                <a:solidFill>
                  <a:schemeClr val="bg1"/>
                </a:solidFill>
                <a:latin typeface="+mj-lt"/>
              </a:rPr>
              <a:t>СНИЖЕНИЕ НАЛОГОВОЙ НАГРУЗКИ</a:t>
            </a:r>
            <a:endParaRPr lang="ru-RU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509" y="579511"/>
            <a:ext cx="619790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0181" y="555526"/>
            <a:ext cx="8446139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налоговой ставки в размере 0,4%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2015-2019 годах для организаций потребительской кооперации, имеющих недвижимое имущество, налоговая база в отношении которых определяется как кадастровая стоимость, за исключением имущества, сданного в аренду (установлено частью 3 статьи 2 Закона Тульской области от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24.11.2003 №414-ЗТО «О налоге на имущество организаций» в ред. Закона Тульской области от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23.04.2015 № 2287-ЗТО, от 01.07.2016.№ 53-ЗТО);</a:t>
            </a:r>
          </a:p>
          <a:p>
            <a:pPr algn="just" fontAlgn="ctr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движимого имущества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(пункт 25 статьи 381 Налогового кодекса Российской Федерации)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налоговая ставка в 2018 году устанавливается в размере 0,55%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(установлено статьей 2 Закона Тульской области от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24.11.2003 №414-ЗТО «О налоге на имущество организаций» в ред. Закона Тульской области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30.11.2017 № 82-ЗТО);</a:t>
            </a:r>
          </a:p>
          <a:p>
            <a:pPr algn="just" fontAlgn="ct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налоговой базы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налогу на имущество организаций, исчисляемой от кадастровой стоимости объектов недвижимого имущества, для налогоплательщиков, применяющих УСН и ЕНВД,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величину кадастровой стоимости от 100 до 500 кв. метров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соблюдении следующих условий:</a:t>
            </a:r>
          </a:p>
          <a:p>
            <a:pPr marL="266700" indent="454025" algn="just" font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налогоплательщик осуществляет свою деятельность не менее трех лет;</a:t>
            </a:r>
          </a:p>
          <a:p>
            <a:pPr marL="266700" indent="454025" algn="just" font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численность работников налогоплательщика составляет от 5 до 25 человек (в зависимости от размера вычета);</a:t>
            </a:r>
          </a:p>
          <a:p>
            <a:pPr marL="266700" indent="454025" algn="just" font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должны быть соблюдены условия, касающиеся размера средней заработной платы работников организации.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endParaRPr lang="ru-RU" sz="1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1520" y="271576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01952" y="4731990"/>
            <a:ext cx="8703903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03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46780" y="137409"/>
            <a:ext cx="403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ПОДДЕРЖКА В МОНОГОРОДАХ</a:t>
            </a:r>
          </a:p>
        </p:txBody>
      </p:sp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2428568916"/>
              </p:ext>
            </p:extLst>
          </p:nvPr>
        </p:nvGraphicFramePr>
        <p:xfrm>
          <a:off x="35496" y="1069477"/>
          <a:ext cx="9108504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107504" y="713220"/>
            <a:ext cx="887818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300" b="1" dirty="0">
                <a:solidFill>
                  <a:srgbClr val="0070C0"/>
                </a:solidFill>
                <a:latin typeface="+mj-lt"/>
                <a:ea typeface="Times New Roman" panose="02020603050405020304" pitchFamily="18" charset="0"/>
              </a:rPr>
              <a:t>На территории Тульской области расположены </a:t>
            </a:r>
            <a:r>
              <a:rPr lang="ru-RU" sz="1300" b="1" dirty="0">
                <a:solidFill>
                  <a:srgbClr val="0070C0"/>
                </a:solidFill>
                <a:latin typeface="+mj-lt"/>
                <a:ea typeface="Calibri" panose="020F0502020204030204" pitchFamily="34" charset="0"/>
              </a:rPr>
              <a:t>5 монопрофильных муниципальных образований (моногородов)</a:t>
            </a:r>
            <a:endParaRPr lang="ru-RU" sz="1300" b="1" dirty="0">
              <a:solidFill>
                <a:srgbClr val="0070C0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68938" y="2499742"/>
            <a:ext cx="6084168" cy="1169551"/>
          </a:xfrm>
          <a:prstGeom prst="rect">
            <a:avLst/>
          </a:prstGeom>
          <a:ln>
            <a:solidFill>
              <a:srgbClr val="89B7FB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Микрозаймы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размере до 5 млн. рублей на срок до 3 лет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 3 %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годовых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субъектов малого и среднего предпринимательства, зарегистрированных и осуществляющих деятельность на территории монопрофильных муниципальных образований Тульской области.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" t="5052" r="5569" b="6331"/>
          <a:stretch/>
        </p:blipFill>
        <p:spPr>
          <a:xfrm>
            <a:off x="0" y="2067226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8600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962" y="771550"/>
            <a:ext cx="2982935" cy="224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411759" y="0"/>
            <a:ext cx="6732241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137409"/>
            <a:ext cx="477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ЦЕНТР ПОДДЕРЖКИ ЭКСПОРТА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6919" y="813919"/>
            <a:ext cx="54508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</a:rPr>
              <a:t>консультации</a:t>
            </a:r>
            <a:r>
              <a:rPr lang="ru-RU" sz="1400" dirty="0"/>
              <a:t> по внешнеэкономической деятельности;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</a:rPr>
              <a:t>участие</a:t>
            </a:r>
            <a:r>
              <a:rPr lang="ru-RU" sz="1400" dirty="0"/>
              <a:t> в международных и межрегиональных мероприятиях </a:t>
            </a:r>
            <a:br>
              <a:rPr lang="ru-RU" sz="1400" dirty="0"/>
            </a:br>
            <a:r>
              <a:rPr lang="ru-RU" sz="1400" dirty="0"/>
              <a:t>по поиску партнеров;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</a:rPr>
              <a:t>организация</a:t>
            </a:r>
            <a:r>
              <a:rPr lang="ru-RU" sz="1400" dirty="0"/>
              <a:t> участия в </a:t>
            </a:r>
            <a:r>
              <a:rPr lang="ru-RU" sz="1400" dirty="0" err="1"/>
              <a:t>выставочно</a:t>
            </a:r>
            <a:r>
              <a:rPr lang="ru-RU" sz="1400" dirty="0"/>
              <a:t>-ярмарочных</a:t>
            </a:r>
            <a:r>
              <a:rPr lang="en-US" sz="1400" dirty="0"/>
              <a:t> </a:t>
            </a:r>
            <a:r>
              <a:rPr lang="ru-RU" sz="1400" dirty="0"/>
              <a:t>мероприятиях на территории Российской Федерации и за рубежом;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</a:rPr>
              <a:t>проведение</a:t>
            </a:r>
            <a:r>
              <a:rPr lang="ru-RU" sz="1400" dirty="0"/>
              <a:t> маркетинговых исследований по выводу конкретного продукта на иностранный рынок.</a:t>
            </a:r>
          </a:p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6919" y="2845244"/>
            <a:ext cx="8648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      С 2017 года предприниматели </a:t>
            </a:r>
            <a:r>
              <a:rPr lang="ru-RU" b="1" dirty="0">
                <a:solidFill>
                  <a:schemeClr val="accent1"/>
                </a:solidFill>
              </a:rPr>
              <a:t>могут</a:t>
            </a:r>
            <a:r>
              <a:rPr lang="ru-RU" b="1" dirty="0">
                <a:solidFill>
                  <a:srgbClr val="0070C0"/>
                </a:solidFill>
              </a:rPr>
              <a:t> получить такую поддержку как: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70C0"/>
                </a:solidFill>
              </a:rPr>
              <a:t>создание</a:t>
            </a:r>
            <a:r>
              <a:rPr lang="ru-RU" dirty="0"/>
              <a:t> на иностранном языке или модернизация существующего сайта;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1"/>
                </a:solidFill>
              </a:rPr>
              <a:t>участие</a:t>
            </a: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/>
              <a:t>в образовательной программе АО «Российский экспортный центр» для начинающих экспортеров;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70C0"/>
                </a:solidFill>
              </a:rPr>
              <a:t>оплата</a:t>
            </a:r>
            <a:r>
              <a:rPr lang="ru-RU" dirty="0"/>
              <a:t> затрат на международную сертификацию продукции.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2" y="51470"/>
            <a:ext cx="2102381" cy="6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26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7" r="589" b="26015"/>
          <a:stretch/>
        </p:blipFill>
        <p:spPr>
          <a:xfrm>
            <a:off x="-36512" y="0"/>
            <a:ext cx="9174234" cy="51435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9512" y="608364"/>
            <a:ext cx="77260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Антикризисный консалтинг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Технические аудиты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Программы модернизации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Патентные услуги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Разработка бизнес-планов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Сертификация продукции 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Маркетинговые услуги (выставочная деятельность)</a:t>
            </a:r>
            <a:endParaRPr lang="ru-RU" sz="2400" dirty="0">
              <a:latin typeface="+mj-lt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Экспресс оценка индекса технологической готовности</a:t>
            </a:r>
            <a:endParaRPr lang="ru-RU" sz="28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Проектно-конструкторские и расчетно-аналитические услуги </a:t>
            </a:r>
          </a:p>
        </p:txBody>
      </p:sp>
      <p:pic>
        <p:nvPicPr>
          <p:cNvPr id="18" name="Picture 3" descr="C:\Users\admin\Desktop\ic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13" y="741910"/>
            <a:ext cx="3452234" cy="2016224"/>
          </a:xfrm>
          <a:prstGeom prst="snip2DiagRect">
            <a:avLst>
              <a:gd name="adj1" fmla="val 1885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483768" y="0"/>
            <a:ext cx="6632995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3968" y="152497"/>
            <a:ext cx="477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ИНЖИНИРИНГОВЫЙ ЦЕНТР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470"/>
            <a:ext cx="2102381" cy="6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7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9" t="34368" r="2511" b="7483"/>
          <a:stretch/>
        </p:blipFill>
        <p:spPr>
          <a:xfrm>
            <a:off x="-9234" y="565430"/>
            <a:ext cx="3240360" cy="45852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31359" y="0"/>
            <a:ext cx="6712641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137409"/>
            <a:ext cx="477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ОБРАЗОВАТЕЛЬНАЯ ПОДДЕРЖКА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2" y="194199"/>
            <a:ext cx="2102381" cy="6344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539440" y="1159746"/>
            <a:ext cx="534196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ПОЖАРНАЯ БЕЗОПАСНОСТЬ</a:t>
            </a:r>
            <a:endParaRPr lang="ru-RU" sz="1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rPr>
              <a:t>ОХРАНА ТРУДА</a:t>
            </a:r>
            <a:endParaRPr lang="en-US" sz="1600" dirty="0">
              <a:solidFill>
                <a:schemeClr val="accent6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ОСНОВЫ ПРЕДПРИНИМАТЕЛЬСКОЙ ДЕЯТЕЛЬНОСТИ </a:t>
            </a:r>
            <a:endParaRPr lang="en-US" sz="1600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rPr>
              <a:t>1С БУХГАЛТЕРИЯ</a:t>
            </a:r>
          </a:p>
          <a:p>
            <a:pPr fontAlgn="ctr"/>
            <a:endParaRPr lang="ru-RU" sz="14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fontAlgn="ctr"/>
            <a:endParaRPr lang="ru-RU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ru-RU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39440" y="721648"/>
            <a:ext cx="52810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/>
              <a:t>В 2018 году Центр поддержки предпринимательства проводит следующие программы обучения:</a:t>
            </a:r>
            <a:endParaRPr lang="ru-RU" sz="1300" b="1" i="0" dirty="0"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69907" y="2221575"/>
            <a:ext cx="528103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/>
              <a:t>Обучение по программам Корпорации МСП:</a:t>
            </a:r>
            <a:endParaRPr lang="ru-RU" sz="1300" b="1" i="0" dirty="0"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2407" y="2181578"/>
            <a:ext cx="545062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413" y="3260901"/>
            <a:ext cx="1249616" cy="568463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543550" y="2452407"/>
            <a:ext cx="53419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АЗБУКА ПРЕДПРИНИМАТЕЛЯ</a:t>
            </a:r>
            <a:endParaRPr lang="ru-RU" sz="1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ШКОЛА ПРЕДПРИНИМАТЕЛЬСТВА</a:t>
            </a:r>
            <a:endParaRPr lang="ru-RU" sz="1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МАМА - ПРЕДПРИНИМАТЕЛЬ</a:t>
            </a:r>
            <a:endParaRPr lang="en-US" sz="1600" b="1" dirty="0">
              <a:solidFill>
                <a:srgbClr val="0070C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2407" y="3294179"/>
            <a:ext cx="545062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39440" y="3362320"/>
            <a:ext cx="528103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/>
              <a:t>Проведение семинаров по темам:</a:t>
            </a:r>
            <a:endParaRPr lang="ru-RU" sz="1300" b="1" i="0" dirty="0"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9907" y="3577420"/>
            <a:ext cx="534196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БУХГАЛТЕРСКИЙ И НАЛОГОВЫЙ УЧЕТ</a:t>
            </a:r>
            <a:endParaRPr lang="ru-RU" sz="1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 algn="just" fontAlgn="ctr">
              <a:buFont typeface="Wingdings" panose="05000000000000000000" pitchFamily="2" charset="2"/>
              <a:buChar char="q"/>
              <a:defRPr/>
            </a:pPr>
            <a:r>
              <a:rPr lang="ru-RU" sz="1600" b="1" dirty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rPr>
              <a:t>ЮРИДИЧЕСКИЕ ВОПРОСЫ</a:t>
            </a:r>
            <a:endParaRPr lang="en-US" sz="1600" dirty="0">
              <a:solidFill>
                <a:schemeClr val="accent6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УЧАСТИЕ В ГОСУДАРСТВЕННЫХ И МУНИЦИПАЛЬНЫХ ЗАКУПКАХ</a:t>
            </a:r>
            <a:endParaRPr lang="en-US" sz="1600" dirty="0">
              <a:solidFill>
                <a:prstClr val="black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rPr>
              <a:t>ИНЫЕ ВОПРОСЫ ВЕДЕНИЯ ПРЕДПРИНИМАТЕЛЬСКОЙ ДЕЯТЕЛЬНОСТИ</a:t>
            </a:r>
          </a:p>
          <a:p>
            <a:pPr fontAlgn="ctr"/>
            <a:endParaRPr lang="ru-RU" sz="14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fontAlgn="ctr"/>
            <a:endParaRPr lang="ru-RU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ru-RU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90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18" y="3381989"/>
            <a:ext cx="2456551" cy="16240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31359" y="0"/>
            <a:ext cx="6712641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137409"/>
            <a:ext cx="477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КОНСУЛЬТАЦИОННАЯ ПОДДЕРЖКА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378" y="849532"/>
            <a:ext cx="716846" cy="7168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700" y="851751"/>
            <a:ext cx="742141" cy="74385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968" y="821477"/>
            <a:ext cx="753617" cy="75187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61" y="828695"/>
            <a:ext cx="760277" cy="758520"/>
          </a:xfrm>
          <a:prstGeom prst="rect">
            <a:avLst/>
          </a:prstGeom>
        </p:spPr>
      </p:pic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1272844003"/>
              </p:ext>
            </p:extLst>
          </p:nvPr>
        </p:nvGraphicFramePr>
        <p:xfrm>
          <a:off x="2431359" y="1624843"/>
          <a:ext cx="6552729" cy="3305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2" y="194199"/>
            <a:ext cx="2102381" cy="63449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-28890" y="1851670"/>
            <a:ext cx="2460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(4872) 71-62-42</a:t>
            </a:r>
          </a:p>
          <a:p>
            <a:pPr lvl="0" algn="ctr"/>
            <a:r>
              <a:rPr lang="ru-RU" sz="2000" b="1" dirty="0">
                <a:solidFill>
                  <a:srgbClr val="0070C0"/>
                </a:solidFill>
              </a:rPr>
              <a:t>«ГОРЯЧАЯ ЛИНИЯ» </a:t>
            </a:r>
            <a:br>
              <a:rPr lang="ru-RU" sz="1400" b="1" dirty="0"/>
            </a:br>
            <a:r>
              <a:rPr lang="ru-RU" sz="1400" b="1" dirty="0"/>
              <a:t>поддержки </a:t>
            </a:r>
            <a:br>
              <a:rPr lang="ru-RU" sz="1400" b="1" dirty="0"/>
            </a:br>
            <a:r>
              <a:rPr lang="ru-RU" sz="1400" b="1" dirty="0"/>
              <a:t>предпринимательства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6156176" y="4538378"/>
            <a:ext cx="1256868" cy="409636"/>
            <a:chOff x="3764119" y="1964773"/>
            <a:chExt cx="1087855" cy="64008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764119" y="2031179"/>
              <a:ext cx="1087855" cy="573672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3803946" y="1964773"/>
              <a:ext cx="1048027" cy="640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/>
                <a:t>Франчайзинг</a:t>
              </a:r>
              <a:endParaRPr lang="ru-RU" sz="1100" b="1" kern="1200" dirty="0"/>
            </a:p>
          </p:txBody>
        </p:sp>
      </p:grpSp>
      <p:sp>
        <p:nvSpPr>
          <p:cNvPr id="24" name="Прямая соединительная линия 3"/>
          <p:cNvSpPr/>
          <p:nvPr/>
        </p:nvSpPr>
        <p:spPr>
          <a:xfrm>
            <a:off x="6020195" y="2455854"/>
            <a:ext cx="135981" cy="230858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09706"/>
                </a:lnTo>
                <a:lnTo>
                  <a:pt x="135981" y="220970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80925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Прямоугольник 75"/>
          <p:cNvSpPr/>
          <p:nvPr/>
        </p:nvSpPr>
        <p:spPr>
          <a:xfrm>
            <a:off x="670778" y="4053393"/>
            <a:ext cx="2980800" cy="35444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70778" y="3689729"/>
            <a:ext cx="2980800" cy="354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70778" y="3363838"/>
            <a:ext cx="2982394" cy="3123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486309" y="811295"/>
            <a:ext cx="1589878" cy="158987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961516" y="811295"/>
            <a:ext cx="1589878" cy="1589878"/>
          </a:xfrm>
          <a:prstGeom prst="ellipse">
            <a:avLst/>
          </a:prstGeom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421716" y="811295"/>
            <a:ext cx="1589878" cy="158987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8" descr="Герб обл пол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817" y="980064"/>
            <a:ext cx="762496" cy="107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46780" y="137409"/>
            <a:ext cx="403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ИНФРАСТРУКТУРА ПОДДЕРЖКИ</a:t>
            </a:r>
          </a:p>
        </p:txBody>
      </p:sp>
      <p:pic>
        <p:nvPicPr>
          <p:cNvPr id="26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498" y="980603"/>
            <a:ext cx="1424313" cy="122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423" y="1106430"/>
            <a:ext cx="947660" cy="1000533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075731" y="2413371"/>
            <a:ext cx="2393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Тульский региональный фонд </a:t>
            </a:r>
            <a:br>
              <a:rPr lang="ru-RU" sz="1200" b="1" dirty="0"/>
            </a:br>
            <a:r>
              <a:rPr lang="ru-RU" sz="1200" b="1" dirty="0"/>
              <a:t>«Центр поддержки </a:t>
            </a:r>
          </a:p>
          <a:p>
            <a:pPr algn="ctr"/>
            <a:r>
              <a:rPr lang="ru-RU" sz="1200" b="1" dirty="0"/>
              <a:t>предпринимательства»</a:t>
            </a:r>
            <a:endParaRPr lang="ru-RU" sz="1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612347" y="2355726"/>
            <a:ext cx="2309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Комитет Тульской области </a:t>
            </a:r>
            <a:br>
              <a:rPr lang="ru-RU" sz="1200" b="1" dirty="0"/>
            </a:br>
            <a:r>
              <a:rPr lang="ru-RU" sz="1200" b="1" dirty="0"/>
              <a:t>по предпринимательству </a:t>
            </a:r>
            <a:br>
              <a:rPr lang="ru-RU" sz="1200" b="1" dirty="0"/>
            </a:br>
            <a:r>
              <a:rPr lang="ru-RU" sz="1200" b="1" dirty="0"/>
              <a:t>и потребительскому рынку</a:t>
            </a:r>
            <a:endParaRPr lang="ru-RU" sz="1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061677" y="2355726"/>
            <a:ext cx="2309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err="1">
                <a:latin typeface="+mj-lt"/>
              </a:rPr>
              <a:t>Микрокредитная</a:t>
            </a:r>
            <a:r>
              <a:rPr lang="ru-RU" sz="1200" b="1" dirty="0">
                <a:latin typeface="+mj-lt"/>
              </a:rPr>
              <a:t> компания Тульский областной фонд поддержки малого предпринимательства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078466" y="3219822"/>
            <a:ext cx="2309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Тульский областной гарантийный фонд</a:t>
            </a:r>
            <a:endParaRPr lang="ru-RU" sz="1200" b="1" dirty="0">
              <a:latin typeface="+mj-lt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205693" y="3219822"/>
            <a:ext cx="201622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756455" y="2931790"/>
            <a:ext cx="0" cy="578205"/>
          </a:xfrm>
          <a:prstGeom prst="line">
            <a:avLst/>
          </a:prstGeom>
          <a:ln w="3492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156350" y="3579862"/>
            <a:ext cx="1223162" cy="12231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625054" y="3982075"/>
            <a:ext cx="2309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Муниципальные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dirty="0">
                <a:solidFill>
                  <a:schemeClr val="bg1"/>
                </a:solidFill>
              </a:rPr>
              <a:t>фонды</a:t>
            </a:r>
            <a:endParaRPr lang="ru-RU" sz="1200" dirty="0">
              <a:solidFill>
                <a:schemeClr val="bg1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245253" y="3042617"/>
            <a:ext cx="0" cy="190435"/>
          </a:xfrm>
          <a:prstGeom prst="line">
            <a:avLst/>
          </a:prstGeom>
          <a:ln w="3492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965148" y="4098929"/>
            <a:ext cx="23936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Бизнес - инкубатор</a:t>
            </a:r>
            <a:endParaRPr lang="ru-RU" sz="12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965148" y="3738448"/>
            <a:ext cx="23936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Инжиниринговый центр</a:t>
            </a:r>
            <a:endParaRPr lang="ru-RU" sz="12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1003724" y="3399204"/>
            <a:ext cx="23936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Центр поддержки экспорта</a:t>
            </a:r>
            <a:endParaRPr lang="ru-RU" sz="1200" dirty="0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670779" y="3291830"/>
            <a:ext cx="298239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181357" y="1563638"/>
            <a:ext cx="64807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630305" y="1563638"/>
            <a:ext cx="64807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10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0"/>
            <a:ext cx="673224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83042" y="88419"/>
            <a:ext cx="5725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УСЛОВИЯ РАЗМЕЩЕНИЯ</a:t>
            </a:r>
            <a:r>
              <a:rPr lang="ru-RU" b="1" dirty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8" name="Picture 2" descr="http://svalki.net/wp-content/uploads/2017/06/a7a1d41549ae395a1c7be7b4e360ef7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49" y="749327"/>
            <a:ext cx="2803576" cy="153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475461" y="2252728"/>
            <a:ext cx="3384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Размещение в бизнес-инкубаторе предпринимателей на конкурсной основе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27610" y="3453057"/>
            <a:ext cx="44326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350" dirty="0"/>
          </a:p>
          <a:p>
            <a:pPr algn="ctr"/>
            <a:r>
              <a:rPr lang="ru-RU" sz="1350" b="1" dirty="0"/>
              <a:t>Максимальный срок размещения в бизнес-инкубаторе субъектов малого предпринимательства не должен превышать 3 (трех) лет.</a:t>
            </a:r>
            <a:endParaRPr lang="ru-RU" sz="1350" dirty="0"/>
          </a:p>
          <a:p>
            <a:r>
              <a:rPr lang="ru-RU" sz="1350" b="1" dirty="0"/>
              <a:t> </a:t>
            </a:r>
            <a:endParaRPr lang="ru-RU" sz="1350" dirty="0"/>
          </a:p>
          <a:p>
            <a:r>
              <a:rPr lang="ru-RU" sz="1350" dirty="0"/>
              <a:t> </a:t>
            </a: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3531577828"/>
              </p:ext>
            </p:extLst>
          </p:nvPr>
        </p:nvGraphicFramePr>
        <p:xfrm>
          <a:off x="179512" y="613756"/>
          <a:ext cx="4896544" cy="4478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2" y="51470"/>
            <a:ext cx="2102381" cy="6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53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0"/>
            <a:ext cx="673224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05089"/>
            <a:ext cx="63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ru-RU" b="1" i="1" dirty="0">
                <a:solidFill>
                  <a:schemeClr val="bg1"/>
                </a:solidFill>
                <a:latin typeface="+mj-lt"/>
              </a:rPr>
              <a:t>СТРОИТЕЛЬСТВО НОВОГО КОРПУСА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732988" y="323133"/>
            <a:ext cx="2285399" cy="32323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35896" y="699542"/>
            <a:ext cx="55081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+mj-lt"/>
              </a:rPr>
              <a:t>В 2017 году началось строительство второго корпуса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+mj-lt"/>
              </a:rPr>
              <a:t>бизнес-инкубатора.</a:t>
            </a:r>
          </a:p>
          <a:p>
            <a:pPr fontAlgn="base"/>
            <a:endParaRPr lang="ru-RU" dirty="0">
              <a:solidFill>
                <a:srgbClr val="000000"/>
              </a:solidFill>
              <a:latin typeface="Ubuntu"/>
            </a:endParaRPr>
          </a:p>
          <a:p>
            <a:pPr fontAlgn="base"/>
            <a:r>
              <a:rPr lang="ru-RU" b="1" dirty="0">
                <a:solidFill>
                  <a:srgbClr val="000000"/>
                </a:solidFill>
              </a:rPr>
              <a:t>В здании предусмотрено:</a:t>
            </a:r>
          </a:p>
          <a:p>
            <a:pPr fontAlgn="base"/>
            <a:endParaRPr lang="ru-RU" b="1" dirty="0">
              <a:solidFill>
                <a:srgbClr val="000000"/>
              </a:solidFill>
            </a:endParaRP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65 офисных помещений, предназначенных для размещения СМСП;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IT </a:t>
            </a:r>
            <a:r>
              <a:rPr lang="ru-RU" dirty="0">
                <a:solidFill>
                  <a:srgbClr val="000000"/>
                </a:solidFill>
              </a:rPr>
              <a:t>кластер;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создание не менее 200 рабочих мест;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3 переговорные комнаты;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универсальный зал (лекторий) на 210 мест для проведения семинаров, конференций;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буфет;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</a:rPr>
              <a:t>и др.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3233517"/>
            <a:ext cx="3384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</a:rPr>
              <a:t>Общая площадь </a:t>
            </a:r>
            <a:r>
              <a:rPr lang="ru-RU" sz="1600" dirty="0">
                <a:solidFill>
                  <a:srgbClr val="000000"/>
                </a:solidFill>
              </a:rPr>
              <a:t>здания 3812,07 м2, количество этажей-4, в том числе подземный этаж.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6400" y="4064514"/>
            <a:ext cx="324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</a:rPr>
              <a:t>Срок сдачи </a:t>
            </a:r>
            <a:r>
              <a:rPr lang="ru-RU" sz="1600" dirty="0">
                <a:solidFill>
                  <a:srgbClr val="000000"/>
                </a:solidFill>
              </a:rPr>
              <a:t>май 2019 года.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5" y="65046"/>
            <a:ext cx="2102381" cy="6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82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31232" y="0"/>
            <a:ext cx="6912768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31232" y="105089"/>
            <a:ext cx="6877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ru-RU" b="1" i="1" dirty="0">
                <a:solidFill>
                  <a:schemeClr val="bg1"/>
                </a:solidFill>
              </a:rPr>
              <a:t>ПРОЕКТ «МОЛОДЕЖНЫЙ БИЗНЕС-ИНКУБАТОР»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7"/>
          <a:stretch/>
        </p:blipFill>
        <p:spPr>
          <a:xfrm>
            <a:off x="244285" y="728531"/>
            <a:ext cx="3036507" cy="232939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473624" y="1199530"/>
            <a:ext cx="5670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/>
              <a:t>создать свою идею, проект и «превратить в функционирующую модель»;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0000"/>
                </a:solidFill>
              </a:rPr>
              <a:t>получить экспертную оценку и консультации специалистов для успешной реализации проекта;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0000"/>
                </a:solidFill>
              </a:rPr>
              <a:t>участвовать в грантах, конкурсах, сотрудничать с тематическими площадками;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0000"/>
                </a:solidFill>
              </a:rPr>
              <a:t>получить бесплатную помощь по реализации проекта;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0000"/>
                </a:solidFill>
              </a:rPr>
              <a:t>повысить свои знания в области ведения бизнеса;</a:t>
            </a:r>
          </a:p>
          <a:p>
            <a:pPr marL="285750" indent="-285750" fontAlgn="base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000000"/>
                </a:solidFill>
              </a:rPr>
              <a:t>найти партнеров, единомышленников и новых друзей</a:t>
            </a:r>
            <a:r>
              <a:rPr lang="ru-RU" sz="1600" dirty="0">
                <a:solidFill>
                  <a:srgbClr val="000000"/>
                </a:solidFill>
                <a:latin typeface="Ubuntu"/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73666" y="3172703"/>
            <a:ext cx="36724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300" b="1" dirty="0">
                <a:solidFill>
                  <a:srgbClr val="000000"/>
                </a:solidFill>
                <a:latin typeface="+mj-lt"/>
              </a:rPr>
              <a:t>Площадка молодежного бизнес-инкубатора разместилась на базе Тульского регионального бизнес-инкубатора по адресу:</a:t>
            </a:r>
            <a:r>
              <a:rPr lang="ru-RU" sz="1300" b="1" dirty="0">
                <a:solidFill>
                  <a:schemeClr val="accent1"/>
                </a:solidFill>
                <a:latin typeface="+mj-lt"/>
              </a:rPr>
              <a:t> </a:t>
            </a:r>
          </a:p>
          <a:p>
            <a:pPr algn="ctr" fontAlgn="base"/>
            <a:r>
              <a:rPr lang="ru-RU" sz="1300" b="1" dirty="0">
                <a:solidFill>
                  <a:schemeClr val="accent1"/>
                </a:solidFill>
                <a:latin typeface="+mj-lt"/>
              </a:rPr>
              <a:t>г. Тула, ул. Кирова 135</a:t>
            </a:r>
            <a:endParaRPr lang="ru-RU" sz="13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0704" y="3795886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dirty="0">
                <a:solidFill>
                  <a:srgbClr val="FF0000"/>
                </a:solidFill>
                <a:latin typeface="+mj-lt"/>
              </a:rPr>
              <a:t>Молодежный бизнес-инкубатор позволяет </a:t>
            </a:r>
            <a:r>
              <a:rPr lang="ru-RU" sz="1600" b="1" dirty="0">
                <a:solidFill>
                  <a:srgbClr val="FF0000"/>
                </a:solidFill>
                <a:latin typeface="+mj-lt"/>
              </a:rPr>
              <a:t>школьникам, студентам и  учащейся молодежи</a:t>
            </a:r>
            <a:r>
              <a:rPr lang="ru-RU" sz="1600" dirty="0">
                <a:solidFill>
                  <a:srgbClr val="FF0000"/>
                </a:solidFill>
                <a:latin typeface="+mj-lt"/>
              </a:rPr>
              <a:t> заняться реальным делом, овладеть необходимыми знаниями и умениями для ведения бизнеса и предпринимательским подходом к решению различных проблем.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5" y="65046"/>
            <a:ext cx="2102381" cy="6344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63888" y="728531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+mj-lt"/>
              </a:rPr>
              <a:t>Возможности</a:t>
            </a:r>
            <a:r>
              <a:rPr lang="ru-RU" sz="2000" dirty="0"/>
              <a:t> </a:t>
            </a:r>
            <a:r>
              <a:rPr lang="ru-RU" sz="2000" b="1" dirty="0">
                <a:solidFill>
                  <a:schemeClr val="accent1"/>
                </a:solidFill>
                <a:latin typeface="+mj-lt"/>
              </a:rPr>
              <a:t>участников:</a:t>
            </a:r>
          </a:p>
        </p:txBody>
      </p:sp>
    </p:spTree>
    <p:extLst>
      <p:ext uri="{BB962C8B-B14F-4D97-AF65-F5344CB8AC3E}">
        <p14:creationId xmlns:p14="http://schemas.microsoft.com/office/powerpoint/2010/main" val="1532980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-20538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16016" y="11418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  <a:latin typeface="+mj-lt"/>
              </a:rPr>
              <a:t>МФЦ ДЛЯ БИЗНЕСА</a:t>
            </a:r>
            <a:r>
              <a:rPr lang="ru-RU" b="1" i="1" dirty="0">
                <a:latin typeface="+mj-lt"/>
              </a:rPr>
              <a:t>              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73325" y="1378954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-apple-system"/>
              </a:rPr>
              <a:t>БИЗНЕС МФЦ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84512"/>
            <a:ext cx="1955122" cy="79785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995936" y="1940151"/>
            <a:ext cx="496855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ctr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20 </a:t>
            </a: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специализированных бизнес-окон: </a:t>
            </a:r>
          </a:p>
          <a:p>
            <a:pPr algn="just" fontAlgn="ctr"/>
            <a:r>
              <a:rPr lang="ru-RU" sz="16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10</a:t>
            </a:r>
            <a:r>
              <a:rPr lang="ru-RU" sz="1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 окон в 7 муниципальных образованиях области;</a:t>
            </a:r>
          </a:p>
          <a:p>
            <a:pPr algn="just" fontAlgn="ctr"/>
            <a:r>
              <a:rPr lang="ru-RU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ru-RU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 в Туле (включая бизнес-зону на базе регионального бизнес – инкубатора, а также </a:t>
            </a:r>
            <a:br>
              <a:rPr lang="ru-RU" sz="1600" b="1" dirty="0">
                <a:solidFill>
                  <a:srgbClr val="0070C0"/>
                </a:solidFill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ЦОУ на базе финансово-кредитных организаций)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-apple-system"/>
            </a:endParaRP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-apple-system"/>
              </a:rPr>
              <a:t>193</a:t>
            </a:r>
            <a:r>
              <a:rPr lang="ru-RU" sz="1600" b="1" dirty="0">
                <a:solidFill>
                  <a:srgbClr val="0070C0"/>
                </a:solidFill>
                <a:latin typeface="-apple-system"/>
              </a:rPr>
              <a:t> услуги для юридических лиц и индивидуальных предпринимателей!</a:t>
            </a:r>
            <a:endParaRPr lang="en-US" sz="1600" b="1" dirty="0">
              <a:solidFill>
                <a:srgbClr val="0070C0"/>
              </a:solidFill>
              <a:latin typeface="-apple-system"/>
            </a:endParaRPr>
          </a:p>
          <a:p>
            <a:endParaRPr lang="ru-RU" sz="1200" dirty="0"/>
          </a:p>
          <a:p>
            <a:endParaRPr lang="ru-RU" sz="1200" dirty="0"/>
          </a:p>
          <a:p>
            <a:pPr>
              <a:buClr>
                <a:srgbClr val="0070C0"/>
              </a:buClr>
            </a:pPr>
            <a:endParaRPr lang="ru-RU" sz="1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3"/>
          <a:stretch/>
        </p:blipFill>
        <p:spPr>
          <a:xfrm>
            <a:off x="-441670" y="771550"/>
            <a:ext cx="4797646" cy="38550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6" y="10772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4228718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4531" y="2126779"/>
            <a:ext cx="1503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</a:rPr>
              <a:t>www.</a:t>
            </a:r>
            <a:r>
              <a:rPr lang="ru-RU" sz="1600" b="1" u="sng" dirty="0">
                <a:solidFill>
                  <a:schemeClr val="bg1"/>
                </a:solidFill>
              </a:rPr>
              <a:t>hub71.ru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404252" y="2715766"/>
            <a:ext cx="2186959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048775" y="3477394"/>
            <a:ext cx="888849" cy="888849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289231" y="4410877"/>
            <a:ext cx="2393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Бизнес </a:t>
            </a:r>
          </a:p>
          <a:p>
            <a:pPr algn="ctr"/>
            <a:r>
              <a:rPr lang="ru-RU" sz="1200" b="1" dirty="0"/>
              <a:t>навигатор МСП</a:t>
            </a:r>
            <a:endParaRPr lang="ru-RU" sz="12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522888" y="2715766"/>
            <a:ext cx="2068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</a:rPr>
              <a:t>www.smbn.ru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0" t="23054" r="67641" b="23053"/>
          <a:stretch/>
        </p:blipFill>
        <p:spPr>
          <a:xfrm>
            <a:off x="7261408" y="3682861"/>
            <a:ext cx="494940" cy="509081"/>
          </a:xfrm>
          <a:prstGeom prst="rect">
            <a:avLst/>
          </a:prstGeom>
        </p:spPr>
      </p:pic>
      <p:sp>
        <p:nvSpPr>
          <p:cNvPr id="49" name="Скругленный прямоугольник 48"/>
          <p:cNvSpPr/>
          <p:nvPr/>
        </p:nvSpPr>
        <p:spPr>
          <a:xfrm>
            <a:off x="3616256" y="2715766"/>
            <a:ext cx="2186959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260779" y="3477394"/>
            <a:ext cx="888849" cy="888849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517634" y="4533697"/>
            <a:ext cx="23936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БИЗНЕС</a:t>
            </a:r>
            <a:r>
              <a:rPr lang="ru-RU" sz="1600" b="1" dirty="0">
                <a:solidFill>
                  <a:srgbClr val="0070C0"/>
                </a:solidFill>
              </a:rPr>
              <a:t>НАВИГАТОР</a:t>
            </a:r>
            <a:r>
              <a:rPr lang="en-US" sz="1600" b="1" dirty="0">
                <a:solidFill>
                  <a:srgbClr val="C00000"/>
                </a:solidFill>
              </a:rPr>
              <a:t>71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736763" y="2715766"/>
            <a:ext cx="1936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</a:rPr>
              <a:t>www.bn71.ru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pic>
        <p:nvPicPr>
          <p:cNvPr id="54" name="Picture 8" descr="Герб обл пол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977" y="3533267"/>
            <a:ext cx="502446" cy="70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1585722" y="2881584"/>
            <a:ext cx="125888" cy="207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9916" y="3625983"/>
            <a:ext cx="21556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Центр поддержки экспорта</a:t>
            </a:r>
            <a:endParaRPr lang="ru-RU" sz="1200" dirty="0"/>
          </a:p>
        </p:txBody>
      </p:sp>
      <p:sp>
        <p:nvSpPr>
          <p:cNvPr id="28" name="Стрелка вниз 27"/>
          <p:cNvSpPr/>
          <p:nvPr/>
        </p:nvSpPr>
        <p:spPr>
          <a:xfrm>
            <a:off x="1580450" y="3874493"/>
            <a:ext cx="125888" cy="207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44" y="4668083"/>
            <a:ext cx="19419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Центр инжиниринга</a:t>
            </a:r>
            <a:endParaRPr lang="ru-RU" sz="1200" dirty="0"/>
          </a:p>
        </p:txBody>
      </p:sp>
      <p:sp>
        <p:nvSpPr>
          <p:cNvPr id="39" name="Овал 38"/>
          <p:cNvSpPr/>
          <p:nvPr/>
        </p:nvSpPr>
        <p:spPr>
          <a:xfrm>
            <a:off x="4573302" y="1405245"/>
            <a:ext cx="888849" cy="888849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8" descr="Герб обл пол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03" y="1476171"/>
            <a:ext cx="502446" cy="70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5494042" y="1494079"/>
            <a:ext cx="23099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Комитет Тульской области </a:t>
            </a:r>
            <a:br>
              <a:rPr lang="ru-RU" sz="1400" b="1" dirty="0"/>
            </a:br>
            <a:r>
              <a:rPr lang="ru-RU" sz="1400" b="1" dirty="0"/>
              <a:t>по предпринимательству </a:t>
            </a:r>
            <a:br>
              <a:rPr lang="ru-RU" sz="1400" b="1" dirty="0"/>
            </a:br>
            <a:r>
              <a:rPr lang="ru-RU" sz="1400" b="1" dirty="0"/>
              <a:t>и потребительскому рынку</a:t>
            </a:r>
            <a:endParaRPr lang="ru-RU" sz="1400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38866" y="732451"/>
            <a:ext cx="3744416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325339" y="795489"/>
            <a:ext cx="3678471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u="sng" dirty="0">
                <a:solidFill>
                  <a:schemeClr val="bg1"/>
                </a:solidFill>
              </a:rPr>
              <a:t>www.business.tularegion.ru</a:t>
            </a:r>
            <a:endParaRPr lang="ru-RU" sz="2300" b="1" u="sng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49917" y="740073"/>
            <a:ext cx="2186959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210118" y="1324908"/>
            <a:ext cx="888849" cy="888849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639" y="1505234"/>
            <a:ext cx="529805" cy="559365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450574" y="2258391"/>
            <a:ext cx="2393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Тульский региональный фонд </a:t>
            </a:r>
            <a:br>
              <a:rPr lang="ru-RU" sz="1200" b="1" dirty="0"/>
            </a:br>
            <a:r>
              <a:rPr lang="ru-RU" sz="1200" b="1" dirty="0"/>
              <a:t>«Центр поддержки </a:t>
            </a:r>
          </a:p>
          <a:p>
            <a:pPr algn="ctr"/>
            <a:r>
              <a:rPr lang="ru-RU" sz="1200" b="1" dirty="0"/>
              <a:t>предпринимательства»</a:t>
            </a:r>
            <a:endParaRPr lang="ru-RU" sz="12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03548" y="728463"/>
            <a:ext cx="21019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</a:rPr>
              <a:t>www.</a:t>
            </a:r>
            <a:r>
              <a:rPr lang="ru-RU" sz="2400" b="1" u="sng" dirty="0">
                <a:solidFill>
                  <a:schemeClr val="bg1"/>
                </a:solidFill>
              </a:rPr>
              <a:t>hub71.ru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49916" y="3121186"/>
            <a:ext cx="2186959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41907" y="3126108"/>
            <a:ext cx="2202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</a:rPr>
              <a:t>www.ric-tula</a:t>
            </a:r>
            <a:r>
              <a:rPr lang="ru-RU" sz="2400" b="1" u="sng" dirty="0">
                <a:solidFill>
                  <a:schemeClr val="bg1"/>
                </a:solidFill>
              </a:rPr>
              <a:t>.</a:t>
            </a:r>
            <a:r>
              <a:rPr lang="ru-RU" sz="2400" b="1" u="sng" dirty="0" err="1">
                <a:solidFill>
                  <a:schemeClr val="bg1"/>
                </a:solidFill>
              </a:rPr>
              <a:t>ru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541907" y="4123532"/>
            <a:ext cx="2186959" cy="5374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49917" y="4191942"/>
            <a:ext cx="21059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</a:rPr>
              <a:t>www.</a:t>
            </a:r>
            <a:r>
              <a:rPr lang="ru-RU" sz="1600" b="1" u="sng" dirty="0" err="1">
                <a:solidFill>
                  <a:schemeClr val="bg1"/>
                </a:solidFill>
              </a:rPr>
              <a:t>инжиниринг.рф</a:t>
            </a:r>
            <a:endParaRPr lang="ru-RU" sz="1600" b="1" u="sng" dirty="0">
              <a:solidFill>
                <a:schemeClr val="bg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" y="-20538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251520" y="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>
                <a:solidFill>
                  <a:schemeClr val="bg1"/>
                </a:solidFill>
                <a:latin typeface="+mj-lt"/>
              </a:rPr>
              <a:t>Узнать о мерах поддержки бизнеса</a:t>
            </a:r>
            <a:r>
              <a:rPr lang="ru-RU" sz="3200" b="1" i="1" dirty="0">
                <a:latin typeface="+mj-lt"/>
              </a:rPr>
              <a:t>              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4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518" y="3010335"/>
            <a:ext cx="819614" cy="828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799" y="1058209"/>
            <a:ext cx="780966" cy="7628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854" y="1640709"/>
            <a:ext cx="803349" cy="8888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467" y="3016808"/>
            <a:ext cx="807342" cy="7899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739" y="4272442"/>
            <a:ext cx="797728" cy="797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796" y="1731717"/>
            <a:ext cx="749832" cy="7661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129" y="4251716"/>
            <a:ext cx="836444" cy="83644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08387" y="137409"/>
            <a:ext cx="657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ВИДЫ ГОСУДАРСТВЕННОЙ ПОДДЕРЖКИ БИЗНЕСА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952528" y="694568"/>
            <a:ext cx="3203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информационная поддержка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82090" y="1900448"/>
            <a:ext cx="276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консультации и обучение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8298" y="1906787"/>
            <a:ext cx="2284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поддержка экспорта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0009" y="3234063"/>
            <a:ext cx="2605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финансовая поддержка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382090" y="3276178"/>
            <a:ext cx="2998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50" b="1" dirty="0">
                <a:solidFill>
                  <a:srgbClr val="0070C0"/>
                </a:solidFill>
              </a:rPr>
              <a:t>имущественная поддержка</a:t>
            </a:r>
            <a:endParaRPr lang="ru-RU" sz="175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681326" y="4423839"/>
            <a:ext cx="2724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налоговые преференции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-108520" y="4423839"/>
            <a:ext cx="3565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поддержка в области инноваций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и производства</a:t>
            </a: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759438" y="2212363"/>
            <a:ext cx="1589878" cy="1589878"/>
          </a:xfrm>
          <a:prstGeom prst="ellipse">
            <a:avLst/>
          </a:prstGeom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8" descr="Герб обл полный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752" y="2432340"/>
            <a:ext cx="762496" cy="107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3272604" y="1440388"/>
            <a:ext cx="938195" cy="42987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7" idx="3"/>
          </p:cNvCxnSpPr>
          <p:nvPr/>
        </p:nvCxnSpPr>
        <p:spPr>
          <a:xfrm>
            <a:off x="4991765" y="1439612"/>
            <a:ext cx="889623" cy="39489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10" idx="0"/>
          </p:cNvCxnSpPr>
          <p:nvPr/>
        </p:nvCxnSpPr>
        <p:spPr>
          <a:xfrm flipH="1">
            <a:off x="3042325" y="2447606"/>
            <a:ext cx="2458" cy="56272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110562" y="2493073"/>
            <a:ext cx="13576" cy="54628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3203848" y="3802241"/>
            <a:ext cx="288032" cy="56970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13" idx="3"/>
            <a:endCxn id="11" idx="1"/>
          </p:cNvCxnSpPr>
          <p:nvPr/>
        </p:nvCxnSpPr>
        <p:spPr>
          <a:xfrm>
            <a:off x="4137573" y="4669938"/>
            <a:ext cx="785166" cy="136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5619439" y="3731874"/>
            <a:ext cx="365202" cy="71239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13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0213"/>
          <a:stretch/>
        </p:blipFill>
        <p:spPr>
          <a:xfrm>
            <a:off x="1725612" y="1822288"/>
            <a:ext cx="743801" cy="666911"/>
          </a:xfrm>
          <a:prstGeom prst="rect">
            <a:avLst/>
          </a:prstGeom>
        </p:spPr>
      </p:pic>
      <p:sp>
        <p:nvSpPr>
          <p:cNvPr id="72" name="Прямоугольник 71"/>
          <p:cNvSpPr/>
          <p:nvPr/>
        </p:nvSpPr>
        <p:spPr>
          <a:xfrm>
            <a:off x="1727176" y="0"/>
            <a:ext cx="7416824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67944" y="137409"/>
            <a:ext cx="491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ФИНАНСОВАЯ ПОДДЕРЖКА. МИКРОЗАЙМЫ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503" y="1231198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err="1">
                <a:latin typeface="+mj-lt"/>
              </a:rPr>
              <a:t>Микрокредитная</a:t>
            </a:r>
            <a:r>
              <a:rPr lang="ru-RU" sz="900" b="1" dirty="0">
                <a:latin typeface="+mj-lt"/>
              </a:rPr>
              <a:t> компания Тульский областной фонд поддержки малого предпринимательства</a:t>
            </a:r>
          </a:p>
        </p:txBody>
      </p:sp>
      <p:pic>
        <p:nvPicPr>
          <p:cNvPr id="13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6" y="89813"/>
            <a:ext cx="1325738" cy="114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77" y="1"/>
            <a:ext cx="1188640" cy="57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745383" y="368597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МИКРОЗАЙМА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0707" y="375390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СРОКИ КРЕДИТОВАНИЯ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614" y="1090373"/>
            <a:ext cx="743801" cy="64987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544693" y="1215809"/>
            <a:ext cx="15894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млн руб. 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65" y="4129812"/>
            <a:ext cx="769149" cy="65697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115616" y="4289024"/>
            <a:ext cx="408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 3 лет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411760" y="1740246"/>
            <a:ext cx="1859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Финансирование</a:t>
            </a:r>
          </a:p>
          <a:p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т.ч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6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стартапов</a:t>
            </a:r>
            <a:r>
              <a:rPr lang="ru-RU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 1.5 млн. руб.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15" y="2973187"/>
            <a:ext cx="743801" cy="649874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233165" y="269429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СТАВКИ ПО ЗАЙМАМ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15616" y="3128847"/>
            <a:ext cx="2080057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Arial"/>
                <a:cs typeface="Arial"/>
              </a:rPr>
              <a:t>3% - 7,5% </a:t>
            </a:r>
            <a:r>
              <a:rPr lang="ru-RU" sz="1600" dirty="0">
                <a:solidFill>
                  <a:srgbClr val="000000"/>
                </a:solidFill>
                <a:latin typeface="Arial"/>
                <a:cs typeface="Arial"/>
              </a:rPr>
              <a:t>годовых. 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7" r="10786"/>
          <a:stretch/>
        </p:blipFill>
        <p:spPr>
          <a:xfrm>
            <a:off x="4457180" y="1090373"/>
            <a:ext cx="737856" cy="649873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4283968" y="571828"/>
            <a:ext cx="50960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ВИД ПРЕДОСТАВЛЕНИЯ ЗАЕМНЫХ </a:t>
            </a:r>
          </a:p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ДЕНЕЖНЫХ СРЕДСТВ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55485" y="800310"/>
            <a:ext cx="3507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Разовое предоставление займа</a:t>
            </a:r>
          </a:p>
        </p:txBody>
      </p:sp>
      <p:pic>
        <p:nvPicPr>
          <p:cNvPr id="44" name="Picture 2" descr="https://ds03.infourok.ru/uploads/ex/01c9/00009e08-d0666de0/hello_html_mc11dda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718" y="2696393"/>
            <a:ext cx="4847282" cy="245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7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1727176" y="0"/>
            <a:ext cx="7416824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67944" y="137409"/>
            <a:ext cx="491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ФИНАНСОВАЯ ПОДДЕРЖКА. МИКРОЗАЙМЫ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503" y="1231198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err="1">
                <a:latin typeface="+mj-lt"/>
              </a:rPr>
              <a:t>Микрокредитная</a:t>
            </a:r>
            <a:r>
              <a:rPr lang="ru-RU" sz="900" b="1" dirty="0">
                <a:latin typeface="+mj-lt"/>
              </a:rPr>
              <a:t> компания Тульский областной фонд поддержки малого предпринимательства</a:t>
            </a:r>
          </a:p>
        </p:txBody>
      </p:sp>
      <p:pic>
        <p:nvPicPr>
          <p:cNvPr id="13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6" y="89813"/>
            <a:ext cx="1325738" cy="114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77" y="1"/>
            <a:ext cx="1188640" cy="57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8" descr="https://powerphrase.com/wp-content/uploads/2017/04/PowerPhrase-SEO-company-Irvine-1030x7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044" y="2053647"/>
            <a:ext cx="1334115" cy="75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http://innoginsk.ru/upload/gallery/35/49535_7cc9e3c143e6764c5cd2eb82be8380387e9eb780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85" y="2936474"/>
            <a:ext cx="1202641" cy="103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92" y="1880183"/>
            <a:ext cx="1481463" cy="93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19" y="4028240"/>
            <a:ext cx="1377525" cy="992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2" descr="http://sxteh.ru/wp-content/uploads/2018/08/1-24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344" y="1792037"/>
            <a:ext cx="1067200" cy="75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https://economy.bashkortostan.ru/upload/news_previews/ea6/monogoroda_860_500_thumb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011" y="842659"/>
            <a:ext cx="1905689" cy="77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" descr="https://utmagazine.ru/uploads/content/%D1%80%D0%B5%D1%84_3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77" y="2994598"/>
            <a:ext cx="1030358" cy="78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469534181"/>
              </p:ext>
            </p:extLst>
          </p:nvPr>
        </p:nvGraphicFramePr>
        <p:xfrm>
          <a:off x="4028725" y="570270"/>
          <a:ext cx="6096000" cy="458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805" y="4002632"/>
            <a:ext cx="1648707" cy="101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14" descr="https://yt3.ggpht.com/a-/AJLlDp2Z5gECQqUQ6hd6igFEw6pkjWchF7IEFnoC5A=s900-mo-c-c0xffffffff-rj-k-no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539" y="2936474"/>
            <a:ext cx="1080120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58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537" y="3750657"/>
            <a:ext cx="2528463" cy="1415939"/>
          </a:xfrm>
          <a:prstGeom prst="rect">
            <a:avLst/>
          </a:prstGeom>
        </p:spPr>
      </p:pic>
      <p:sp>
        <p:nvSpPr>
          <p:cNvPr id="72" name="Прямоугольник 71"/>
          <p:cNvSpPr/>
          <p:nvPr/>
        </p:nvSpPr>
        <p:spPr>
          <a:xfrm>
            <a:off x="1806102" y="0"/>
            <a:ext cx="7337898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67944" y="137409"/>
            <a:ext cx="491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ПОРУЧИТЕЛЬСТВА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7911" y="1056642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Тульский областной гарантийный фонд</a:t>
            </a:r>
          </a:p>
        </p:txBody>
      </p:sp>
      <p:pic>
        <p:nvPicPr>
          <p:cNvPr id="26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86" y="8340"/>
            <a:ext cx="1325738" cy="114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8855" y="2820198"/>
            <a:ext cx="777686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</a:rPr>
              <a:t>Шаг 1</a:t>
            </a:r>
            <a:r>
              <a:rPr lang="ru-RU" sz="2000" dirty="0"/>
              <a:t> - Обращение в финансовую организацию 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Шаг 2</a:t>
            </a:r>
            <a:r>
              <a:rPr lang="ru-RU" sz="2000" dirty="0"/>
              <a:t> - Рассмотрение и принятие решение о кредитовании банком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Шаг 3</a:t>
            </a:r>
            <a:r>
              <a:rPr lang="ru-RU" sz="2000" dirty="0"/>
              <a:t> - Направление банковской заявки на поручительство в Фонд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Шаг 4</a:t>
            </a:r>
            <a:r>
              <a:rPr lang="ru-RU" sz="2000" dirty="0"/>
              <a:t> - Рассмотрение заявки Фондом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Шаг 5</a:t>
            </a:r>
            <a:r>
              <a:rPr lang="ru-RU" sz="2000" dirty="0"/>
              <a:t> - Заключение договора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Шаг 6</a:t>
            </a:r>
            <a:r>
              <a:rPr lang="ru-RU" sz="2000" dirty="0"/>
              <a:t> - Получение кредита</a:t>
            </a: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1034" y="2241579"/>
            <a:ext cx="7956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шагов</a:t>
            </a:r>
            <a:r>
              <a:rPr lang="ru-RU" sz="3200" dirty="0"/>
              <a:t> к получению поручительства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3775" y="1550200"/>
            <a:ext cx="8501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06102" y="579510"/>
            <a:ext cx="7337897" cy="11281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06104" y="555526"/>
            <a:ext cx="3774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ПОРУЧИТЕЛЬСТВО</a:t>
            </a:r>
          </a:p>
          <a:p>
            <a:r>
              <a:rPr lang="ru-RU" b="1" dirty="0">
                <a:solidFill>
                  <a:schemeClr val="bg1"/>
                </a:solidFill>
              </a:rPr>
              <a:t>Предоставляем гарантии по кредитным обязательствам бизнеса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6056" y="579511"/>
            <a:ext cx="40324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Сумма – до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50%</a:t>
            </a:r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от общей суммы обязательств, но не более 25 млн руб.</a:t>
            </a:r>
          </a:p>
          <a:p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Ставка – от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0,5%</a:t>
            </a:r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годовых</a:t>
            </a:r>
          </a:p>
          <a:p>
            <a: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Срок – не ограничен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102" y="1"/>
            <a:ext cx="1188640" cy="57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8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79862"/>
            <a:ext cx="2528463" cy="1415939"/>
          </a:xfrm>
          <a:prstGeom prst="rect">
            <a:avLst/>
          </a:prstGeom>
        </p:spPr>
      </p:pic>
      <p:sp>
        <p:nvSpPr>
          <p:cNvPr id="72" name="Прямоугольник 71"/>
          <p:cNvSpPr/>
          <p:nvPr/>
        </p:nvSpPr>
        <p:spPr>
          <a:xfrm>
            <a:off x="1806102" y="0"/>
            <a:ext cx="7337898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67944" y="137409"/>
            <a:ext cx="491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ПОРУЧИТЕЛЬСТВА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7911" y="1056642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Тульский областной гарантийный фонд</a:t>
            </a:r>
          </a:p>
        </p:txBody>
      </p:sp>
      <p:pic>
        <p:nvPicPr>
          <p:cNvPr id="26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86" y="8340"/>
            <a:ext cx="1325738" cy="114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102" y="1"/>
            <a:ext cx="1188640" cy="57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667566235"/>
              </p:ext>
            </p:extLst>
          </p:nvPr>
        </p:nvGraphicFramePr>
        <p:xfrm>
          <a:off x="2342703" y="1157598"/>
          <a:ext cx="626469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58729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1211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982964" y="1932380"/>
            <a:ext cx="5904656" cy="3211119"/>
          </a:xfrm>
          <a:prstGeom prst="round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70C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9872" y="137409"/>
            <a:ext cx="556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ПРОГРАММА СТИМУЛИРОВАНИЯ КРЕДИТОВАНИЯ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75544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70C0"/>
                </a:solidFill>
                <a:latin typeface="+mj-lt"/>
              </a:rPr>
              <a:t>Программа </a:t>
            </a:r>
            <a:r>
              <a:rPr lang="ru-RU" b="1" dirty="0">
                <a:solidFill>
                  <a:srgbClr val="0070C0"/>
                </a:solidFill>
              </a:rPr>
              <a:t>АО «Федеральная корпорация по развитию малого и среднего предпринимательства» </a:t>
            </a:r>
            <a:r>
              <a:rPr lang="ru-RU" dirty="0">
                <a:solidFill>
                  <a:srgbClr val="0070C0"/>
                </a:solidFill>
                <a:latin typeface="+mj-lt"/>
              </a:rPr>
              <a:t>стимулирования кредитования субъектов малого и среднего предпринимательства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0706" y="1861289"/>
            <a:ext cx="249487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" panose="020B0604020202020204" pitchFamily="34" charset="0"/>
              </a:rPr>
              <a:t>Процентная ставка: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</a:rPr>
              <a:t>10,6% 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для субъектов малого предпринимательства,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</a:rPr>
              <a:t>9,6% 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для субъектов среднего предпринимательства, а также лизинговых компаний и </a:t>
            </a:r>
            <a:r>
              <a:rPr lang="ru-RU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микрофинансовых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 организаций предпринимательского финансирования</a:t>
            </a:r>
          </a:p>
          <a:p>
            <a:endParaRPr lang="ru-RU" sz="9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200" b="1" dirty="0">
                <a:solidFill>
                  <a:srgbClr val="000000"/>
                </a:solidFill>
                <a:latin typeface="Arial" panose="020B0604020202020204" pitchFamily="34" charset="0"/>
              </a:rPr>
              <a:t>Размер кредита: </a:t>
            </a:r>
          </a:p>
          <a:p>
            <a:r>
              <a:rPr lang="ru-RU" sz="900" dirty="0">
                <a:solidFill>
                  <a:srgbClr val="0070C0"/>
                </a:solidFill>
                <a:latin typeface="Arial" panose="020B0604020202020204" pitchFamily="34" charset="0"/>
              </a:rPr>
              <a:t>от </a:t>
            </a:r>
            <a:r>
              <a:rPr lang="ru-RU" sz="900" b="1" dirty="0">
                <a:solidFill>
                  <a:srgbClr val="0070C0"/>
                </a:solidFill>
                <a:latin typeface="Arial" panose="020B0604020202020204" pitchFamily="34" charset="0"/>
              </a:rPr>
              <a:t>3 млн рублей </a:t>
            </a:r>
            <a:r>
              <a:rPr lang="ru-RU" sz="900" dirty="0">
                <a:solidFill>
                  <a:srgbClr val="0070C0"/>
                </a:solidFill>
                <a:latin typeface="Arial" panose="020B0604020202020204" pitchFamily="34" charset="0"/>
              </a:rPr>
              <a:t>до </a:t>
            </a:r>
            <a:r>
              <a:rPr lang="ru-RU" sz="900" b="1" dirty="0">
                <a:solidFill>
                  <a:srgbClr val="0070C0"/>
                </a:solidFill>
                <a:latin typeface="Arial" panose="020B0604020202020204" pitchFamily="34" charset="0"/>
              </a:rPr>
              <a:t>1 млрд рублей 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(общий кредитный лимит на заемщика – </a:t>
            </a:r>
            <a:r>
              <a:rPr lang="ru-RU" sz="900" dirty="0">
                <a:solidFill>
                  <a:srgbClr val="0070C0"/>
                </a:solidFill>
                <a:latin typeface="Arial" panose="020B0604020202020204" pitchFamily="34" charset="0"/>
              </a:rPr>
              <a:t>до </a:t>
            </a:r>
            <a:r>
              <a:rPr lang="ru-RU" sz="900" b="1" dirty="0">
                <a:solidFill>
                  <a:srgbClr val="0070C0"/>
                </a:solidFill>
                <a:latin typeface="Arial" panose="020B0604020202020204" pitchFamily="34" charset="0"/>
              </a:rPr>
              <a:t>4 млрд рублей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endParaRPr lang="ru-RU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200" b="1" dirty="0">
                <a:solidFill>
                  <a:srgbClr val="000000"/>
                </a:solidFill>
                <a:latin typeface="Arial" panose="020B0604020202020204" pitchFamily="34" charset="0"/>
              </a:rPr>
              <a:t>• Срок фондирования </a:t>
            </a:r>
            <a:br>
              <a:rPr lang="ru-RU" sz="12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с пониженной (по сравнению со среднерыночным уровнем) процентной ставкой </a:t>
            </a:r>
            <a:r>
              <a:rPr lang="ru-RU" sz="900" dirty="0">
                <a:solidFill>
                  <a:srgbClr val="0070C0"/>
                </a:solidFill>
                <a:latin typeface="Arial" panose="020B0604020202020204" pitchFamily="34" charset="0"/>
              </a:rPr>
              <a:t>- </a:t>
            </a:r>
            <a:r>
              <a:rPr lang="ru-RU" sz="900" b="1" dirty="0">
                <a:solidFill>
                  <a:srgbClr val="0070C0"/>
                </a:solidFill>
                <a:latin typeface="Arial" panose="020B0604020202020204" pitchFamily="34" charset="0"/>
              </a:rPr>
              <a:t>до 3 лет </a:t>
            </a:r>
            <a:r>
              <a:rPr lang="ru-RU" sz="900" dirty="0">
                <a:solidFill>
                  <a:srgbClr val="000000"/>
                </a:solidFill>
                <a:latin typeface="Arial" panose="020B0604020202020204" pitchFamily="34" charset="0"/>
              </a:rPr>
              <a:t>(срок кредита может превышать срок фондирования с пониженной ставкой)</a:t>
            </a:r>
          </a:p>
          <a:p>
            <a:endParaRPr lang="ru-RU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752" y="1551835"/>
            <a:ext cx="8694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 рамках </a:t>
            </a:r>
            <a:r>
              <a:rPr lang="ru-RU" sz="1400" b="1" dirty="0">
                <a:solidFill>
                  <a:srgbClr val="FF0000"/>
                </a:solidFill>
              </a:rPr>
              <a:t>программы </a:t>
            </a:r>
            <a:r>
              <a:rPr lang="ru-RU" sz="1400" dirty="0">
                <a:solidFill>
                  <a:srgbClr val="FF0000"/>
                </a:solidFill>
              </a:rPr>
              <a:t>Корпорация заключила генеральные соглашения </a:t>
            </a:r>
            <a:r>
              <a:rPr lang="ru-RU" sz="1400" b="1" dirty="0">
                <a:solidFill>
                  <a:srgbClr val="FF0000"/>
                </a:solidFill>
              </a:rPr>
              <a:t>с 47 уполномоченными банками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62984" y="2015204"/>
            <a:ext cx="5724636" cy="329320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</a:rPr>
              <a:t>Проекты приоритетных отраслей: 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Сельское хозяйство/ предоставление услуг в этой области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Обрабатывающее производство, в </a:t>
            </a:r>
            <a:r>
              <a:rPr lang="ru-RU" sz="1200" dirty="0" err="1">
                <a:solidFill>
                  <a:schemeClr val="bg1"/>
                </a:solidFill>
              </a:rPr>
              <a:t>т.ч</a:t>
            </a:r>
            <a:r>
              <a:rPr lang="ru-RU" sz="1200" dirty="0">
                <a:solidFill>
                  <a:schemeClr val="bg1"/>
                </a:solidFill>
              </a:rPr>
              <a:t>. производство пищевых продуктов, первичная и последующая переработка с/х продуктов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Производство и распределение электроэнергии, газа и воды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Строительство, транспорт и связь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Внутренний туризм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Высокотехнологичные проекты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Деятельность в области здравоохранения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Деятельность по складированию и хранению</a:t>
            </a:r>
          </a:p>
          <a:p>
            <a:pPr marL="171450" indent="-171450">
              <a:lnSpc>
                <a:spcPts val="1800"/>
              </a:lnSpc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</a:rPr>
              <a:t>Сбор, обработка и утилизация отходов, в том числе отсортированных материалов, а также переработка металлических и неметаллических отходов, мусора и прочих предметов во вторичное сырье</a:t>
            </a:r>
          </a:p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2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79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9885" y="1374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ТУЛЬСКАЯ ОБЛАСТЬ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3848" y="148933"/>
            <a:ext cx="577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</a:rPr>
              <a:t>КРЕДИТЫ 8,5 %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55735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70C0"/>
                </a:solidFill>
                <a:latin typeface="+mj-lt"/>
              </a:rPr>
              <a:t>Совместная программа субсидирования Минэкономразвития России и Корпорации МСП в соответствии с постановлением Правительства Российской Федерации от 30.12.2017 № 1706</a:t>
            </a:r>
            <a:endParaRPr lang="ru-RU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482474"/>
            <a:ext cx="89644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рамках </a:t>
            </a:r>
            <a:r>
              <a:rPr lang="ru-RU" sz="1600" b="1" dirty="0"/>
              <a:t>программы предоставляются </a:t>
            </a:r>
            <a:r>
              <a:rPr lang="ru-RU" sz="1500" b="1" dirty="0">
                <a:solidFill>
                  <a:srgbClr val="1F4E79"/>
                </a:solidFill>
              </a:rPr>
              <a:t>субсидии на возмещение недополученных доходов по кредитам</a:t>
            </a:r>
            <a:r>
              <a:rPr lang="ru-RU" sz="1500" dirty="0"/>
              <a:t>, выданным в 2018 году субъектам МСП на реализацию проектов (на инвестиционные цели или на пополнение оборотных средств) в приоритетных отраслях по льготной ставке - не более</a:t>
            </a:r>
            <a:r>
              <a:rPr lang="ru-RU" sz="1500" b="1" dirty="0"/>
              <a:t> 8,5 % годовых.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372349"/>
            <a:ext cx="833467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/>
              <a:t>Уполномоченный банк предоставляет заемщику:</a:t>
            </a:r>
          </a:p>
          <a:p>
            <a:pPr marL="466725" indent="-285750" algn="just">
              <a:buFont typeface="Arial" panose="020B0604020202020204" pitchFamily="34" charset="0"/>
              <a:buChar char="•"/>
            </a:pPr>
            <a:r>
              <a:rPr lang="ru-RU" sz="1500" dirty="0"/>
              <a:t>инвестиционный кредит на реализацию проекта в приоритетных отраслях в размере от </a:t>
            </a:r>
            <a:r>
              <a:rPr lang="ru-RU" sz="1500" b="1" dirty="0">
                <a:solidFill>
                  <a:srgbClr val="1F4E79"/>
                </a:solidFill>
              </a:rPr>
              <a:t>3 млн рублей до 1 млрд рублей </a:t>
            </a:r>
            <a:r>
              <a:rPr lang="ru-RU" sz="1500" dirty="0"/>
              <a:t>на срок до </a:t>
            </a:r>
            <a:r>
              <a:rPr lang="ru-RU" sz="1500" b="1" dirty="0">
                <a:solidFill>
                  <a:srgbClr val="1F4E79"/>
                </a:solidFill>
              </a:rPr>
              <a:t>10 лет;</a:t>
            </a:r>
          </a:p>
          <a:p>
            <a:pPr marL="466725" indent="-285750" algn="just">
              <a:buFont typeface="Arial" panose="020B0604020202020204" pitchFamily="34" charset="0"/>
              <a:buChar char="•"/>
            </a:pPr>
            <a:r>
              <a:rPr lang="ru-RU" sz="1500" dirty="0"/>
              <a:t>кредит на пополнение оборотных средств на реализацию проекта в приоритетных отраслях в размере </a:t>
            </a:r>
            <a:r>
              <a:rPr lang="ru-RU" sz="1500" b="1" dirty="0">
                <a:solidFill>
                  <a:srgbClr val="1F4E79"/>
                </a:solidFill>
              </a:rPr>
              <a:t>от 3 млн рублей до 100 млн рублей</a:t>
            </a:r>
            <a:r>
              <a:rPr lang="ru-RU" sz="1500" dirty="0">
                <a:solidFill>
                  <a:srgbClr val="1F4E79"/>
                </a:solidFill>
              </a:rPr>
              <a:t> </a:t>
            </a:r>
            <a:r>
              <a:rPr lang="ru-RU" sz="1500" dirty="0"/>
              <a:t>на срок до </a:t>
            </a:r>
            <a:r>
              <a:rPr lang="ru-RU" sz="1500" b="1">
                <a:solidFill>
                  <a:srgbClr val="1F4E79"/>
                </a:solidFill>
              </a:rPr>
              <a:t>3 лет.</a:t>
            </a:r>
            <a:endParaRPr lang="ru-RU" sz="1500" b="1" dirty="0">
              <a:solidFill>
                <a:srgbClr val="1F4E79"/>
              </a:solidFill>
            </a:endParaRPr>
          </a:p>
          <a:p>
            <a:pPr algn="just"/>
            <a:endParaRPr lang="ru-RU" sz="1500" dirty="0"/>
          </a:p>
          <a:p>
            <a:pPr algn="ctr"/>
            <a:r>
              <a:rPr lang="ru-RU" sz="1500" dirty="0"/>
              <a:t>Для участия в Программе субсидирования отобрано </a:t>
            </a:r>
            <a:r>
              <a:rPr lang="ru-RU" sz="1500" b="1" dirty="0">
                <a:solidFill>
                  <a:srgbClr val="FF0000"/>
                </a:solidFill>
              </a:rPr>
              <a:t>15 уполномоченных банков</a:t>
            </a:r>
            <a:endParaRPr lang="ru-RU" sz="15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34" y="4083918"/>
            <a:ext cx="79426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Подробная информация о программе размещена на сайте АО «Корпорация «МСП» (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https://corpmsp.ru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6666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4442</TotalTime>
  <Words>1882</Words>
  <Application>Microsoft Office PowerPoint</Application>
  <PresentationFormat>On-screen Show (16:9)</PresentationFormat>
  <Paragraphs>333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Нефедова Ольга Викторовна</dc:creator>
  <cp:lastModifiedBy>Ильин Андрей Юрьевич</cp:lastModifiedBy>
  <cp:revision>493</cp:revision>
  <cp:lastPrinted>2018-05-30T14:32:34Z</cp:lastPrinted>
  <dcterms:created xsi:type="dcterms:W3CDTF">2017-02-01T15:50:52Z</dcterms:created>
  <dcterms:modified xsi:type="dcterms:W3CDTF">2019-06-14T12:04:56Z</dcterms:modified>
</cp:coreProperties>
</file>