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B3276EAF-81F2-43C7-BF0B-81560C295C89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3750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36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62" name="Номер слайда 3"/>
          <p:cNvSpPr/>
          <p:nvPr/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88FB091-76DD-4D71-B679-FAD777E9DA85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17</a:t>
            </a:fld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 fontScale="94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6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8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"/>
          <p:cNvSpPr/>
          <p:nvPr/>
        </p:nvSpPr>
        <p:spPr>
          <a:xfrm>
            <a:off x="844200" y="520920"/>
            <a:ext cx="10299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Герб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45" name="TextBox 3"/>
          <p:cNvSpPr/>
          <p:nvPr/>
        </p:nvSpPr>
        <p:spPr>
          <a:xfrm>
            <a:off x="7915680" y="520920"/>
            <a:ext cx="411516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VENEV.TULAREGION.RU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46" name="TextBox 2"/>
          <p:cNvSpPr/>
          <p:nvPr/>
        </p:nvSpPr>
        <p:spPr>
          <a:xfrm>
            <a:off x="1247760" y="1871640"/>
            <a:ext cx="8334000" cy="2100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МУНИЦИПАЛЬНОЕ ОБРАЗОВАНИЕ ВЕНЕВСКИЙ РАЙОН</a:t>
            </a:r>
            <a:endParaRPr lang="ru-RU" sz="4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47" name="Picture 2" descr="C:\Users\admin\Desktop\герб основное фото.jpg"/>
          <p:cNvPicPr/>
          <p:nvPr/>
        </p:nvPicPr>
        <p:blipFill>
          <a:blip r:embed="rId2"/>
          <a:stretch/>
        </p:blipFill>
        <p:spPr>
          <a:xfrm>
            <a:off x="877320" y="274320"/>
            <a:ext cx="1543680" cy="2265480"/>
          </a:xfrm>
          <a:prstGeom prst="rect">
            <a:avLst/>
          </a:prstGeom>
          <a:ln w="9360">
            <a:noFill/>
          </a:ln>
        </p:spPr>
      </p:pic>
      <p:pic>
        <p:nvPicPr>
          <p:cNvPr id="48" name="Picture 2"/>
          <p:cNvPicPr/>
          <p:nvPr/>
        </p:nvPicPr>
        <p:blipFill>
          <a:blip r:embed="rId3"/>
          <a:stretch/>
        </p:blipFill>
        <p:spPr>
          <a:xfrm>
            <a:off x="844200" y="4239360"/>
            <a:ext cx="2816640" cy="23616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3"/>
          <p:cNvPicPr/>
          <p:nvPr/>
        </p:nvPicPr>
        <p:blipFill>
          <a:blip r:embed="rId4"/>
          <a:stretch/>
        </p:blipFill>
        <p:spPr>
          <a:xfrm>
            <a:off x="3695760" y="4239360"/>
            <a:ext cx="2881800" cy="236160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4"/>
          <p:cNvPicPr/>
          <p:nvPr/>
        </p:nvPicPr>
        <p:blipFill>
          <a:blip r:embed="rId5"/>
          <a:stretch/>
        </p:blipFill>
        <p:spPr>
          <a:xfrm>
            <a:off x="9434880" y="2096640"/>
            <a:ext cx="2565720" cy="450468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5" descr="C:\Users\Казеннов\Desktop\Фото Венев\герб — копия.png"/>
          <p:cNvPicPr/>
          <p:nvPr/>
        </p:nvPicPr>
        <p:blipFill>
          <a:blip r:embed="rId6"/>
          <a:stretch/>
        </p:blipFill>
        <p:spPr>
          <a:xfrm>
            <a:off x="6614640" y="4239360"/>
            <a:ext cx="2786040" cy="2361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3_14"/>
          <p:cNvSpPr/>
          <p:nvPr/>
        </p:nvSpPr>
        <p:spPr>
          <a:xfrm>
            <a:off x="2351520" y="42480"/>
            <a:ext cx="894096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1" name="Прямая со стрелкой 2_2"/>
          <p:cNvSpPr/>
          <p:nvPr/>
        </p:nvSpPr>
        <p:spPr>
          <a:xfrm flipV="1">
            <a:off x="5807880" y="5010840"/>
            <a:ext cx="285840" cy="286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2" name="Прямоугольник 1_1"/>
          <p:cNvSpPr/>
          <p:nvPr/>
        </p:nvSpPr>
        <p:spPr>
          <a:xfrm>
            <a:off x="6480000" y="6073920"/>
            <a:ext cx="5796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94" name="Picture 9_3" descr="угол. определение. без фона. площадь. символ. бренд. клиент. логотип. геоме..."/>
          <p:cNvPicPr/>
          <p:nvPr/>
        </p:nvPicPr>
        <p:blipFill>
          <a:blip r:embed="rId2"/>
          <a:stretch/>
        </p:blipFill>
        <p:spPr>
          <a:xfrm>
            <a:off x="7384320" y="1366200"/>
            <a:ext cx="618480" cy="381600"/>
          </a:xfrm>
          <a:prstGeom prst="rect">
            <a:avLst/>
          </a:prstGeom>
          <a:ln w="0">
            <a:noFill/>
          </a:ln>
        </p:spPr>
      </p:pic>
      <p:sp>
        <p:nvSpPr>
          <p:cNvPr id="195" name="CustomShape 3_43"/>
          <p:cNvSpPr/>
          <p:nvPr/>
        </p:nvSpPr>
        <p:spPr>
          <a:xfrm>
            <a:off x="8300160" y="136260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96" name="CustomShape 3_44"/>
          <p:cNvSpPr/>
          <p:nvPr/>
        </p:nvSpPr>
        <p:spPr>
          <a:xfrm>
            <a:off x="8505360" y="1730880"/>
            <a:ext cx="3115080" cy="5166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</a:t>
            </a:r>
            <a:r>
              <a:rPr lang="en-US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</a:t>
            </a: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97" name="Picture 5_3" descr="https://www.dev.prin.ru/images/oformlenie_saita/icons/all/carte-de-localisation_318-56285.png"/>
          <p:cNvPicPr/>
          <p:nvPr/>
        </p:nvPicPr>
        <p:blipFill>
          <a:blip r:embed="rId3"/>
          <a:stretch/>
        </p:blipFill>
        <p:spPr>
          <a:xfrm>
            <a:off x="7462080" y="2272320"/>
            <a:ext cx="676080" cy="506880"/>
          </a:xfrm>
          <a:prstGeom prst="rect">
            <a:avLst/>
          </a:prstGeom>
          <a:ln w="0">
            <a:noFill/>
          </a:ln>
        </p:spPr>
      </p:pic>
      <p:sp>
        <p:nvSpPr>
          <p:cNvPr id="198" name="CustomShape 3_45"/>
          <p:cNvSpPr/>
          <p:nvPr/>
        </p:nvSpPr>
        <p:spPr>
          <a:xfrm>
            <a:off x="8308440" y="2398680"/>
            <a:ext cx="3596040" cy="3031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99" name="Picture 11_3" descr="Architecture. "/>
          <p:cNvPicPr/>
          <p:nvPr/>
        </p:nvPicPr>
        <p:blipFill>
          <a:blip r:embed="rId4"/>
          <a:stretch/>
        </p:blipFill>
        <p:spPr>
          <a:xfrm>
            <a:off x="7347240" y="3466800"/>
            <a:ext cx="826200" cy="467280"/>
          </a:xfrm>
          <a:prstGeom prst="rect">
            <a:avLst/>
          </a:prstGeom>
          <a:ln w="0">
            <a:noFill/>
          </a:ln>
        </p:spPr>
      </p:pic>
      <p:sp>
        <p:nvSpPr>
          <p:cNvPr id="200" name="CustomShape 3_46"/>
          <p:cNvSpPr/>
          <p:nvPr/>
        </p:nvSpPr>
        <p:spPr>
          <a:xfrm>
            <a:off x="8378280" y="3779280"/>
            <a:ext cx="352620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1" name="CustomShape 3_47"/>
          <p:cNvSpPr/>
          <p:nvPr/>
        </p:nvSpPr>
        <p:spPr>
          <a:xfrm>
            <a:off x="8567280" y="4085640"/>
            <a:ext cx="3122280" cy="3024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02" name="Picture 2_3" descr="свободно компьютерные иконки, инфраструктура, ИТинфраструктуры прозрачное и..."/>
          <p:cNvPicPr/>
          <p:nvPr/>
        </p:nvPicPr>
        <p:blipFill>
          <a:blip r:embed="rId5"/>
          <a:stretch/>
        </p:blipFill>
        <p:spPr>
          <a:xfrm>
            <a:off x="7475400" y="4237560"/>
            <a:ext cx="649800" cy="391680"/>
          </a:xfrm>
          <a:prstGeom prst="rect">
            <a:avLst/>
          </a:prstGeom>
          <a:ln w="0">
            <a:noFill/>
          </a:ln>
        </p:spPr>
      </p:pic>
      <p:sp>
        <p:nvSpPr>
          <p:cNvPr id="203" name="CustomShape 3_48"/>
          <p:cNvSpPr/>
          <p:nvPr/>
        </p:nvSpPr>
        <p:spPr>
          <a:xfrm>
            <a:off x="8340480" y="441432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4" name="CustomShape 3_49"/>
          <p:cNvSpPr/>
          <p:nvPr/>
        </p:nvSpPr>
        <p:spPr>
          <a:xfrm>
            <a:off x="826560" y="5014080"/>
            <a:ext cx="32468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5" name="CustomShape 3_50"/>
          <p:cNvSpPr/>
          <p:nvPr/>
        </p:nvSpPr>
        <p:spPr>
          <a:xfrm>
            <a:off x="4516200" y="5017320"/>
            <a:ext cx="35550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6" name="CustomShape 3_51"/>
          <p:cNvSpPr/>
          <p:nvPr/>
        </p:nvSpPr>
        <p:spPr>
          <a:xfrm>
            <a:off x="8571240" y="4854600"/>
            <a:ext cx="3283560" cy="6379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7" name="CustomShape 3_52"/>
          <p:cNvSpPr/>
          <p:nvPr/>
        </p:nvSpPr>
        <p:spPr>
          <a:xfrm>
            <a:off x="149400" y="5596560"/>
            <a:ext cx="4347720" cy="5770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– 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 км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8" name="Прямоугольник 5_2"/>
          <p:cNvSpPr/>
          <p:nvPr/>
        </p:nvSpPr>
        <p:spPr>
          <a:xfrm>
            <a:off x="8306640" y="5589360"/>
            <a:ext cx="333396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точки подключения -1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09" name="Прямоугольник 7_2"/>
          <p:cNvSpPr/>
          <p:nvPr/>
        </p:nvSpPr>
        <p:spPr>
          <a:xfrm>
            <a:off x="4593240" y="5496840"/>
            <a:ext cx="365760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- 0,5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10" name="Прямая со стрелкой 9_2"/>
          <p:cNvSpPr/>
          <p:nvPr/>
        </p:nvSpPr>
        <p:spPr>
          <a:xfrm flipH="1">
            <a:off x="4073400" y="4674960"/>
            <a:ext cx="36838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1" name="Прямая со стрелкой 34_2"/>
          <p:cNvSpPr/>
          <p:nvPr/>
        </p:nvSpPr>
        <p:spPr>
          <a:xfrm>
            <a:off x="7915680" y="4644360"/>
            <a:ext cx="360" cy="472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2" name="Прямая со стрелкой 36_2"/>
          <p:cNvSpPr/>
          <p:nvPr/>
        </p:nvSpPr>
        <p:spPr>
          <a:xfrm>
            <a:off x="8073360" y="4674960"/>
            <a:ext cx="507240" cy="91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Прямая со стрелкой 8_1"/>
          <p:cNvSpPr/>
          <p:nvPr/>
        </p:nvSpPr>
        <p:spPr>
          <a:xfrm flipH="1">
            <a:off x="2637000" y="2099520"/>
            <a:ext cx="573840" cy="679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CustomShape 3_53"/>
          <p:cNvSpPr/>
          <p:nvPr/>
        </p:nvSpPr>
        <p:spPr>
          <a:xfrm>
            <a:off x="8300160" y="2939040"/>
            <a:ext cx="354924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15" name="CustomShape 3_54"/>
          <p:cNvSpPr/>
          <p:nvPr/>
        </p:nvSpPr>
        <p:spPr>
          <a:xfrm>
            <a:off x="8308800" y="3303720"/>
            <a:ext cx="3578040" cy="4543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16" name="TextBox 1_3"/>
          <p:cNvSpPr/>
          <p:nvPr/>
        </p:nvSpPr>
        <p:spPr>
          <a:xfrm>
            <a:off x="1559520" y="203400"/>
            <a:ext cx="973296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«Вблизи деревни Трухачевка»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17" name="TextBox 3_2"/>
          <p:cNvSpPr/>
          <p:nvPr/>
        </p:nvSpPr>
        <p:spPr>
          <a:xfrm>
            <a:off x="3839760" y="823320"/>
            <a:ext cx="96955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Кадастровый номер : 71:05:020101:301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18" name="Picture 2"/>
          <p:cNvPicPr/>
          <p:nvPr/>
        </p:nvPicPr>
        <p:blipFill>
          <a:blip r:embed="rId6"/>
          <a:stretch/>
        </p:blipFill>
        <p:spPr>
          <a:xfrm>
            <a:off x="463680" y="1509840"/>
            <a:ext cx="6503760" cy="2923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3_14"/>
          <p:cNvSpPr/>
          <p:nvPr/>
        </p:nvSpPr>
        <p:spPr>
          <a:xfrm>
            <a:off x="2351520" y="42480"/>
            <a:ext cx="894096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0" name="Прямая со стрелкой 2_2"/>
          <p:cNvSpPr/>
          <p:nvPr/>
        </p:nvSpPr>
        <p:spPr>
          <a:xfrm flipV="1">
            <a:off x="5807880" y="5010840"/>
            <a:ext cx="285840" cy="286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Прямоугольник 1_1"/>
          <p:cNvSpPr/>
          <p:nvPr/>
        </p:nvSpPr>
        <p:spPr>
          <a:xfrm>
            <a:off x="6480000" y="6073920"/>
            <a:ext cx="5796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23" name="Picture 9_3" descr="угол. определение. без фона. площадь. символ. бренд. клиент. логотип. геоме..."/>
          <p:cNvPicPr/>
          <p:nvPr/>
        </p:nvPicPr>
        <p:blipFill>
          <a:blip r:embed="rId2"/>
          <a:stretch/>
        </p:blipFill>
        <p:spPr>
          <a:xfrm>
            <a:off x="7384320" y="1366200"/>
            <a:ext cx="618480" cy="381600"/>
          </a:xfrm>
          <a:prstGeom prst="rect">
            <a:avLst/>
          </a:prstGeom>
          <a:ln w="0">
            <a:noFill/>
          </a:ln>
        </p:spPr>
      </p:pic>
      <p:sp>
        <p:nvSpPr>
          <p:cNvPr id="224" name="CustomShape 3_43"/>
          <p:cNvSpPr/>
          <p:nvPr/>
        </p:nvSpPr>
        <p:spPr>
          <a:xfrm>
            <a:off x="8300160" y="136260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25" name="CustomShape 3_44"/>
          <p:cNvSpPr/>
          <p:nvPr/>
        </p:nvSpPr>
        <p:spPr>
          <a:xfrm>
            <a:off x="8505360" y="1730880"/>
            <a:ext cx="3115080" cy="5166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37,9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26" name="Picture 5_3" descr="https://www.dev.prin.ru/images/oformlenie_saita/icons/all/carte-de-localisation_318-56285.png"/>
          <p:cNvPicPr/>
          <p:nvPr/>
        </p:nvPicPr>
        <p:blipFill>
          <a:blip r:embed="rId3"/>
          <a:stretch/>
        </p:blipFill>
        <p:spPr>
          <a:xfrm>
            <a:off x="7462080" y="2272320"/>
            <a:ext cx="676080" cy="506880"/>
          </a:xfrm>
          <a:prstGeom prst="rect">
            <a:avLst/>
          </a:prstGeom>
          <a:ln w="0">
            <a:noFill/>
          </a:ln>
        </p:spPr>
      </p:pic>
      <p:sp>
        <p:nvSpPr>
          <p:cNvPr id="227" name="CustomShape 3_45"/>
          <p:cNvSpPr/>
          <p:nvPr/>
        </p:nvSpPr>
        <p:spPr>
          <a:xfrm>
            <a:off x="8308440" y="2398680"/>
            <a:ext cx="3596040" cy="3031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28" name="Picture 11_3" descr="Architecture. "/>
          <p:cNvPicPr/>
          <p:nvPr/>
        </p:nvPicPr>
        <p:blipFill>
          <a:blip r:embed="rId4"/>
          <a:stretch/>
        </p:blipFill>
        <p:spPr>
          <a:xfrm>
            <a:off x="7347240" y="3466800"/>
            <a:ext cx="826200" cy="467280"/>
          </a:xfrm>
          <a:prstGeom prst="rect">
            <a:avLst/>
          </a:prstGeom>
          <a:ln w="0">
            <a:noFill/>
          </a:ln>
        </p:spPr>
      </p:pic>
      <p:sp>
        <p:nvSpPr>
          <p:cNvPr id="229" name="CustomShape 3_46"/>
          <p:cNvSpPr/>
          <p:nvPr/>
        </p:nvSpPr>
        <p:spPr>
          <a:xfrm>
            <a:off x="8378280" y="3779280"/>
            <a:ext cx="352620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0" name="CustomShape 3_47"/>
          <p:cNvSpPr/>
          <p:nvPr/>
        </p:nvSpPr>
        <p:spPr>
          <a:xfrm>
            <a:off x="8567280" y="4085640"/>
            <a:ext cx="3122280" cy="3024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31" name="Picture 2_3" descr="свободно компьютерные иконки, инфраструктура, ИТинфраструктуры прозрачное и..."/>
          <p:cNvPicPr/>
          <p:nvPr/>
        </p:nvPicPr>
        <p:blipFill>
          <a:blip r:embed="rId5"/>
          <a:stretch/>
        </p:blipFill>
        <p:spPr>
          <a:xfrm>
            <a:off x="7475400" y="4237560"/>
            <a:ext cx="649800" cy="391680"/>
          </a:xfrm>
          <a:prstGeom prst="rect">
            <a:avLst/>
          </a:prstGeom>
          <a:ln w="0">
            <a:noFill/>
          </a:ln>
        </p:spPr>
      </p:pic>
      <p:sp>
        <p:nvSpPr>
          <p:cNvPr id="232" name="CustomShape 3_48"/>
          <p:cNvSpPr/>
          <p:nvPr/>
        </p:nvSpPr>
        <p:spPr>
          <a:xfrm>
            <a:off x="8340480" y="441432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3" name="CustomShape 3_49"/>
          <p:cNvSpPr/>
          <p:nvPr/>
        </p:nvSpPr>
        <p:spPr>
          <a:xfrm>
            <a:off x="826560" y="5014080"/>
            <a:ext cx="32468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4" name="CustomShape 3_50"/>
          <p:cNvSpPr/>
          <p:nvPr/>
        </p:nvSpPr>
        <p:spPr>
          <a:xfrm>
            <a:off x="4516200" y="5017320"/>
            <a:ext cx="35550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5" name="CustomShape 3_51"/>
          <p:cNvSpPr/>
          <p:nvPr/>
        </p:nvSpPr>
        <p:spPr>
          <a:xfrm>
            <a:off x="8571240" y="4854600"/>
            <a:ext cx="3283560" cy="6379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6" name="CustomShape 3_52"/>
          <p:cNvSpPr/>
          <p:nvPr/>
        </p:nvSpPr>
        <p:spPr>
          <a:xfrm>
            <a:off x="149400" y="5596560"/>
            <a:ext cx="4347720" cy="5770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– 0,5 км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7" name="Прямоугольник 5_2"/>
          <p:cNvSpPr/>
          <p:nvPr/>
        </p:nvSpPr>
        <p:spPr>
          <a:xfrm>
            <a:off x="8306640" y="5589360"/>
            <a:ext cx="333396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точки подключения -0,5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8" name="Прямоугольник 7_2"/>
          <p:cNvSpPr/>
          <p:nvPr/>
        </p:nvSpPr>
        <p:spPr>
          <a:xfrm>
            <a:off x="4593240" y="5496840"/>
            <a:ext cx="365760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- 2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39" name="Прямая со стрелкой 9_2"/>
          <p:cNvSpPr/>
          <p:nvPr/>
        </p:nvSpPr>
        <p:spPr>
          <a:xfrm flipH="1">
            <a:off x="4073400" y="4674960"/>
            <a:ext cx="36838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Прямая со стрелкой 34_2"/>
          <p:cNvSpPr/>
          <p:nvPr/>
        </p:nvSpPr>
        <p:spPr>
          <a:xfrm>
            <a:off x="7915680" y="4644360"/>
            <a:ext cx="360" cy="472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Прямая со стрелкой 36_2"/>
          <p:cNvSpPr/>
          <p:nvPr/>
        </p:nvSpPr>
        <p:spPr>
          <a:xfrm>
            <a:off x="8073360" y="4674960"/>
            <a:ext cx="507240" cy="91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Прямая со стрелкой 8_1"/>
          <p:cNvSpPr/>
          <p:nvPr/>
        </p:nvSpPr>
        <p:spPr>
          <a:xfrm flipH="1">
            <a:off x="2637000" y="2099520"/>
            <a:ext cx="573840" cy="679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ustomShape 3_53"/>
          <p:cNvSpPr/>
          <p:nvPr/>
        </p:nvSpPr>
        <p:spPr>
          <a:xfrm>
            <a:off x="8300160" y="2939040"/>
            <a:ext cx="354924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44" name="CustomShape 3_54"/>
          <p:cNvSpPr/>
          <p:nvPr/>
        </p:nvSpPr>
        <p:spPr>
          <a:xfrm>
            <a:off x="8308800" y="3303720"/>
            <a:ext cx="3578040" cy="4543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45" name="TextBox 1_3"/>
          <p:cNvSpPr/>
          <p:nvPr/>
        </p:nvSpPr>
        <p:spPr>
          <a:xfrm>
            <a:off x="1055520" y="203400"/>
            <a:ext cx="1015236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«Вблизи деревни Павловское»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46" name="TextBox 3_2"/>
          <p:cNvSpPr/>
          <p:nvPr/>
        </p:nvSpPr>
        <p:spPr>
          <a:xfrm>
            <a:off x="3839760" y="823320"/>
            <a:ext cx="96955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Кадастровый номер : 71:05:010301:1417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47" name="Picture 2"/>
          <p:cNvPicPr/>
          <p:nvPr/>
        </p:nvPicPr>
        <p:blipFill>
          <a:blip r:embed="rId6"/>
          <a:stretch/>
        </p:blipFill>
        <p:spPr>
          <a:xfrm>
            <a:off x="1075320" y="1337040"/>
            <a:ext cx="5901840" cy="3258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КОНКУРЕТНЫЕ ПРЕИМУЩЕСТВА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49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TextBox 3"/>
          <p:cNvSpPr/>
          <p:nvPr/>
        </p:nvSpPr>
        <p:spPr>
          <a:xfrm>
            <a:off x="581760" y="1310040"/>
            <a:ext cx="9358560" cy="496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Высокая транспортная доступность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Наличие полезных ископаемых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Наличие земельных участков, пригодных для сельскохозяйственного использования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Развитая инженерная инфраструктура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Благоприятная экологическая обстановка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51" name="Полилиния 250"/>
          <p:cNvSpPr/>
          <p:nvPr/>
        </p:nvSpPr>
        <p:spPr>
          <a:xfrm>
            <a:off x="7560000" y="5400000"/>
            <a:ext cx="900000" cy="360000"/>
          </a:xfrm>
          <a:custGeom>
            <a:avLst/>
            <a:gdLst/>
            <a:ahLst/>
            <a:cxnLst/>
            <a:rect l="0" t="0" r="r" b="b"/>
            <a:pathLst>
              <a:path w="2502" h="1002">
                <a:moveTo>
                  <a:pt x="0" y="250"/>
                </a:moveTo>
                <a:lnTo>
                  <a:pt x="1875" y="250"/>
                </a:lnTo>
                <a:lnTo>
                  <a:pt x="1875" y="0"/>
                </a:lnTo>
                <a:lnTo>
                  <a:pt x="2501" y="500"/>
                </a:lnTo>
                <a:lnTo>
                  <a:pt x="1875" y="1001"/>
                </a:lnTo>
                <a:lnTo>
                  <a:pt x="1875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Полилиния 251"/>
          <p:cNvSpPr/>
          <p:nvPr/>
        </p:nvSpPr>
        <p:spPr>
          <a:xfrm>
            <a:off x="11160000" y="5400000"/>
            <a:ext cx="540000" cy="540000"/>
          </a:xfrm>
          <a:custGeom>
            <a:avLst/>
            <a:gdLst/>
            <a:ahLst/>
            <a:cxnLst/>
            <a:rect l="0" t="0" r="r" b="b"/>
            <a:pathLst>
              <a:path w="1502" h="1502">
                <a:moveTo>
                  <a:pt x="375" y="0"/>
                </a:moveTo>
                <a:lnTo>
                  <a:pt x="375" y="1125"/>
                </a:lnTo>
                <a:lnTo>
                  <a:pt x="0" y="1125"/>
                </a:lnTo>
                <a:lnTo>
                  <a:pt x="750" y="1501"/>
                </a:lnTo>
                <a:lnTo>
                  <a:pt x="1501" y="1125"/>
                </a:lnTo>
                <a:lnTo>
                  <a:pt x="1125" y="1125"/>
                </a:lnTo>
                <a:lnTo>
                  <a:pt x="1125" y="0"/>
                </a:lnTo>
                <a:lnTo>
                  <a:pt x="375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Полилиния 252"/>
          <p:cNvSpPr/>
          <p:nvPr/>
        </p:nvSpPr>
        <p:spPr>
          <a:xfrm>
            <a:off x="9940320" y="5220000"/>
            <a:ext cx="1039680" cy="720000"/>
          </a:xfrm>
          <a:custGeom>
            <a:avLst/>
            <a:gdLst/>
            <a:ahLst/>
            <a:cxnLst/>
            <a:rect l="0" t="0" r="r" b="b"/>
            <a:pathLst>
              <a:path w="2890" h="2002">
                <a:moveTo>
                  <a:pt x="722" y="0"/>
                </a:moveTo>
                <a:lnTo>
                  <a:pt x="722" y="1500"/>
                </a:lnTo>
                <a:lnTo>
                  <a:pt x="0" y="1500"/>
                </a:lnTo>
                <a:lnTo>
                  <a:pt x="1444" y="2001"/>
                </a:lnTo>
                <a:lnTo>
                  <a:pt x="2889" y="1500"/>
                </a:lnTo>
                <a:lnTo>
                  <a:pt x="2166" y="1500"/>
                </a:lnTo>
                <a:lnTo>
                  <a:pt x="2166" y="0"/>
                </a:lnTo>
                <a:lnTo>
                  <a:pt x="722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Полилиния 253"/>
          <p:cNvSpPr/>
          <p:nvPr/>
        </p:nvSpPr>
        <p:spPr>
          <a:xfrm>
            <a:off x="10980000" y="4140000"/>
            <a:ext cx="1080000" cy="1260000"/>
          </a:xfrm>
          <a:custGeom>
            <a:avLst/>
            <a:gdLst/>
            <a:ahLst/>
            <a:cxnLst/>
            <a:rect l="0" t="0" r="r" b="b"/>
            <a:pathLst>
              <a:path w="3002" h="3502">
                <a:moveTo>
                  <a:pt x="1330" y="0"/>
                </a:moveTo>
                <a:lnTo>
                  <a:pt x="1330" y="1248"/>
                </a:lnTo>
                <a:lnTo>
                  <a:pt x="0" y="1248"/>
                </a:lnTo>
                <a:lnTo>
                  <a:pt x="1500" y="3501"/>
                </a:lnTo>
                <a:lnTo>
                  <a:pt x="3001" y="1248"/>
                </a:lnTo>
                <a:lnTo>
                  <a:pt x="1671" y="1248"/>
                </a:lnTo>
                <a:lnTo>
                  <a:pt x="1671" y="0"/>
                </a:lnTo>
                <a:lnTo>
                  <a:pt x="1330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5" name="Полилиния 254"/>
          <p:cNvSpPr/>
          <p:nvPr/>
        </p:nvSpPr>
        <p:spPr>
          <a:xfrm>
            <a:off x="11880000" y="3240000"/>
            <a:ext cx="180000" cy="360"/>
          </a:xfrm>
          <a:custGeom>
            <a:avLst/>
            <a:gdLst/>
            <a:ahLst/>
            <a:cxnLst/>
            <a:rect l="0" t="0" r="r" b="b"/>
            <a:pathLst>
              <a:path w="502" h="3">
                <a:moveTo>
                  <a:pt x="125" y="0"/>
                </a:moveTo>
                <a:lnTo>
                  <a:pt x="125" y="1"/>
                </a:lnTo>
                <a:lnTo>
                  <a:pt x="0" y="1"/>
                </a:lnTo>
                <a:lnTo>
                  <a:pt x="250" y="2"/>
                </a:lnTo>
                <a:lnTo>
                  <a:pt x="501" y="1"/>
                </a:lnTo>
                <a:lnTo>
                  <a:pt x="375" y="1"/>
                </a:lnTo>
                <a:lnTo>
                  <a:pt x="375" y="0"/>
                </a:lnTo>
                <a:lnTo>
                  <a:pt x="125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Полилиния 255"/>
          <p:cNvSpPr/>
          <p:nvPr/>
        </p:nvSpPr>
        <p:spPr>
          <a:xfrm>
            <a:off x="10620000" y="4860000"/>
            <a:ext cx="900000" cy="720000"/>
          </a:xfrm>
          <a:custGeom>
            <a:avLst/>
            <a:gdLst/>
            <a:ahLst/>
            <a:cxnLst/>
            <a:rect l="0" t="0" r="r" b="b"/>
            <a:pathLst>
              <a:path w="2502" h="2002">
                <a:moveTo>
                  <a:pt x="625" y="2001"/>
                </a:moveTo>
                <a:lnTo>
                  <a:pt x="625" y="500"/>
                </a:lnTo>
                <a:lnTo>
                  <a:pt x="0" y="500"/>
                </a:lnTo>
                <a:lnTo>
                  <a:pt x="1250" y="0"/>
                </a:lnTo>
                <a:lnTo>
                  <a:pt x="2501" y="500"/>
                </a:lnTo>
                <a:lnTo>
                  <a:pt x="1875" y="500"/>
                </a:lnTo>
                <a:lnTo>
                  <a:pt x="1875" y="2001"/>
                </a:lnTo>
                <a:lnTo>
                  <a:pt x="625" y="2001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КАДРЫ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58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Овал 7"/>
          <p:cNvSpPr/>
          <p:nvPr/>
        </p:nvSpPr>
        <p:spPr>
          <a:xfrm>
            <a:off x="1324800" y="137988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0" name="Овал 11"/>
          <p:cNvSpPr/>
          <p:nvPr/>
        </p:nvSpPr>
        <p:spPr>
          <a:xfrm>
            <a:off x="5418000" y="133236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1" name="TextBox 2"/>
          <p:cNvSpPr/>
          <p:nvPr/>
        </p:nvSpPr>
        <p:spPr>
          <a:xfrm>
            <a:off x="1459440" y="2009160"/>
            <a:ext cx="11919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1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2" name="TextBox 12"/>
          <p:cNvSpPr/>
          <p:nvPr/>
        </p:nvSpPr>
        <p:spPr>
          <a:xfrm>
            <a:off x="-18720" y="2836800"/>
            <a:ext cx="3478680" cy="106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учреждение среднего </a:t>
            </a:r>
            <a:r>
              <a:t/>
            </a:r>
            <a:br/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специального образования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3" name="TextBox 13"/>
          <p:cNvSpPr/>
          <p:nvPr/>
        </p:nvSpPr>
        <p:spPr>
          <a:xfrm>
            <a:off x="5300280" y="1972080"/>
            <a:ext cx="35460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18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4" name="TextBox 14"/>
          <p:cNvSpPr/>
          <p:nvPr/>
        </p:nvSpPr>
        <p:spPr>
          <a:xfrm>
            <a:off x="4674960" y="2811960"/>
            <a:ext cx="2154600" cy="106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учреждений общего </a:t>
            </a:r>
            <a:r>
              <a:t/>
            </a:r>
            <a:br/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образования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5" name="Овал 15"/>
          <p:cNvSpPr/>
          <p:nvPr/>
        </p:nvSpPr>
        <p:spPr>
          <a:xfrm>
            <a:off x="9244440" y="133956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6" name="TextBox 16"/>
          <p:cNvSpPr/>
          <p:nvPr/>
        </p:nvSpPr>
        <p:spPr>
          <a:xfrm>
            <a:off x="9341280" y="2009160"/>
            <a:ext cx="128268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9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7" name="TextBox 17"/>
          <p:cNvSpPr/>
          <p:nvPr/>
        </p:nvSpPr>
        <p:spPr>
          <a:xfrm>
            <a:off x="8956800" y="2795400"/>
            <a:ext cx="176004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детских садов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8" name="TextBox 18"/>
          <p:cNvSpPr/>
          <p:nvPr/>
        </p:nvSpPr>
        <p:spPr>
          <a:xfrm>
            <a:off x="569880" y="3962160"/>
            <a:ext cx="96955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ОСНОВНЫЕ НАПРАВЛЕНИЯ ПОДГОТОВКИ: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69" name="TextBox 19"/>
          <p:cNvSpPr/>
          <p:nvPr/>
        </p:nvSpPr>
        <p:spPr>
          <a:xfrm>
            <a:off x="569880" y="5433480"/>
            <a:ext cx="96955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ВЫПУСК В 2023 ГОДУ: 20 человек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0" name="TextBox 20"/>
          <p:cNvSpPr/>
          <p:nvPr/>
        </p:nvSpPr>
        <p:spPr>
          <a:xfrm>
            <a:off x="569880" y="4434480"/>
            <a:ext cx="34452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- Мастер растениеводства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1" name="TextBox 21"/>
          <p:cNvSpPr/>
          <p:nvPr/>
        </p:nvSpPr>
        <p:spPr>
          <a:xfrm>
            <a:off x="569880" y="4857840"/>
            <a:ext cx="565020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- Мастер сельскохозяйственного производства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МУНИЦИПАЛИТЕТ ДЛЯ ЖИЗНИ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3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TextBox 2"/>
          <p:cNvSpPr/>
          <p:nvPr/>
        </p:nvSpPr>
        <p:spPr>
          <a:xfrm>
            <a:off x="1172880" y="1901160"/>
            <a:ext cx="11919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6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5" name="TextBox 12"/>
          <p:cNvSpPr/>
          <p:nvPr/>
        </p:nvSpPr>
        <p:spPr>
          <a:xfrm>
            <a:off x="200880" y="2814480"/>
            <a:ext cx="274320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учреждения </a:t>
            </a:r>
            <a:r>
              <a:t/>
            </a:r>
            <a:br/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6" name="TextBox 13"/>
          <p:cNvSpPr/>
          <p:nvPr/>
        </p:nvSpPr>
        <p:spPr>
          <a:xfrm>
            <a:off x="784440" y="4752000"/>
            <a:ext cx="14115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25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7" name="TextBox 14"/>
          <p:cNvSpPr/>
          <p:nvPr/>
        </p:nvSpPr>
        <p:spPr>
          <a:xfrm>
            <a:off x="216000" y="4464000"/>
            <a:ext cx="215460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КУЛЬТУРА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8" name="TextBox 16"/>
          <p:cNvSpPr/>
          <p:nvPr/>
        </p:nvSpPr>
        <p:spPr>
          <a:xfrm>
            <a:off x="4458600" y="1956600"/>
            <a:ext cx="239724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19117 </a:t>
            </a: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м2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79" name="TextBox 26"/>
          <p:cNvSpPr/>
          <p:nvPr/>
        </p:nvSpPr>
        <p:spPr>
          <a:xfrm>
            <a:off x="533880" y="1536840"/>
            <a:ext cx="215460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ЗДРАВОХРАНЕНИЕ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0" name="TextBox 27"/>
          <p:cNvSpPr/>
          <p:nvPr/>
        </p:nvSpPr>
        <p:spPr>
          <a:xfrm>
            <a:off x="-123480" y="5594760"/>
            <a:ext cx="2643480" cy="115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объектов культуры расположено на территории муниципалитета</a:t>
            </a:r>
            <a:r>
              <a:t/>
            </a:r>
            <a:br/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1" name="TextBox 28"/>
          <p:cNvSpPr/>
          <p:nvPr/>
        </p:nvSpPr>
        <p:spPr>
          <a:xfrm>
            <a:off x="4600440" y="1578600"/>
            <a:ext cx="215460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СТРОИТЕЛЬСТВО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2" name="TextBox 30"/>
          <p:cNvSpPr/>
          <p:nvPr/>
        </p:nvSpPr>
        <p:spPr>
          <a:xfrm>
            <a:off x="9039960" y="1545840"/>
            <a:ext cx="215460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ДОСУГ (ТУРИЗМ)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3" name="TextBox 31"/>
          <p:cNvSpPr/>
          <p:nvPr/>
        </p:nvSpPr>
        <p:spPr>
          <a:xfrm>
            <a:off x="9607680" y="1972080"/>
            <a:ext cx="14493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15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4" name="TextBox 32"/>
          <p:cNvSpPr/>
          <p:nvPr/>
        </p:nvSpPr>
        <p:spPr>
          <a:xfrm>
            <a:off x="8795520" y="2737080"/>
            <a:ext cx="2643480" cy="115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туристических объектов расположено на территории муниципалитета</a:t>
            </a:r>
            <a:r>
              <a:t/>
            </a:r>
            <a:br/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5" name="TextBox 33"/>
          <p:cNvSpPr/>
          <p:nvPr/>
        </p:nvSpPr>
        <p:spPr>
          <a:xfrm>
            <a:off x="5729400" y="4140000"/>
            <a:ext cx="215460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СПОРТ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6" name="TextBox 34"/>
          <p:cNvSpPr/>
          <p:nvPr/>
        </p:nvSpPr>
        <p:spPr>
          <a:xfrm>
            <a:off x="3448440" y="1931400"/>
            <a:ext cx="12315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1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7" name="TextBox 35"/>
          <p:cNvSpPr/>
          <p:nvPr/>
        </p:nvSpPr>
        <p:spPr>
          <a:xfrm>
            <a:off x="6573240" y="4487400"/>
            <a:ext cx="12747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2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8" name="TextBox 36"/>
          <p:cNvSpPr/>
          <p:nvPr/>
        </p:nvSpPr>
        <p:spPr>
          <a:xfrm>
            <a:off x="7637040" y="1944000"/>
            <a:ext cx="13269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5</a:t>
            </a:r>
            <a:endParaRPr lang="ru-RU" sz="5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89" name="TextBox 38"/>
          <p:cNvSpPr/>
          <p:nvPr/>
        </p:nvSpPr>
        <p:spPr>
          <a:xfrm>
            <a:off x="2775960" y="1548000"/>
            <a:ext cx="176004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ФОК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90" name="TextBox 39"/>
          <p:cNvSpPr/>
          <p:nvPr/>
        </p:nvSpPr>
        <p:spPr>
          <a:xfrm>
            <a:off x="6012000" y="5416920"/>
            <a:ext cx="1760040" cy="106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плавательных бассейна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291" name="TextBox 40"/>
          <p:cNvSpPr/>
          <p:nvPr/>
        </p:nvSpPr>
        <p:spPr>
          <a:xfrm>
            <a:off x="7059960" y="2808000"/>
            <a:ext cx="1760040" cy="82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фитнес клубов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292" name="Рисунок 291"/>
          <p:cNvPicPr/>
          <p:nvPr/>
        </p:nvPicPr>
        <p:blipFill>
          <a:blip r:embed="rId2"/>
          <a:stretch/>
        </p:blipFill>
        <p:spPr>
          <a:xfrm>
            <a:off x="2376000" y="3826800"/>
            <a:ext cx="3633480" cy="272520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2_0"/>
          <p:cNvPicPr/>
          <p:nvPr/>
        </p:nvPicPr>
        <p:blipFill>
          <a:blip r:embed="rId3"/>
          <a:stretch/>
        </p:blipFill>
        <p:spPr>
          <a:xfrm>
            <a:off x="7776000" y="3826800"/>
            <a:ext cx="3894120" cy="2685600"/>
          </a:xfrm>
          <a:prstGeom prst="rect">
            <a:avLst/>
          </a:prstGeom>
          <a:ln w="0">
            <a:noFill/>
          </a:ln>
        </p:spPr>
      </p:pic>
      <p:sp>
        <p:nvSpPr>
          <p:cNvPr id="294" name="Полилиния 293"/>
          <p:cNvSpPr/>
          <p:nvPr/>
        </p:nvSpPr>
        <p:spPr>
          <a:xfrm>
            <a:off x="9828000" y="3420000"/>
            <a:ext cx="540000" cy="360000"/>
          </a:xfrm>
          <a:custGeom>
            <a:avLst/>
            <a:gdLst/>
            <a:ahLst/>
            <a:cxnLst/>
            <a:rect l="0" t="0" r="r" b="b"/>
            <a:pathLst>
              <a:path w="1502" h="1002">
                <a:moveTo>
                  <a:pt x="375" y="0"/>
                </a:moveTo>
                <a:lnTo>
                  <a:pt x="375" y="750"/>
                </a:lnTo>
                <a:lnTo>
                  <a:pt x="0" y="750"/>
                </a:lnTo>
                <a:lnTo>
                  <a:pt x="750" y="1001"/>
                </a:lnTo>
                <a:lnTo>
                  <a:pt x="1501" y="750"/>
                </a:lnTo>
                <a:lnTo>
                  <a:pt x="1125" y="750"/>
                </a:lnTo>
                <a:lnTo>
                  <a:pt x="1125" y="0"/>
                </a:lnTo>
                <a:lnTo>
                  <a:pt x="375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Полилиния 294"/>
          <p:cNvSpPr/>
          <p:nvPr/>
        </p:nvSpPr>
        <p:spPr>
          <a:xfrm>
            <a:off x="1800000" y="5040000"/>
            <a:ext cx="540000" cy="540000"/>
          </a:xfrm>
          <a:custGeom>
            <a:avLst/>
            <a:gdLst/>
            <a:ahLst/>
            <a:cxnLst/>
            <a:rect l="0" t="0" r="r" b="b"/>
            <a:pathLst>
              <a:path w="1502" h="1502">
                <a:moveTo>
                  <a:pt x="0" y="375"/>
                </a:moveTo>
                <a:lnTo>
                  <a:pt x="1125" y="375"/>
                </a:lnTo>
                <a:lnTo>
                  <a:pt x="1125" y="0"/>
                </a:lnTo>
                <a:lnTo>
                  <a:pt x="1501" y="750"/>
                </a:lnTo>
                <a:lnTo>
                  <a:pt x="1125" y="1501"/>
                </a:lnTo>
                <a:lnTo>
                  <a:pt x="1125" y="1125"/>
                </a:lnTo>
                <a:lnTo>
                  <a:pt x="0" y="1125"/>
                </a:lnTo>
                <a:lnTo>
                  <a:pt x="0" y="375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6" name="Полилиния 295"/>
          <p:cNvSpPr/>
          <p:nvPr/>
        </p:nvSpPr>
        <p:spPr>
          <a:xfrm>
            <a:off x="10080000" y="3420000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002" h="1002">
                <a:moveTo>
                  <a:pt x="250" y="0"/>
                </a:moveTo>
                <a:lnTo>
                  <a:pt x="250" y="750"/>
                </a:lnTo>
                <a:lnTo>
                  <a:pt x="0" y="750"/>
                </a:lnTo>
                <a:lnTo>
                  <a:pt x="500" y="1001"/>
                </a:lnTo>
                <a:lnTo>
                  <a:pt x="1001" y="750"/>
                </a:lnTo>
                <a:lnTo>
                  <a:pt x="750" y="750"/>
                </a:lnTo>
                <a:lnTo>
                  <a:pt x="750" y="0"/>
                </a:lnTo>
                <a:lnTo>
                  <a:pt x="250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7" name="Полилиния 296"/>
          <p:cNvSpPr/>
          <p:nvPr/>
        </p:nvSpPr>
        <p:spPr>
          <a:xfrm>
            <a:off x="11700000" y="3240000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002" h="1002">
                <a:moveTo>
                  <a:pt x="250" y="0"/>
                </a:moveTo>
                <a:lnTo>
                  <a:pt x="250" y="750"/>
                </a:lnTo>
                <a:lnTo>
                  <a:pt x="0" y="750"/>
                </a:lnTo>
                <a:lnTo>
                  <a:pt x="500" y="1001"/>
                </a:lnTo>
                <a:lnTo>
                  <a:pt x="1001" y="750"/>
                </a:lnTo>
                <a:lnTo>
                  <a:pt x="750" y="750"/>
                </a:lnTo>
                <a:lnTo>
                  <a:pt x="750" y="0"/>
                </a:lnTo>
                <a:lnTo>
                  <a:pt x="250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8" name="Полилиния 297"/>
          <p:cNvSpPr/>
          <p:nvPr/>
        </p:nvSpPr>
        <p:spPr>
          <a:xfrm>
            <a:off x="11160000" y="720000"/>
            <a:ext cx="540000" cy="360000"/>
          </a:xfrm>
          <a:custGeom>
            <a:avLst/>
            <a:gdLst/>
            <a:ahLst/>
            <a:cxnLst/>
            <a:rect l="0" t="0" r="r" b="b"/>
            <a:pathLst>
              <a:path w="1502" h="1002">
                <a:moveTo>
                  <a:pt x="375" y="0"/>
                </a:moveTo>
                <a:lnTo>
                  <a:pt x="375" y="750"/>
                </a:lnTo>
                <a:lnTo>
                  <a:pt x="0" y="750"/>
                </a:lnTo>
                <a:lnTo>
                  <a:pt x="750" y="1001"/>
                </a:lnTo>
                <a:lnTo>
                  <a:pt x="1501" y="750"/>
                </a:lnTo>
                <a:lnTo>
                  <a:pt x="1125" y="750"/>
                </a:lnTo>
                <a:lnTo>
                  <a:pt x="1125" y="0"/>
                </a:lnTo>
                <a:lnTo>
                  <a:pt x="375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Полилиния 298"/>
          <p:cNvSpPr/>
          <p:nvPr/>
        </p:nvSpPr>
        <p:spPr>
          <a:xfrm>
            <a:off x="8100000" y="540000"/>
            <a:ext cx="900000" cy="900000"/>
          </a:xfrm>
          <a:custGeom>
            <a:avLst/>
            <a:gdLst/>
            <a:ahLst/>
            <a:cxnLst/>
            <a:rect l="0" t="0" r="r" b="b"/>
            <a:pathLst>
              <a:path w="2502" h="2502">
                <a:moveTo>
                  <a:pt x="625" y="0"/>
                </a:moveTo>
                <a:lnTo>
                  <a:pt x="625" y="1875"/>
                </a:lnTo>
                <a:lnTo>
                  <a:pt x="0" y="1875"/>
                </a:lnTo>
                <a:lnTo>
                  <a:pt x="1250" y="2501"/>
                </a:lnTo>
                <a:lnTo>
                  <a:pt x="2501" y="1875"/>
                </a:lnTo>
                <a:lnTo>
                  <a:pt x="1875" y="1875"/>
                </a:lnTo>
                <a:lnTo>
                  <a:pt x="1875" y="0"/>
                </a:lnTo>
                <a:lnTo>
                  <a:pt x="625" y="0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Полилиния 299"/>
          <p:cNvSpPr/>
          <p:nvPr/>
        </p:nvSpPr>
        <p:spPr>
          <a:xfrm>
            <a:off x="1980000" y="5040000"/>
            <a:ext cx="540000" cy="540000"/>
          </a:xfrm>
          <a:custGeom>
            <a:avLst/>
            <a:gdLst/>
            <a:ahLst/>
            <a:cxnLst/>
            <a:rect l="0" t="0" r="r" b="b"/>
            <a:pathLst>
              <a:path w="1502" h="1502">
                <a:moveTo>
                  <a:pt x="0" y="375"/>
                </a:moveTo>
                <a:lnTo>
                  <a:pt x="1125" y="375"/>
                </a:lnTo>
                <a:lnTo>
                  <a:pt x="1125" y="0"/>
                </a:lnTo>
                <a:lnTo>
                  <a:pt x="1501" y="750"/>
                </a:lnTo>
                <a:lnTo>
                  <a:pt x="1125" y="1501"/>
                </a:lnTo>
                <a:lnTo>
                  <a:pt x="1125" y="1125"/>
                </a:lnTo>
                <a:lnTo>
                  <a:pt x="0" y="1125"/>
                </a:lnTo>
                <a:lnTo>
                  <a:pt x="0" y="375"/>
                </a:lnTo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extBox 1"/>
          <p:cNvSpPr/>
          <p:nvPr/>
        </p:nvSpPr>
        <p:spPr>
          <a:xfrm>
            <a:off x="416160" y="34308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ПРЕФЕРЕНЦИИ ДЛЯ ИНВЕСТОРОВ 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02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3" name="TextBox 11"/>
          <p:cNvSpPr/>
          <p:nvPr/>
        </p:nvSpPr>
        <p:spPr>
          <a:xfrm>
            <a:off x="973800" y="1198800"/>
            <a:ext cx="4970880" cy="62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ПОДДЕРЖКА ИНВЕСТИЦИОННОЙ ДЕЯТЕЛЬНОСТИ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В ФОРМЕ КАПИТАЛЬНЫХ ВЛОЖЕНИЙ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(закон Тульской области №1390-ЗТО от 06.02.2010)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04" name="Овал 2"/>
          <p:cNvSpPr/>
          <p:nvPr/>
        </p:nvSpPr>
        <p:spPr>
          <a:xfrm>
            <a:off x="264960" y="117612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5" name="Овал 12"/>
          <p:cNvSpPr/>
          <p:nvPr/>
        </p:nvSpPr>
        <p:spPr>
          <a:xfrm>
            <a:off x="6597000" y="115992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6" name="TextBox 13"/>
          <p:cNvSpPr/>
          <p:nvPr/>
        </p:nvSpPr>
        <p:spPr>
          <a:xfrm>
            <a:off x="7380000" y="1146960"/>
            <a:ext cx="4407480" cy="62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ПОДДЕРЖКА УЧАСТНИКОВ СПЕЦИАЛЬНЫХ ИНВЕСТИЦИОННЫХ КОНТРАКТОВ (СПИК)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(закон Тульской области №33-ЗТО от 27.04.2017)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07" name="TextBox 4"/>
          <p:cNvSpPr/>
          <p:nvPr/>
        </p:nvSpPr>
        <p:spPr>
          <a:xfrm>
            <a:off x="930960" y="1733760"/>
            <a:ext cx="6649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0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08" name="TextBox 5"/>
          <p:cNvSpPr/>
          <p:nvPr/>
        </p:nvSpPr>
        <p:spPr>
          <a:xfrm>
            <a:off x="1495080" y="1837800"/>
            <a:ext cx="365616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(на 4 налоговых периода)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09" name="TextBox 14"/>
          <p:cNvSpPr/>
          <p:nvPr/>
        </p:nvSpPr>
        <p:spPr>
          <a:xfrm>
            <a:off x="3078720" y="1768320"/>
            <a:ext cx="15620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15,5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0" name="TextBox 15"/>
          <p:cNvSpPr/>
          <p:nvPr/>
        </p:nvSpPr>
        <p:spPr>
          <a:xfrm>
            <a:off x="4308480" y="1837800"/>
            <a:ext cx="365616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прибыль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(срок действия</a:t>
            </a:r>
            <a:r>
              <a:t/>
            </a:r>
            <a:br/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до 01.01.2025 г.)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1" name="TextBox 16"/>
          <p:cNvSpPr/>
          <p:nvPr/>
        </p:nvSpPr>
        <p:spPr>
          <a:xfrm>
            <a:off x="852120" y="2553840"/>
            <a:ext cx="6014880" cy="4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(не менее 100 млн руб. капитальных вложений в объекты недвижимого имущества)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2" name="TextBox 20"/>
          <p:cNvSpPr/>
          <p:nvPr/>
        </p:nvSpPr>
        <p:spPr>
          <a:xfrm>
            <a:off x="981000" y="3018600"/>
            <a:ext cx="4970880" cy="62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ПОДДЕРЖКА УЧАСТНИКОВ РЕГИОНАЛЬНЫХ ИНВЕСТИЦИОННЫХ ПРОЕКТОВ (РИП)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(закон Тульской области №112-ЗТО от 28.11.2019)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3" name="Овал 21"/>
          <p:cNvSpPr/>
          <p:nvPr/>
        </p:nvSpPr>
        <p:spPr>
          <a:xfrm>
            <a:off x="272160" y="299556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4" name="TextBox 22"/>
          <p:cNvSpPr/>
          <p:nvPr/>
        </p:nvSpPr>
        <p:spPr>
          <a:xfrm>
            <a:off x="938160" y="3553560"/>
            <a:ext cx="147996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12,5</a:t>
            </a:r>
            <a:r>
              <a:rPr lang="ru-RU" sz="200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5" name="TextBox 23"/>
          <p:cNvSpPr/>
          <p:nvPr/>
        </p:nvSpPr>
        <p:spPr>
          <a:xfrm>
            <a:off x="2164320" y="3619080"/>
            <a:ext cx="365616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(на 4 налоговых периода)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6" name="TextBox 24"/>
          <p:cNvSpPr/>
          <p:nvPr/>
        </p:nvSpPr>
        <p:spPr>
          <a:xfrm>
            <a:off x="3724920" y="3556440"/>
            <a:ext cx="18572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13,5</a:t>
            </a:r>
            <a:r>
              <a:rPr lang="ru-RU" sz="200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7" name="TextBox 25"/>
          <p:cNvSpPr/>
          <p:nvPr/>
        </p:nvSpPr>
        <p:spPr>
          <a:xfrm>
            <a:off x="4998600" y="3626280"/>
            <a:ext cx="365616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прибыль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(на 4 налоговых периода)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8" name="TextBox 26"/>
          <p:cNvSpPr/>
          <p:nvPr/>
        </p:nvSpPr>
        <p:spPr>
          <a:xfrm>
            <a:off x="934560" y="4284000"/>
            <a:ext cx="2864880" cy="4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(не менее 5 млрд руб. капиталовложений)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19" name="TextBox 27"/>
          <p:cNvSpPr/>
          <p:nvPr/>
        </p:nvSpPr>
        <p:spPr>
          <a:xfrm>
            <a:off x="990720" y="5016960"/>
            <a:ext cx="4970880" cy="43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ЗАЩИТА И ПООЩРЕНИЕ КАПИТАЛОВЛОЖЕНИЙ (СЗПК)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(Федеральный закон №69-ФЗ от 01.04.2020)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0" name="Овал 28"/>
          <p:cNvSpPr/>
          <p:nvPr/>
        </p:nvSpPr>
        <p:spPr>
          <a:xfrm>
            <a:off x="272160" y="4952880"/>
            <a:ext cx="668520" cy="668520"/>
          </a:xfrm>
          <a:prstGeom prst="ellipse">
            <a:avLst/>
          </a:prstGeom>
          <a:solidFill>
            <a:srgbClr val="13004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1" name="TextBox 33"/>
          <p:cNvSpPr/>
          <p:nvPr/>
        </p:nvSpPr>
        <p:spPr>
          <a:xfrm>
            <a:off x="994680" y="5531760"/>
            <a:ext cx="601488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4400">
              <a:lnSpc>
                <a:spcPct val="100000"/>
              </a:lnSpc>
              <a:buClr>
                <a:srgbClr val="130040"/>
              </a:buClr>
              <a:buFont typeface="Arial"/>
              <a:buChar char="•"/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Стабилизационная оговорка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130040"/>
              </a:buClr>
              <a:buFont typeface="Arial"/>
              <a:buChar char="•"/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Возмещение затрат на уплату процентов по кредитам и займам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130040"/>
              </a:buClr>
              <a:buFont typeface="Arial"/>
              <a:buChar char="•"/>
            </a:pPr>
            <a:r>
              <a:rPr lang="ru-RU" sz="12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Возмещение затрат на инфраструктуру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2" name="TextBox 34"/>
          <p:cNvSpPr/>
          <p:nvPr/>
        </p:nvSpPr>
        <p:spPr>
          <a:xfrm>
            <a:off x="3720600" y="4291200"/>
            <a:ext cx="2934000" cy="42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1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(не менее 100 млн руб. капиталовложений)</a:t>
            </a: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1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3" name="TextBox 36"/>
          <p:cNvSpPr/>
          <p:nvPr/>
        </p:nvSpPr>
        <p:spPr>
          <a:xfrm>
            <a:off x="6613560" y="1830960"/>
            <a:ext cx="6649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0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4" name="TextBox 37"/>
          <p:cNvSpPr/>
          <p:nvPr/>
        </p:nvSpPr>
        <p:spPr>
          <a:xfrm>
            <a:off x="7110000" y="1911600"/>
            <a:ext cx="172800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(на 5 налоговых</a:t>
            </a:r>
            <a:r>
              <a:t/>
            </a:r>
            <a:br/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 периодов)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5" name="TextBox 38"/>
          <p:cNvSpPr/>
          <p:nvPr/>
        </p:nvSpPr>
        <p:spPr>
          <a:xfrm>
            <a:off x="8251560" y="1845720"/>
            <a:ext cx="15620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301">
                <a:solidFill>
                  <a:srgbClr val="767171"/>
                </a:solidFill>
                <a:latin typeface="Times New Roman"/>
                <a:ea typeface="DejaVu Sans"/>
              </a:rPr>
              <a:t>1,1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6" name="TextBox 39"/>
          <p:cNvSpPr/>
          <p:nvPr/>
        </p:nvSpPr>
        <p:spPr>
          <a:xfrm>
            <a:off x="9060480" y="1870920"/>
            <a:ext cx="365616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(до 7 налоговых</a:t>
            </a:r>
            <a:r>
              <a:t/>
            </a:r>
            <a:br/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периодов)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7" name="TextBox 42"/>
          <p:cNvSpPr/>
          <p:nvPr/>
        </p:nvSpPr>
        <p:spPr>
          <a:xfrm>
            <a:off x="10113120" y="1830960"/>
            <a:ext cx="15620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301">
                <a:solidFill>
                  <a:srgbClr val="767171"/>
                </a:solidFill>
                <a:latin typeface="Times New Roman"/>
                <a:ea typeface="DejaVu Sans"/>
              </a:rPr>
              <a:t>1,5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8" name="TextBox 43"/>
          <p:cNvSpPr/>
          <p:nvPr/>
        </p:nvSpPr>
        <p:spPr>
          <a:xfrm>
            <a:off x="10914120" y="1855800"/>
            <a:ext cx="365616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(до 10 налоговых</a:t>
            </a:r>
            <a:r>
              <a:t/>
            </a:r>
            <a:br/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периодов)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29" name="TextBox 44"/>
          <p:cNvSpPr/>
          <p:nvPr/>
        </p:nvSpPr>
        <p:spPr>
          <a:xfrm>
            <a:off x="6611400" y="2760480"/>
            <a:ext cx="66492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0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0" name="TextBox 45"/>
          <p:cNvSpPr/>
          <p:nvPr/>
        </p:nvSpPr>
        <p:spPr>
          <a:xfrm>
            <a:off x="7110000" y="2806200"/>
            <a:ext cx="365616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прибыль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(до 8 налоговых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периодов)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1" name="TextBox 46"/>
          <p:cNvSpPr/>
          <p:nvPr/>
        </p:nvSpPr>
        <p:spPr>
          <a:xfrm>
            <a:off x="8241120" y="2833200"/>
            <a:ext cx="156204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301">
                <a:solidFill>
                  <a:srgbClr val="767171"/>
                </a:solidFill>
                <a:latin typeface="Times New Roman"/>
                <a:ea typeface="DejaVu Sans"/>
              </a:rPr>
              <a:t>10</a:t>
            </a:r>
            <a:r>
              <a:rPr lang="ru-RU" sz="4400" b="1" strike="noStrike" spc="-151">
                <a:solidFill>
                  <a:srgbClr val="767171"/>
                </a:solidFill>
                <a:latin typeface="Times New Roman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767171"/>
                </a:solidFill>
                <a:latin typeface="Calibri"/>
                <a:ea typeface="DejaVu Sans"/>
              </a:rPr>
              <a:t>%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2" name="TextBox 47"/>
          <p:cNvSpPr/>
          <p:nvPr/>
        </p:nvSpPr>
        <p:spPr>
          <a:xfrm>
            <a:off x="9060480" y="2831400"/>
            <a:ext cx="3656160" cy="77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Налог </a:t>
            </a:r>
            <a:r>
              <a:t/>
            </a:r>
            <a:br/>
            <a:r>
              <a:rPr lang="ru-RU" sz="1200" b="1" strike="noStrike" spc="-1">
                <a:solidFill>
                  <a:srgbClr val="767171"/>
                </a:solidFill>
                <a:latin typeface="Times New Roman"/>
                <a:ea typeface="DejaVu Sans"/>
              </a:rPr>
              <a:t>на имущество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(до конца действия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767171"/>
                </a:solidFill>
                <a:latin typeface="Times New Roman"/>
                <a:ea typeface="DejaVu Sans"/>
              </a:rPr>
              <a:t>СПИК)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3" name="Прямоугольник 48"/>
          <p:cNvSpPr/>
          <p:nvPr/>
        </p:nvSpPr>
        <p:spPr>
          <a:xfrm>
            <a:off x="6680520" y="3960720"/>
            <a:ext cx="5510160" cy="2895840"/>
          </a:xfrm>
          <a:prstGeom prst="rect">
            <a:avLst/>
          </a:prstGeom>
          <a:solidFill>
            <a:srgbClr val="130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4" name="TextBox 49"/>
          <p:cNvSpPr/>
          <p:nvPr/>
        </p:nvSpPr>
        <p:spPr>
          <a:xfrm>
            <a:off x="7110000" y="4119480"/>
            <a:ext cx="495108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ПРЕДОСТАВЛЕНИЕ ЗЕМЕЛЬНОГО УЧАСТКА В АРЕНДУ БЕЗ ПРОВЕДЕНИЯ ТОРГОВ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FFFFFF"/>
                </a:solidFill>
                <a:latin typeface="Times New Roman"/>
                <a:ea typeface="DejaVu Sans"/>
              </a:rPr>
              <a:t>(закон Тульской области №61-ЗТО от 15.07.2016)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5" name="TextBox 50"/>
          <p:cNvSpPr/>
          <p:nvPr/>
        </p:nvSpPr>
        <p:spPr>
          <a:xfrm>
            <a:off x="7110000" y="4818240"/>
            <a:ext cx="4951080" cy="432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ИНВЕСТИЦИОННЫЙ НАЛОГОВЫЙ ВЫЧЕТ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FFFFFF"/>
                </a:solidFill>
                <a:latin typeface="Times New Roman"/>
                <a:ea typeface="DejaVu Sans"/>
              </a:rPr>
              <a:t>(закон Тульской области №51-ЗТО от 01.07.2017)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6" name="TextBox 51"/>
          <p:cNvSpPr/>
          <p:nvPr/>
        </p:nvSpPr>
        <p:spPr>
          <a:xfrm>
            <a:off x="7108200" y="5287680"/>
            <a:ext cx="495108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ПРЕДОСТАВЛЕНИЕ СУБСИДИЙ ОРГАНИЗАЦИЯМ ПРИ ОСУЩЕСТВЛЕНИИ КАПИТАЛЬНЫХ ВЛОЖЕНИЙ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FFFFFF"/>
                </a:solidFill>
                <a:latin typeface="Times New Roman"/>
                <a:ea typeface="DejaVu Sans"/>
              </a:rPr>
              <a:t>(постановление Правительства Тульской области №354 от 16.07.2013)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7" name="TextBox 52"/>
          <p:cNvSpPr/>
          <p:nvPr/>
        </p:nvSpPr>
        <p:spPr>
          <a:xfrm>
            <a:off x="7108200" y="5993640"/>
            <a:ext cx="4951080" cy="61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БЮДЖЕТНЫЕ АССИГНОВАНИЯ ИНВЕСТИЦИОННОГО ФОНДА</a:t>
            </a:r>
            <a:endParaRPr lang="ru-RU" sz="1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>
                <a:solidFill>
                  <a:srgbClr val="FFFFFF"/>
                </a:solidFill>
                <a:latin typeface="Times New Roman"/>
                <a:ea typeface="DejaVu Sans"/>
              </a:rPr>
              <a:t>(постановление Правительства Тульской области №759 от 18.12.2013)</a:t>
            </a:r>
            <a:endParaRPr lang="ru-RU" sz="105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38" name="Овал 53"/>
          <p:cNvSpPr/>
          <p:nvPr/>
        </p:nvSpPr>
        <p:spPr>
          <a:xfrm>
            <a:off x="6802920" y="4180320"/>
            <a:ext cx="239760" cy="220320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9" name="Овал 54"/>
          <p:cNvSpPr/>
          <p:nvPr/>
        </p:nvSpPr>
        <p:spPr>
          <a:xfrm>
            <a:off x="6802920" y="4856040"/>
            <a:ext cx="239760" cy="220320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0" name="Овал 55"/>
          <p:cNvSpPr/>
          <p:nvPr/>
        </p:nvSpPr>
        <p:spPr>
          <a:xfrm>
            <a:off x="6802920" y="5352120"/>
            <a:ext cx="239760" cy="220320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1" name="Овал 56"/>
          <p:cNvSpPr/>
          <p:nvPr/>
        </p:nvSpPr>
        <p:spPr>
          <a:xfrm>
            <a:off x="6802920" y="6028200"/>
            <a:ext cx="239760" cy="220320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Box 1"/>
          <p:cNvSpPr/>
          <p:nvPr/>
        </p:nvSpPr>
        <p:spPr>
          <a:xfrm>
            <a:off x="460440" y="430920"/>
            <a:ext cx="617220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ИСТОРИЯ УСПЕХА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43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Прямоугольник 3"/>
          <p:cNvSpPr/>
          <p:nvPr/>
        </p:nvSpPr>
        <p:spPr>
          <a:xfrm>
            <a:off x="7144920" y="0"/>
            <a:ext cx="5045400" cy="6847200"/>
          </a:xfrm>
          <a:prstGeom prst="rect">
            <a:avLst/>
          </a:prstGeom>
          <a:solidFill>
            <a:srgbClr val="130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5" name="TextBox 25"/>
          <p:cNvSpPr/>
          <p:nvPr/>
        </p:nvSpPr>
        <p:spPr>
          <a:xfrm>
            <a:off x="7495560" y="562680"/>
            <a:ext cx="3487680" cy="1308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FFFFFF"/>
                </a:solidFill>
                <a:latin typeface="Times New Roman"/>
                <a:ea typeface="PT Serif"/>
              </a:rPr>
              <a:t>95</a:t>
            </a: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Times New Roman"/>
                <a:ea typeface="PT Serif"/>
              </a:rPr>
              <a:t>сельскохозяйственных предприятий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46" name="TextBox 29"/>
          <p:cNvSpPr/>
          <p:nvPr/>
        </p:nvSpPr>
        <p:spPr>
          <a:xfrm>
            <a:off x="7495560" y="2030760"/>
            <a:ext cx="3487680" cy="16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FFFFFF"/>
                </a:solidFill>
                <a:latin typeface="Times New Roman"/>
                <a:ea typeface="PT Serif"/>
              </a:rPr>
              <a:t>10</a:t>
            </a: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FFFFFF"/>
                </a:solidFill>
                <a:latin typeface="Times New Roman"/>
                <a:ea typeface="PT Serif"/>
              </a:rPr>
              <a:t>Крупных и средних производственных предприятий</a:t>
            </a:r>
            <a:endParaRPr lang="ru-RU" sz="2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47" name="TextBox 4"/>
          <p:cNvSpPr/>
          <p:nvPr/>
        </p:nvSpPr>
        <p:spPr>
          <a:xfrm>
            <a:off x="460440" y="1384920"/>
            <a:ext cx="3764520" cy="36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8" name="Picture 3"/>
          <p:cNvPicPr/>
          <p:nvPr/>
        </p:nvPicPr>
        <p:blipFill>
          <a:blip r:embed="rId2"/>
          <a:stretch/>
        </p:blipFill>
        <p:spPr>
          <a:xfrm>
            <a:off x="541440" y="1028520"/>
            <a:ext cx="1246320" cy="1449360"/>
          </a:xfrm>
          <a:prstGeom prst="rect">
            <a:avLst/>
          </a:prstGeom>
          <a:ln w="0">
            <a:noFill/>
          </a:ln>
        </p:spPr>
      </p:pic>
      <p:pic>
        <p:nvPicPr>
          <p:cNvPr id="349" name="Picture 4"/>
          <p:cNvPicPr/>
          <p:nvPr/>
        </p:nvPicPr>
        <p:blipFill>
          <a:blip r:embed="rId3"/>
          <a:stretch/>
        </p:blipFill>
        <p:spPr>
          <a:xfrm>
            <a:off x="3151800" y="1129680"/>
            <a:ext cx="2379960" cy="627120"/>
          </a:xfrm>
          <a:prstGeom prst="rect">
            <a:avLst/>
          </a:prstGeom>
          <a:ln w="0">
            <a:noFill/>
          </a:ln>
        </p:spPr>
      </p:pic>
      <p:pic>
        <p:nvPicPr>
          <p:cNvPr id="350" name="Picture 5"/>
          <p:cNvPicPr/>
          <p:nvPr/>
        </p:nvPicPr>
        <p:blipFill>
          <a:blip r:embed="rId4"/>
          <a:stretch/>
        </p:blipFill>
        <p:spPr>
          <a:xfrm>
            <a:off x="442440" y="2718000"/>
            <a:ext cx="1526760" cy="1410840"/>
          </a:xfrm>
          <a:prstGeom prst="rect">
            <a:avLst/>
          </a:prstGeom>
          <a:ln w="0">
            <a:noFill/>
          </a:ln>
        </p:spPr>
      </p:pic>
      <p:pic>
        <p:nvPicPr>
          <p:cNvPr id="351" name="Picture 6"/>
          <p:cNvPicPr/>
          <p:nvPr/>
        </p:nvPicPr>
        <p:blipFill>
          <a:blip r:embed="rId5"/>
          <a:stretch/>
        </p:blipFill>
        <p:spPr>
          <a:xfrm>
            <a:off x="3151800" y="2730240"/>
            <a:ext cx="3324600" cy="1005480"/>
          </a:xfrm>
          <a:prstGeom prst="rect">
            <a:avLst/>
          </a:prstGeom>
          <a:ln w="0">
            <a:noFill/>
          </a:ln>
        </p:spPr>
      </p:pic>
      <p:pic>
        <p:nvPicPr>
          <p:cNvPr id="352" name="Picture 7"/>
          <p:cNvPicPr/>
          <p:nvPr/>
        </p:nvPicPr>
        <p:blipFill>
          <a:blip r:embed="rId6"/>
          <a:stretch/>
        </p:blipFill>
        <p:spPr>
          <a:xfrm>
            <a:off x="3151800" y="4462200"/>
            <a:ext cx="1508760" cy="1508760"/>
          </a:xfrm>
          <a:prstGeom prst="rect">
            <a:avLst/>
          </a:prstGeom>
          <a:ln w="0">
            <a:noFill/>
          </a:ln>
        </p:spPr>
      </p:pic>
      <p:pic>
        <p:nvPicPr>
          <p:cNvPr id="353" name="Picture 8"/>
          <p:cNvPicPr/>
          <p:nvPr/>
        </p:nvPicPr>
        <p:blipFill>
          <a:blip r:embed="rId7"/>
          <a:stretch/>
        </p:blipFill>
        <p:spPr>
          <a:xfrm>
            <a:off x="460440" y="4444200"/>
            <a:ext cx="1526760" cy="1526760"/>
          </a:xfrm>
          <a:prstGeom prst="rect">
            <a:avLst/>
          </a:prstGeom>
          <a:ln w="0">
            <a:noFill/>
          </a:ln>
        </p:spPr>
      </p:pic>
      <p:sp>
        <p:nvSpPr>
          <p:cNvPr id="354" name="TextBox 248"/>
          <p:cNvSpPr/>
          <p:nvPr/>
        </p:nvSpPr>
        <p:spPr>
          <a:xfrm>
            <a:off x="4661280" y="4696560"/>
            <a:ext cx="1818000" cy="848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ООО «Завод Янтарная прядь»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TextBox 1"/>
          <p:cNvSpPr/>
          <p:nvPr/>
        </p:nvSpPr>
        <p:spPr>
          <a:xfrm>
            <a:off x="941760" y="2369520"/>
            <a:ext cx="5358960" cy="228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Глава администрации муниципального образования Веневский район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Шубчинский Андрей Геннадиевич 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Тел.: +7 (48745) 2-12-33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E-mail</a:t>
            </a: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: </a:t>
            </a:r>
            <a:r>
              <a:rPr lang="en-US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ased_mo_venev@tularegion.ru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56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7" name="TextBox 4"/>
          <p:cNvSpPr/>
          <p:nvPr/>
        </p:nvSpPr>
        <p:spPr>
          <a:xfrm>
            <a:off x="9366480" y="5939280"/>
            <a:ext cx="25822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QR</a:t>
            </a:r>
            <a:r>
              <a:rPr lang="ru-RU" sz="18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-код для перехода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на сайт МО</a:t>
            </a:r>
            <a:r>
              <a:rPr lang="en-US" sz="1800" b="1" strike="noStrike" spc="-1">
                <a:solidFill>
                  <a:srgbClr val="130040"/>
                </a:solidFill>
                <a:latin typeface="Times New Roman"/>
                <a:ea typeface="DejaVu Sans"/>
              </a:rPr>
              <a:t> 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358" name="TextBox 8"/>
          <p:cNvSpPr/>
          <p:nvPr/>
        </p:nvSpPr>
        <p:spPr>
          <a:xfrm>
            <a:off x="6409800" y="2404080"/>
            <a:ext cx="578088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Инвестиционный уполномоченный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Казеннов Андрей Иванович 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Тел.: +7 (48745) 2-12-33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E-mail</a:t>
            </a:r>
            <a:r>
              <a:rPr lang="ru-RU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: </a:t>
            </a:r>
            <a:r>
              <a:rPr lang="en-US" sz="24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andrey.kazennov@tularegion.org</a:t>
            </a:r>
            <a:endParaRPr lang="ru-RU" sz="2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359" name="Picture 3"/>
          <p:cNvPicPr/>
          <p:nvPr/>
        </p:nvPicPr>
        <p:blipFill>
          <a:blip r:embed="rId3"/>
          <a:stretch/>
        </p:blipFill>
        <p:spPr>
          <a:xfrm>
            <a:off x="6861240" y="4413960"/>
            <a:ext cx="2179800" cy="2170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3"/>
          <p:cNvSpPr/>
          <p:nvPr/>
        </p:nvSpPr>
        <p:spPr>
          <a:xfrm>
            <a:off x="460440" y="1423080"/>
            <a:ext cx="5750640" cy="420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Площадь МО: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1,62055 тыс. км2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Население: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34 тыс. чел.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Крупнейшие населенные пункты: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п. Грицовский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п. Мордвес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п. Метростроевский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с. Прудищи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д. Анишино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Среднемесячная заработная плата: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49 927,9 руб.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53" name="TextBox 4"/>
          <p:cNvSpPr/>
          <p:nvPr/>
        </p:nvSpPr>
        <p:spPr>
          <a:xfrm>
            <a:off x="8785440" y="879480"/>
            <a:ext cx="3372120" cy="56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Ближайшие аэропорты: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Домодедово – 2,5 час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Внуково – 3,5 час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Калуга – 3 час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Расстояние до федеральных трасс: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По территории района проходят: 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00175B"/>
              </a:buClr>
              <a:buFont typeface="StarSymbol"/>
              <a:buChar char="-"/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автодорога  М4 «Дон», 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00175B"/>
              </a:buClr>
              <a:buFont typeface="StarSymbol"/>
              <a:buChar char="-"/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автомобильная дороги федерального значения «Каспий»;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00175B"/>
              </a:buClr>
              <a:buFont typeface="StarSymbol"/>
              <a:buChar char="-"/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Автомобильная дорога федерального значения  «Золотое кольцо»;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marL="285840" indent="-284400">
              <a:lnSpc>
                <a:spcPct val="100000"/>
              </a:lnSpc>
              <a:buClr>
                <a:srgbClr val="00175B"/>
              </a:buClr>
              <a:buFont typeface="StarSymbol"/>
              <a:buChar char="-"/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участок пути Московской железной дороги.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М2 «Крым» - 100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Расстояние до г. Москвы: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175B"/>
                </a:solidFill>
                <a:latin typeface="Times New Roman"/>
                <a:ea typeface="DejaVu Sans"/>
              </a:rPr>
              <a:t>160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54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5" name="Рисунок 54"/>
          <p:cNvPicPr/>
          <p:nvPr/>
        </p:nvPicPr>
        <p:blipFill>
          <a:blip r:embed="rId2"/>
          <a:stretch/>
        </p:blipFill>
        <p:spPr>
          <a:xfrm>
            <a:off x="4120560" y="26677"/>
            <a:ext cx="4181040" cy="6650640"/>
          </a:xfrm>
          <a:prstGeom prst="rect">
            <a:avLst/>
          </a:prstGeom>
          <a:ln w="0">
            <a:noFill/>
          </a:ln>
        </p:spPr>
      </p:pic>
      <p:sp>
        <p:nvSpPr>
          <p:cNvPr id="56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МО</a:t>
            </a:r>
            <a:r>
              <a:rPr lang="en-US" sz="2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 </a:t>
            </a:r>
            <a:r>
              <a:rPr lang="ru-RU" sz="2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ВЕНЕВСКИЙ  </a:t>
            </a: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РАЙОН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6442920" y="3812614"/>
            <a:ext cx="178920" cy="178920"/>
          </a:xfrm>
          <a:prstGeom prst="ellipse">
            <a:avLst/>
          </a:prstGeom>
          <a:solidFill>
            <a:srgbClr val="F10D0C"/>
          </a:solidFill>
          <a:ln w="0">
            <a:solidFill>
              <a:srgbClr val="F10D0C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Прямоугольник 57"/>
          <p:cNvSpPr/>
          <p:nvPr/>
        </p:nvSpPr>
        <p:spPr>
          <a:xfrm>
            <a:off x="6621840" y="3460609"/>
            <a:ext cx="1063352" cy="345240"/>
          </a:xfrm>
          <a:prstGeom prst="rect">
            <a:avLst/>
          </a:prstGeom>
          <a:solidFill>
            <a:srgbClr val="00A933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ВЕНЕВ</a:t>
            </a:r>
            <a:endParaRPr lang="ru-RU" sz="18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59" name="Рисунок 58"/>
          <p:cNvPicPr/>
          <p:nvPr/>
        </p:nvPicPr>
        <p:blipFill>
          <a:blip r:embed="rId3"/>
          <a:stretch/>
        </p:blipFill>
        <p:spPr>
          <a:xfrm>
            <a:off x="7270560" y="1662120"/>
            <a:ext cx="1584360" cy="1584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ЭКОНОМИКА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61" name="TextBox 3"/>
          <p:cNvSpPr/>
          <p:nvPr/>
        </p:nvSpPr>
        <p:spPr>
          <a:xfrm>
            <a:off x="2413080" y="2005200"/>
            <a:ext cx="4389840" cy="310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ИНДЕКС ПРОМЫШЛЕННОГО ПРОИЗВОДСТВА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ИНДЕКС ПРОИЗВОДСТВА ПРОДУКЦИИ СЕЛЬСКОГО ХОЗЯЙСТВА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62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TextBox 9"/>
          <p:cNvSpPr/>
          <p:nvPr/>
        </p:nvSpPr>
        <p:spPr>
          <a:xfrm>
            <a:off x="460440" y="1967760"/>
            <a:ext cx="3903840" cy="341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129,6 %</a:t>
            </a: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64" name="TextBox 10"/>
          <p:cNvSpPr/>
          <p:nvPr/>
        </p:nvSpPr>
        <p:spPr>
          <a:xfrm>
            <a:off x="460440" y="3353040"/>
            <a:ext cx="3903840" cy="341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40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 104,7%</a:t>
            </a: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40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65" name="Picture 3" descr="C:\Users\Selivanova\Desktop\Фото   для стенда 2023г\2192.tmp.jpg"/>
          <p:cNvPicPr/>
          <p:nvPr/>
        </p:nvPicPr>
        <p:blipFill>
          <a:blip r:embed="rId2"/>
          <a:stretch/>
        </p:blipFill>
        <p:spPr>
          <a:xfrm>
            <a:off x="6599880" y="3342240"/>
            <a:ext cx="4463640" cy="3347280"/>
          </a:xfrm>
          <a:prstGeom prst="rect">
            <a:avLst/>
          </a:prstGeom>
          <a:ln w="0">
            <a:noFill/>
          </a:ln>
        </p:spPr>
      </p:pic>
      <p:pic>
        <p:nvPicPr>
          <p:cNvPr id="66" name="Picture 5"/>
          <p:cNvPicPr/>
          <p:nvPr/>
        </p:nvPicPr>
        <p:blipFill>
          <a:blip r:embed="rId3"/>
          <a:stretch/>
        </p:blipFill>
        <p:spPr>
          <a:xfrm>
            <a:off x="6599880" y="430920"/>
            <a:ext cx="4467240" cy="2759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ПРИОРИТЕТНЫЕ НАПРАВЛЕНИЯ ДЕЯТЕЛЬНОСТИ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68" name="AutoShape 2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TextBox 7"/>
          <p:cNvSpPr/>
          <p:nvPr/>
        </p:nvSpPr>
        <p:spPr>
          <a:xfrm>
            <a:off x="581760" y="1310040"/>
            <a:ext cx="9358560" cy="350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Обрабатывающая промышленность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Сельское хозяйство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 marL="514440" indent="-513000">
              <a:lnSpc>
                <a:spcPct val="100000"/>
              </a:lnSpc>
              <a:buClr>
                <a:srgbClr val="00175B"/>
              </a:buClr>
              <a:buFont typeface="StarSymbol"/>
              <a:buAutoNum type="arabicPeriod"/>
            </a:pPr>
            <a:r>
              <a:rPr lang="ru-RU" sz="32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Добыча нерудных материалов</a:t>
            </a: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32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70" name="Picture 8" descr="https://avatars.mds.yandex.net/i?id=01bdb4d2e7459838e2b5c0afb53bb6e9-4210399-images-thumbs&amp;n=13"/>
          <p:cNvPicPr/>
          <p:nvPr/>
        </p:nvPicPr>
        <p:blipFill>
          <a:blip r:embed="rId2"/>
          <a:stretch/>
        </p:blipFill>
        <p:spPr>
          <a:xfrm>
            <a:off x="459720" y="3429000"/>
            <a:ext cx="3802680" cy="257796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2" descr="C:\Users\Selivanova\Desktop\Фото   для стенда 2023г\449B.tmp.jpg"/>
          <p:cNvPicPr/>
          <p:nvPr/>
        </p:nvPicPr>
        <p:blipFill>
          <a:blip r:embed="rId3"/>
          <a:stretch/>
        </p:blipFill>
        <p:spPr>
          <a:xfrm>
            <a:off x="4367880" y="3429000"/>
            <a:ext cx="3428640" cy="257796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2" descr="https://vezetnerud.ru/images/dobycha.jpg"/>
          <p:cNvPicPr/>
          <p:nvPr/>
        </p:nvPicPr>
        <p:blipFill>
          <a:blip r:embed="rId4"/>
          <a:stretch/>
        </p:blipFill>
        <p:spPr>
          <a:xfrm>
            <a:off x="7896240" y="3420720"/>
            <a:ext cx="4137840" cy="2585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1"/>
          <p:cNvSpPr/>
          <p:nvPr/>
        </p:nvSpPr>
        <p:spPr>
          <a:xfrm>
            <a:off x="460440" y="430920"/>
            <a:ext cx="969552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ИНВЕСТИЦИОННЫЕ ПЛОЩАДКИ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74" name="TextBox 1_5"/>
          <p:cNvSpPr/>
          <p:nvPr/>
        </p:nvSpPr>
        <p:spPr>
          <a:xfrm>
            <a:off x="460440" y="1618920"/>
            <a:ext cx="9695520" cy="307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Количество площадок «Гринфилд» - 6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Количество площадок «Браунфилд» - 21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Кадастровая стоимость,  стоимость аренды и стоимость выкупа земельных участков зависит от места расположения, категории земель и вида разрешенного использования.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3_0"/>
          <p:cNvPicPr/>
          <p:nvPr/>
        </p:nvPicPr>
        <p:blipFill>
          <a:blip r:embed="rId2"/>
          <a:stretch/>
        </p:blipFill>
        <p:spPr>
          <a:xfrm>
            <a:off x="1103400" y="1588680"/>
            <a:ext cx="5765400" cy="2708280"/>
          </a:xfrm>
          <a:prstGeom prst="rect">
            <a:avLst/>
          </a:prstGeom>
          <a:ln w="0">
            <a:noFill/>
          </a:ln>
        </p:spPr>
      </p:pic>
      <p:pic>
        <p:nvPicPr>
          <p:cNvPr id="76" name="Picture 2_4"/>
          <p:cNvPicPr/>
          <p:nvPr/>
        </p:nvPicPr>
        <p:blipFill>
          <a:blip r:embed="rId3"/>
          <a:stretch/>
        </p:blipFill>
        <p:spPr>
          <a:xfrm>
            <a:off x="1186920" y="3561120"/>
            <a:ext cx="1053720" cy="686520"/>
          </a:xfrm>
          <a:prstGeom prst="rect">
            <a:avLst/>
          </a:prstGeom>
          <a:ln w="0">
            <a:noFill/>
          </a:ln>
        </p:spPr>
      </p:pic>
      <p:sp>
        <p:nvSpPr>
          <p:cNvPr id="77" name="CustomShape 3_19"/>
          <p:cNvSpPr/>
          <p:nvPr/>
        </p:nvSpPr>
        <p:spPr>
          <a:xfrm>
            <a:off x="2418120" y="1185480"/>
            <a:ext cx="7714440" cy="2718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AutoShape 5_1"/>
          <p:cNvSpPr/>
          <p:nvPr/>
        </p:nvSpPr>
        <p:spPr>
          <a:xfrm>
            <a:off x="207360" y="-144360"/>
            <a:ext cx="40428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" name="AutoShape 7_1"/>
          <p:cNvSpPr/>
          <p:nvPr/>
        </p:nvSpPr>
        <p:spPr>
          <a:xfrm>
            <a:off x="410400" y="7920"/>
            <a:ext cx="40428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0" name="Picture 9_1" descr="угол. определение. без фона. площадь. символ. бренд. клиент. логотип. геоме..."/>
          <p:cNvPicPr/>
          <p:nvPr/>
        </p:nvPicPr>
        <p:blipFill>
          <a:blip r:embed="rId4"/>
          <a:stretch/>
        </p:blipFill>
        <p:spPr>
          <a:xfrm>
            <a:off x="7308360" y="1574280"/>
            <a:ext cx="450360" cy="277560"/>
          </a:xfrm>
          <a:prstGeom prst="rect">
            <a:avLst/>
          </a:prstGeom>
          <a:ln w="0">
            <a:noFill/>
          </a:ln>
        </p:spPr>
      </p:pic>
      <p:sp>
        <p:nvSpPr>
          <p:cNvPr id="81" name="CustomShape 3_20"/>
          <p:cNvSpPr/>
          <p:nvPr/>
        </p:nvSpPr>
        <p:spPr>
          <a:xfrm>
            <a:off x="8191800" y="1502640"/>
            <a:ext cx="3518280" cy="33264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82" name="Picture 11_1" descr="Architecture. "/>
          <p:cNvPicPr/>
          <p:nvPr/>
        </p:nvPicPr>
        <p:blipFill>
          <a:blip r:embed="rId5"/>
          <a:stretch/>
        </p:blipFill>
        <p:spPr>
          <a:xfrm>
            <a:off x="7178400" y="3232440"/>
            <a:ext cx="826200" cy="467280"/>
          </a:xfrm>
          <a:prstGeom prst="rect">
            <a:avLst/>
          </a:prstGeom>
          <a:ln w="0">
            <a:noFill/>
          </a:ln>
        </p:spPr>
      </p:pic>
      <p:sp>
        <p:nvSpPr>
          <p:cNvPr id="83" name="CustomShape 3_21"/>
          <p:cNvSpPr/>
          <p:nvPr/>
        </p:nvSpPr>
        <p:spPr>
          <a:xfrm>
            <a:off x="8237520" y="3833640"/>
            <a:ext cx="364176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84" name="CustomShape 3_22"/>
          <p:cNvSpPr/>
          <p:nvPr/>
        </p:nvSpPr>
        <p:spPr>
          <a:xfrm>
            <a:off x="8237520" y="2009520"/>
            <a:ext cx="3115080" cy="3031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–20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85" name="CustomShape 3_23"/>
          <p:cNvSpPr/>
          <p:nvPr/>
        </p:nvSpPr>
        <p:spPr>
          <a:xfrm>
            <a:off x="8516880" y="4119480"/>
            <a:ext cx="3122280" cy="2718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86" name="Picture 2_5" descr="свободно компьютерные иконки, инфраструктура, ИТинфраструктуры прозрачное и..."/>
          <p:cNvPicPr/>
          <p:nvPr/>
        </p:nvPicPr>
        <p:blipFill>
          <a:blip r:embed="rId6"/>
          <a:stretch/>
        </p:blipFill>
        <p:spPr>
          <a:xfrm>
            <a:off x="7435080" y="4228920"/>
            <a:ext cx="649800" cy="391680"/>
          </a:xfrm>
          <a:prstGeom prst="rect">
            <a:avLst/>
          </a:prstGeom>
          <a:ln w="0">
            <a:noFill/>
          </a:ln>
        </p:spPr>
      </p:pic>
      <p:sp>
        <p:nvSpPr>
          <p:cNvPr id="87" name="CustomShape 3_24"/>
          <p:cNvSpPr/>
          <p:nvPr/>
        </p:nvSpPr>
        <p:spPr>
          <a:xfrm>
            <a:off x="8241840" y="4400280"/>
            <a:ext cx="36374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88" name="CustomShape 3_25"/>
          <p:cNvSpPr/>
          <p:nvPr/>
        </p:nvSpPr>
        <p:spPr>
          <a:xfrm>
            <a:off x="613800" y="4553280"/>
            <a:ext cx="32468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89" name="CustomShape 3_26"/>
          <p:cNvSpPr/>
          <p:nvPr/>
        </p:nvSpPr>
        <p:spPr>
          <a:xfrm>
            <a:off x="167760" y="5178240"/>
            <a:ext cx="4347720" cy="8200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- 1600 м от опоры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5 Л-2 МТП №170 </a:t>
            </a:r>
            <a:r>
              <a:rPr lang="ru-RU" sz="1600" b="1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д.Березово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90" name="CustomShape 3_27"/>
          <p:cNvSpPr/>
          <p:nvPr/>
        </p:nvSpPr>
        <p:spPr>
          <a:xfrm>
            <a:off x="4582800" y="4921200"/>
            <a:ext cx="35550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91" name="CustomShape 3_28"/>
          <p:cNvSpPr/>
          <p:nvPr/>
        </p:nvSpPr>
        <p:spPr>
          <a:xfrm>
            <a:off x="4518000" y="5421600"/>
            <a:ext cx="3928320" cy="5760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- 4,5 км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92" name="CustomShape 3_29"/>
          <p:cNvSpPr/>
          <p:nvPr/>
        </p:nvSpPr>
        <p:spPr>
          <a:xfrm>
            <a:off x="8241840" y="4878000"/>
            <a:ext cx="3637440" cy="6379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93" name="CustomShape 3_30"/>
          <p:cNvSpPr/>
          <p:nvPr/>
        </p:nvSpPr>
        <p:spPr>
          <a:xfrm>
            <a:off x="8582760" y="5476320"/>
            <a:ext cx="3014640" cy="5760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Водонапорная 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башня в 550 м 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94" name="Прямая со стрелкой 10_1"/>
          <p:cNvSpPr/>
          <p:nvPr/>
        </p:nvSpPr>
        <p:spPr>
          <a:xfrm flipH="1">
            <a:off x="4153320" y="4494960"/>
            <a:ext cx="3152880" cy="239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92D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Прямая со стрелкой 13_1"/>
          <p:cNvSpPr/>
          <p:nvPr/>
        </p:nvSpPr>
        <p:spPr>
          <a:xfrm flipH="1">
            <a:off x="6525360" y="4659120"/>
            <a:ext cx="1558440" cy="210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92D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Прямая со стрелкой 25_1"/>
          <p:cNvSpPr/>
          <p:nvPr/>
        </p:nvSpPr>
        <p:spPr>
          <a:xfrm>
            <a:off x="10257120" y="4794480"/>
            <a:ext cx="360" cy="1508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92D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3_31"/>
          <p:cNvSpPr/>
          <p:nvPr/>
        </p:nvSpPr>
        <p:spPr>
          <a:xfrm>
            <a:off x="8133480" y="2587680"/>
            <a:ext cx="3745800" cy="3031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98" name="Picture 5_1" descr="https://www.dev.prin.ru/images/oformlenie_saita/icons/all/carte-de-localisation_318-56285.png"/>
          <p:cNvPicPr/>
          <p:nvPr/>
        </p:nvPicPr>
        <p:blipFill>
          <a:blip r:embed="rId7"/>
          <a:stretch/>
        </p:blipFill>
        <p:spPr>
          <a:xfrm>
            <a:off x="7253280" y="2479320"/>
            <a:ext cx="676080" cy="506880"/>
          </a:xfrm>
          <a:prstGeom prst="rect">
            <a:avLst/>
          </a:prstGeom>
          <a:ln w="0">
            <a:noFill/>
          </a:ln>
        </p:spPr>
      </p:pic>
      <p:sp>
        <p:nvSpPr>
          <p:cNvPr id="99" name="Прямая со стрелкой 1024_1"/>
          <p:cNvSpPr/>
          <p:nvPr/>
        </p:nvSpPr>
        <p:spPr>
          <a:xfrm flipV="1">
            <a:off x="3311640" y="3642840"/>
            <a:ext cx="1053720" cy="502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0" name="CustomShape 3_32"/>
          <p:cNvSpPr/>
          <p:nvPr/>
        </p:nvSpPr>
        <p:spPr>
          <a:xfrm>
            <a:off x="8139960" y="3073680"/>
            <a:ext cx="373896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01" name="CustomShape 3_33"/>
          <p:cNvSpPr/>
          <p:nvPr/>
        </p:nvSpPr>
        <p:spPr>
          <a:xfrm>
            <a:off x="8191800" y="3415680"/>
            <a:ext cx="3410640" cy="4543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02" name="TextBox 1_1"/>
          <p:cNvSpPr/>
          <p:nvPr/>
        </p:nvSpPr>
        <p:spPr>
          <a:xfrm>
            <a:off x="1683360" y="203400"/>
            <a:ext cx="96955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«Бывшая шахта Прогресс»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03" name="TextBox 1_2"/>
          <p:cNvSpPr/>
          <p:nvPr/>
        </p:nvSpPr>
        <p:spPr>
          <a:xfrm>
            <a:off x="1656000" y="720000"/>
            <a:ext cx="1131552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TextBox 3_0"/>
          <p:cNvSpPr/>
          <p:nvPr/>
        </p:nvSpPr>
        <p:spPr>
          <a:xfrm>
            <a:off x="2147760" y="823320"/>
            <a:ext cx="96955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Ориентир земельный участок  с кадастровым номером: 71:05040301:464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3_0"/>
          <p:cNvSpPr/>
          <p:nvPr/>
        </p:nvSpPr>
        <p:spPr>
          <a:xfrm>
            <a:off x="2351520" y="42480"/>
            <a:ext cx="894096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Прямая со стрелкой 2_1"/>
          <p:cNvSpPr/>
          <p:nvPr/>
        </p:nvSpPr>
        <p:spPr>
          <a:xfrm flipV="1">
            <a:off x="5807880" y="5010840"/>
            <a:ext cx="285840" cy="286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7" name="Picture 2_6"/>
          <p:cNvPicPr/>
          <p:nvPr/>
        </p:nvPicPr>
        <p:blipFill>
          <a:blip r:embed="rId2"/>
          <a:stretch/>
        </p:blipFill>
        <p:spPr>
          <a:xfrm>
            <a:off x="719280" y="1749600"/>
            <a:ext cx="6400800" cy="3189960"/>
          </a:xfrm>
          <a:prstGeom prst="rect">
            <a:avLst/>
          </a:prstGeom>
          <a:ln w="0">
            <a:noFill/>
          </a:ln>
        </p:spPr>
      </p:pic>
      <p:pic>
        <p:nvPicPr>
          <p:cNvPr id="108" name="Picture 3_1"/>
          <p:cNvPicPr/>
          <p:nvPr/>
        </p:nvPicPr>
        <p:blipFill>
          <a:blip r:embed="rId3"/>
          <a:stretch/>
        </p:blipFill>
        <p:spPr>
          <a:xfrm>
            <a:off x="719280" y="4084200"/>
            <a:ext cx="1341720" cy="855360"/>
          </a:xfrm>
          <a:prstGeom prst="rect">
            <a:avLst/>
          </a:prstGeom>
          <a:ln w="0">
            <a:noFill/>
          </a:ln>
        </p:spPr>
      </p:pic>
      <p:pic>
        <p:nvPicPr>
          <p:cNvPr id="109" name="Picture 9_2" descr="угол. определение. без фона. площадь. символ. бренд. клиент. логотип. геоме..."/>
          <p:cNvPicPr/>
          <p:nvPr/>
        </p:nvPicPr>
        <p:blipFill>
          <a:blip r:embed="rId4"/>
          <a:stretch/>
        </p:blipFill>
        <p:spPr>
          <a:xfrm>
            <a:off x="7390800" y="1366200"/>
            <a:ext cx="618480" cy="381600"/>
          </a:xfrm>
          <a:prstGeom prst="rect">
            <a:avLst/>
          </a:prstGeom>
          <a:ln w="0">
            <a:noFill/>
          </a:ln>
        </p:spPr>
      </p:pic>
      <p:sp>
        <p:nvSpPr>
          <p:cNvPr id="110" name="CustomShape 3_15"/>
          <p:cNvSpPr/>
          <p:nvPr/>
        </p:nvSpPr>
        <p:spPr>
          <a:xfrm>
            <a:off x="8444880" y="1341360"/>
            <a:ext cx="3196080" cy="33264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11" name="CustomShape 3_16"/>
          <p:cNvSpPr/>
          <p:nvPr/>
        </p:nvSpPr>
        <p:spPr>
          <a:xfrm>
            <a:off x="8306640" y="1843920"/>
            <a:ext cx="3452400" cy="30276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 5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12" name="Picture 5_2" descr="https://www.dev.prin.ru/images/oformlenie_saita/icons/all/carte-de-localisation_318-56285.png"/>
          <p:cNvPicPr/>
          <p:nvPr/>
        </p:nvPicPr>
        <p:blipFill>
          <a:blip r:embed="rId5"/>
          <a:stretch/>
        </p:blipFill>
        <p:spPr>
          <a:xfrm>
            <a:off x="7420680" y="2304000"/>
            <a:ext cx="676080" cy="506880"/>
          </a:xfrm>
          <a:prstGeom prst="rect">
            <a:avLst/>
          </a:prstGeom>
          <a:ln w="0">
            <a:noFill/>
          </a:ln>
        </p:spPr>
      </p:pic>
      <p:sp>
        <p:nvSpPr>
          <p:cNvPr id="113" name="CustomShape 3_17"/>
          <p:cNvSpPr/>
          <p:nvPr/>
        </p:nvSpPr>
        <p:spPr>
          <a:xfrm>
            <a:off x="8253360" y="2427840"/>
            <a:ext cx="3596040" cy="3333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14" name="Picture 11_2" descr="Architecture. "/>
          <p:cNvPicPr/>
          <p:nvPr/>
        </p:nvPicPr>
        <p:blipFill>
          <a:blip r:embed="rId6"/>
          <a:stretch/>
        </p:blipFill>
        <p:spPr>
          <a:xfrm>
            <a:off x="7331400" y="3333600"/>
            <a:ext cx="826200" cy="467280"/>
          </a:xfrm>
          <a:prstGeom prst="rect">
            <a:avLst/>
          </a:prstGeom>
          <a:ln w="0">
            <a:noFill/>
          </a:ln>
        </p:spPr>
      </p:pic>
      <p:sp>
        <p:nvSpPr>
          <p:cNvPr id="115" name="CustomShape 3_18"/>
          <p:cNvSpPr/>
          <p:nvPr/>
        </p:nvSpPr>
        <p:spPr>
          <a:xfrm>
            <a:off x="8306640" y="3763080"/>
            <a:ext cx="354276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16" name="CustomShape 3_34"/>
          <p:cNvSpPr/>
          <p:nvPr/>
        </p:nvSpPr>
        <p:spPr>
          <a:xfrm>
            <a:off x="8506800" y="4085280"/>
            <a:ext cx="3122280" cy="3024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17" name="Picture 2_7" descr="свободно компьютерные иконки, инфраструктура, ИТинфраструктуры прозрачное и..."/>
          <p:cNvPicPr/>
          <p:nvPr/>
        </p:nvPicPr>
        <p:blipFill>
          <a:blip r:embed="rId7"/>
          <a:stretch/>
        </p:blipFill>
        <p:spPr>
          <a:xfrm>
            <a:off x="7475400" y="4237560"/>
            <a:ext cx="649800" cy="391680"/>
          </a:xfrm>
          <a:prstGeom prst="rect">
            <a:avLst/>
          </a:prstGeom>
          <a:ln w="0">
            <a:noFill/>
          </a:ln>
        </p:spPr>
      </p:pic>
      <p:sp>
        <p:nvSpPr>
          <p:cNvPr id="118" name="CustomShape 3_35"/>
          <p:cNvSpPr/>
          <p:nvPr/>
        </p:nvSpPr>
        <p:spPr>
          <a:xfrm>
            <a:off x="8306640" y="4415040"/>
            <a:ext cx="353448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19" name="CustomShape 3_36"/>
          <p:cNvSpPr/>
          <p:nvPr/>
        </p:nvSpPr>
        <p:spPr>
          <a:xfrm>
            <a:off x="826560" y="5014080"/>
            <a:ext cx="32468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0" name="CustomShape 3_37"/>
          <p:cNvSpPr/>
          <p:nvPr/>
        </p:nvSpPr>
        <p:spPr>
          <a:xfrm>
            <a:off x="4516200" y="5017320"/>
            <a:ext cx="35550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1" name="CustomShape 3_38"/>
          <p:cNvSpPr/>
          <p:nvPr/>
        </p:nvSpPr>
        <p:spPr>
          <a:xfrm>
            <a:off x="8306640" y="4858200"/>
            <a:ext cx="3534480" cy="6379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2" name="CustomShape 3_39"/>
          <p:cNvSpPr/>
          <p:nvPr/>
        </p:nvSpPr>
        <p:spPr>
          <a:xfrm>
            <a:off x="253080" y="5611680"/>
            <a:ext cx="4347720" cy="5464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- </a:t>
            </a: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160 м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3" name="Прямоугольник 5_1"/>
          <p:cNvSpPr/>
          <p:nvPr/>
        </p:nvSpPr>
        <p:spPr>
          <a:xfrm>
            <a:off x="8306640" y="5589360"/>
            <a:ext cx="333396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точки подключения -510м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(п. Бельковский)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4" name="Прямоугольник 7_1"/>
          <p:cNvSpPr/>
          <p:nvPr/>
        </p:nvSpPr>
        <p:spPr>
          <a:xfrm>
            <a:off x="4593240" y="5496840"/>
            <a:ext cx="36576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- 150 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5" name="Прямая со стрелкой 9_1"/>
          <p:cNvSpPr/>
          <p:nvPr/>
        </p:nvSpPr>
        <p:spPr>
          <a:xfrm flipH="1">
            <a:off x="4073400" y="4674960"/>
            <a:ext cx="36838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6" name="Прямая со стрелкой 34_1"/>
          <p:cNvSpPr/>
          <p:nvPr/>
        </p:nvSpPr>
        <p:spPr>
          <a:xfrm>
            <a:off x="7915680" y="4644360"/>
            <a:ext cx="360" cy="472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Прямая со стрелкой 36_1"/>
          <p:cNvSpPr/>
          <p:nvPr/>
        </p:nvSpPr>
        <p:spPr>
          <a:xfrm>
            <a:off x="7919640" y="4717440"/>
            <a:ext cx="660960" cy="870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3_40"/>
          <p:cNvSpPr/>
          <p:nvPr/>
        </p:nvSpPr>
        <p:spPr>
          <a:xfrm>
            <a:off x="8300160" y="2939040"/>
            <a:ext cx="354924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29" name="CustomShape 3_41"/>
          <p:cNvSpPr/>
          <p:nvPr/>
        </p:nvSpPr>
        <p:spPr>
          <a:xfrm>
            <a:off x="8199000" y="3394440"/>
            <a:ext cx="3687120" cy="2725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30" name="TextBox 1_0"/>
          <p:cNvSpPr/>
          <p:nvPr/>
        </p:nvSpPr>
        <p:spPr>
          <a:xfrm>
            <a:off x="216000" y="203400"/>
            <a:ext cx="1187928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«Поселок Бельковский Веневского района» 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31" name="TextBox 3_1"/>
          <p:cNvSpPr/>
          <p:nvPr/>
        </p:nvSpPr>
        <p:spPr>
          <a:xfrm>
            <a:off x="3587760" y="823320"/>
            <a:ext cx="96955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Кадастровый номер : 71:05:050602:524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3_13"/>
          <p:cNvSpPr/>
          <p:nvPr/>
        </p:nvSpPr>
        <p:spPr>
          <a:xfrm>
            <a:off x="2351520" y="42480"/>
            <a:ext cx="8941320" cy="1234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3" name="Прямая со стрелкой 2_3"/>
          <p:cNvSpPr/>
          <p:nvPr/>
        </p:nvSpPr>
        <p:spPr>
          <a:xfrm flipV="1">
            <a:off x="5807880" y="5011560"/>
            <a:ext cx="286200" cy="286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Прямоугольник 1_2"/>
          <p:cNvSpPr/>
          <p:nvPr/>
        </p:nvSpPr>
        <p:spPr>
          <a:xfrm>
            <a:off x="6480000" y="6073920"/>
            <a:ext cx="5796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36" name="Picture 9_4" descr="угол. определение. без фона. площадь. символ. бренд. клиент. логотип. геоме..."/>
          <p:cNvPicPr/>
          <p:nvPr/>
        </p:nvPicPr>
        <p:blipFill>
          <a:blip r:embed="rId2"/>
          <a:stretch/>
        </p:blipFill>
        <p:spPr>
          <a:xfrm>
            <a:off x="7384320" y="1366200"/>
            <a:ext cx="618840" cy="381960"/>
          </a:xfrm>
          <a:prstGeom prst="rect">
            <a:avLst/>
          </a:prstGeom>
          <a:ln w="0">
            <a:noFill/>
          </a:ln>
        </p:spPr>
      </p:pic>
      <p:sp>
        <p:nvSpPr>
          <p:cNvPr id="137" name="CustomShape 3_56"/>
          <p:cNvSpPr/>
          <p:nvPr/>
        </p:nvSpPr>
        <p:spPr>
          <a:xfrm>
            <a:off x="8300160" y="1362600"/>
            <a:ext cx="3526560" cy="3639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38" name="CustomShape 3_57"/>
          <p:cNvSpPr/>
          <p:nvPr/>
        </p:nvSpPr>
        <p:spPr>
          <a:xfrm>
            <a:off x="8505360" y="1731600"/>
            <a:ext cx="3115440" cy="5158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en-US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20</a:t>
            </a: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39" name="Picture 5_4" descr="https://www.dev.prin.ru/images/oformlenie_saita/icons/all/carte-de-localisation_318-56285.png"/>
          <p:cNvPicPr/>
          <p:nvPr/>
        </p:nvPicPr>
        <p:blipFill>
          <a:blip r:embed="rId3"/>
          <a:stretch/>
        </p:blipFill>
        <p:spPr>
          <a:xfrm>
            <a:off x="7462080" y="2272320"/>
            <a:ext cx="676440" cy="507240"/>
          </a:xfrm>
          <a:prstGeom prst="rect">
            <a:avLst/>
          </a:prstGeom>
          <a:ln w="0">
            <a:noFill/>
          </a:ln>
        </p:spPr>
      </p:pic>
      <p:sp>
        <p:nvSpPr>
          <p:cNvPr id="140" name="CustomShape 3_58"/>
          <p:cNvSpPr/>
          <p:nvPr/>
        </p:nvSpPr>
        <p:spPr>
          <a:xfrm>
            <a:off x="8308440" y="2398680"/>
            <a:ext cx="3596400" cy="30348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41" name="Picture 11_4" descr="Architecture. "/>
          <p:cNvPicPr/>
          <p:nvPr/>
        </p:nvPicPr>
        <p:blipFill>
          <a:blip r:embed="rId4"/>
          <a:stretch/>
        </p:blipFill>
        <p:spPr>
          <a:xfrm>
            <a:off x="7347240" y="3466800"/>
            <a:ext cx="826560" cy="467640"/>
          </a:xfrm>
          <a:prstGeom prst="rect">
            <a:avLst/>
          </a:prstGeom>
          <a:ln w="0">
            <a:noFill/>
          </a:ln>
        </p:spPr>
      </p:pic>
      <p:sp>
        <p:nvSpPr>
          <p:cNvPr id="142" name="CustomShape 3_59"/>
          <p:cNvSpPr/>
          <p:nvPr/>
        </p:nvSpPr>
        <p:spPr>
          <a:xfrm>
            <a:off x="8378280" y="3779280"/>
            <a:ext cx="3526560" cy="3027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43" name="CustomShape 3_60"/>
          <p:cNvSpPr/>
          <p:nvPr/>
        </p:nvSpPr>
        <p:spPr>
          <a:xfrm>
            <a:off x="8567280" y="4085640"/>
            <a:ext cx="3122640" cy="30276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44" name="Picture 2_1" descr="свободно компьютерные иконки, инфраструктура, ИТинфраструктуры прозрачное и..."/>
          <p:cNvPicPr/>
          <p:nvPr/>
        </p:nvPicPr>
        <p:blipFill>
          <a:blip r:embed="rId5"/>
          <a:stretch/>
        </p:blipFill>
        <p:spPr>
          <a:xfrm>
            <a:off x="7475400" y="4237560"/>
            <a:ext cx="650160" cy="392040"/>
          </a:xfrm>
          <a:prstGeom prst="rect">
            <a:avLst/>
          </a:prstGeom>
          <a:ln w="0">
            <a:noFill/>
          </a:ln>
        </p:spPr>
      </p:pic>
      <p:sp>
        <p:nvSpPr>
          <p:cNvPr id="145" name="CustomShape 3_61"/>
          <p:cNvSpPr/>
          <p:nvPr/>
        </p:nvSpPr>
        <p:spPr>
          <a:xfrm>
            <a:off x="8340480" y="4414320"/>
            <a:ext cx="3526560" cy="3639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46" name="CustomShape 3_62"/>
          <p:cNvSpPr/>
          <p:nvPr/>
        </p:nvSpPr>
        <p:spPr>
          <a:xfrm>
            <a:off x="826560" y="5014080"/>
            <a:ext cx="3247200" cy="3639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47" name="CustomShape 3_63"/>
          <p:cNvSpPr/>
          <p:nvPr/>
        </p:nvSpPr>
        <p:spPr>
          <a:xfrm>
            <a:off x="4516200" y="5017320"/>
            <a:ext cx="3555360" cy="3639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48" name="CustomShape 3_64"/>
          <p:cNvSpPr/>
          <p:nvPr/>
        </p:nvSpPr>
        <p:spPr>
          <a:xfrm>
            <a:off x="8571240" y="4854600"/>
            <a:ext cx="3283920" cy="63828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49" name="CustomShape 3_65"/>
          <p:cNvSpPr/>
          <p:nvPr/>
        </p:nvSpPr>
        <p:spPr>
          <a:xfrm>
            <a:off x="149400" y="5597280"/>
            <a:ext cx="4348080" cy="57636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– 1,7 км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50" name="Прямоугольник 5_3"/>
          <p:cNvSpPr/>
          <p:nvPr/>
        </p:nvSpPr>
        <p:spPr>
          <a:xfrm>
            <a:off x="8306640" y="5589360"/>
            <a:ext cx="333432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точки подключения -1,5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51" name="Прямоугольник 7_3"/>
          <p:cNvSpPr/>
          <p:nvPr/>
        </p:nvSpPr>
        <p:spPr>
          <a:xfrm>
            <a:off x="4593240" y="5496840"/>
            <a:ext cx="365796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- 0,26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52" name="Прямая со стрелкой 9_3"/>
          <p:cNvSpPr/>
          <p:nvPr/>
        </p:nvSpPr>
        <p:spPr>
          <a:xfrm flipH="1">
            <a:off x="4074120" y="4674960"/>
            <a:ext cx="3684240" cy="5209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Прямая со стрелкой 34_3"/>
          <p:cNvSpPr/>
          <p:nvPr/>
        </p:nvSpPr>
        <p:spPr>
          <a:xfrm>
            <a:off x="7915680" y="4644360"/>
            <a:ext cx="360" cy="472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Прямая со стрелкой 36_3"/>
          <p:cNvSpPr/>
          <p:nvPr/>
        </p:nvSpPr>
        <p:spPr>
          <a:xfrm>
            <a:off x="8073360" y="4674960"/>
            <a:ext cx="507600" cy="9129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5" name="Picture 3_2"/>
          <p:cNvPicPr/>
          <p:nvPr/>
        </p:nvPicPr>
        <p:blipFill>
          <a:blip r:embed="rId6"/>
          <a:stretch/>
        </p:blipFill>
        <p:spPr>
          <a:xfrm>
            <a:off x="509760" y="1729440"/>
            <a:ext cx="6684120" cy="2944080"/>
          </a:xfrm>
          <a:prstGeom prst="rect">
            <a:avLst/>
          </a:prstGeom>
          <a:ln w="0">
            <a:noFill/>
          </a:ln>
        </p:spPr>
      </p:pic>
      <p:sp>
        <p:nvSpPr>
          <p:cNvPr id="156" name="Прямая со стрелкой 8_2"/>
          <p:cNvSpPr/>
          <p:nvPr/>
        </p:nvSpPr>
        <p:spPr>
          <a:xfrm flipH="1">
            <a:off x="2637000" y="2099520"/>
            <a:ext cx="574200" cy="680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CustomShape 3_66"/>
          <p:cNvSpPr/>
          <p:nvPr/>
        </p:nvSpPr>
        <p:spPr>
          <a:xfrm>
            <a:off x="8300160" y="2939040"/>
            <a:ext cx="3549600" cy="30276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58" name="CustomShape 3_67"/>
          <p:cNvSpPr/>
          <p:nvPr/>
        </p:nvSpPr>
        <p:spPr>
          <a:xfrm>
            <a:off x="8308800" y="3303720"/>
            <a:ext cx="3578400" cy="4546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59" name="TextBox 1_4"/>
          <p:cNvSpPr/>
          <p:nvPr/>
        </p:nvSpPr>
        <p:spPr>
          <a:xfrm>
            <a:off x="1764000" y="203400"/>
            <a:ext cx="914364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«Вблизи компании Essity»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60" name="TextBox 3_3"/>
          <p:cNvSpPr/>
          <p:nvPr/>
        </p:nvSpPr>
        <p:spPr>
          <a:xfrm>
            <a:off x="3839760" y="823320"/>
            <a:ext cx="96958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Кадастровый номер : 71:05:030102:97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3_14"/>
          <p:cNvSpPr/>
          <p:nvPr/>
        </p:nvSpPr>
        <p:spPr>
          <a:xfrm>
            <a:off x="2351520" y="42480"/>
            <a:ext cx="8940960" cy="123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2" name="Прямая со стрелкой 2_2"/>
          <p:cNvSpPr/>
          <p:nvPr/>
        </p:nvSpPr>
        <p:spPr>
          <a:xfrm flipV="1">
            <a:off x="5807880" y="5010840"/>
            <a:ext cx="285840" cy="286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Прямоугольник 1_1"/>
          <p:cNvSpPr/>
          <p:nvPr/>
        </p:nvSpPr>
        <p:spPr>
          <a:xfrm>
            <a:off x="6480000" y="6073920"/>
            <a:ext cx="5796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5" name="Picture 9_3" descr="угол. определение. без фона. площадь. символ. бренд. клиент. логотип. геоме..."/>
          <p:cNvPicPr/>
          <p:nvPr/>
        </p:nvPicPr>
        <p:blipFill>
          <a:blip r:embed="rId2"/>
          <a:stretch/>
        </p:blipFill>
        <p:spPr>
          <a:xfrm>
            <a:off x="7384320" y="1366200"/>
            <a:ext cx="618480" cy="381600"/>
          </a:xfrm>
          <a:prstGeom prst="rect">
            <a:avLst/>
          </a:prstGeom>
          <a:ln w="0">
            <a:noFill/>
          </a:ln>
        </p:spPr>
      </p:pic>
      <p:sp>
        <p:nvSpPr>
          <p:cNvPr id="166" name="CustomShape 3_43"/>
          <p:cNvSpPr/>
          <p:nvPr/>
        </p:nvSpPr>
        <p:spPr>
          <a:xfrm>
            <a:off x="8300160" y="136260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ПЛОЩАДЬ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67" name="CustomShape 3_44"/>
          <p:cNvSpPr/>
          <p:nvPr/>
        </p:nvSpPr>
        <p:spPr>
          <a:xfrm>
            <a:off x="8505360" y="1730880"/>
            <a:ext cx="3115080" cy="5166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Общая площадь –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3 га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68" name="Picture 5_3" descr="https://www.dev.prin.ru/images/oformlenie_saita/icons/all/carte-de-localisation_318-56285.png"/>
          <p:cNvPicPr/>
          <p:nvPr/>
        </p:nvPicPr>
        <p:blipFill>
          <a:blip r:embed="rId3"/>
          <a:stretch/>
        </p:blipFill>
        <p:spPr>
          <a:xfrm>
            <a:off x="7462080" y="2272320"/>
            <a:ext cx="676080" cy="506880"/>
          </a:xfrm>
          <a:prstGeom prst="rect">
            <a:avLst/>
          </a:prstGeom>
          <a:ln w="0">
            <a:noFill/>
          </a:ln>
        </p:spPr>
      </p:pic>
      <p:sp>
        <p:nvSpPr>
          <p:cNvPr id="169" name="CustomShape 3_45"/>
          <p:cNvSpPr/>
          <p:nvPr/>
        </p:nvSpPr>
        <p:spPr>
          <a:xfrm>
            <a:off x="8308440" y="2398680"/>
            <a:ext cx="3596040" cy="3031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ТЕРРИТОРИАЛЬНАЯ ЗОНА (П-1)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70" name="Picture 11_3" descr="Architecture. "/>
          <p:cNvPicPr/>
          <p:nvPr/>
        </p:nvPicPr>
        <p:blipFill>
          <a:blip r:embed="rId4"/>
          <a:stretch/>
        </p:blipFill>
        <p:spPr>
          <a:xfrm>
            <a:off x="7347240" y="3466800"/>
            <a:ext cx="826200" cy="467280"/>
          </a:xfrm>
          <a:prstGeom prst="rect">
            <a:avLst/>
          </a:prstGeom>
          <a:ln w="0">
            <a:noFill/>
          </a:ln>
        </p:spPr>
      </p:pic>
      <p:sp>
        <p:nvSpPr>
          <p:cNvPr id="171" name="CustomShape 3_46"/>
          <p:cNvSpPr/>
          <p:nvPr/>
        </p:nvSpPr>
        <p:spPr>
          <a:xfrm>
            <a:off x="8378280" y="3779280"/>
            <a:ext cx="352620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СДЕЛКИ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2" name="CustomShape 3_47"/>
          <p:cNvSpPr/>
          <p:nvPr/>
        </p:nvSpPr>
        <p:spPr>
          <a:xfrm>
            <a:off x="8567280" y="4085640"/>
            <a:ext cx="3122280" cy="30240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Продажа/ аренда</a:t>
            </a:r>
            <a:endParaRPr lang="ru-RU" sz="14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73" name="Picture 2_3" descr="свободно компьютерные иконки, инфраструктура, ИТинфраструктуры прозрачное и..."/>
          <p:cNvPicPr/>
          <p:nvPr/>
        </p:nvPicPr>
        <p:blipFill>
          <a:blip r:embed="rId5"/>
          <a:stretch/>
        </p:blipFill>
        <p:spPr>
          <a:xfrm>
            <a:off x="7475400" y="4237560"/>
            <a:ext cx="649800" cy="391680"/>
          </a:xfrm>
          <a:prstGeom prst="rect">
            <a:avLst/>
          </a:prstGeom>
          <a:ln w="0">
            <a:noFill/>
          </a:ln>
        </p:spPr>
      </p:pic>
      <p:sp>
        <p:nvSpPr>
          <p:cNvPr id="174" name="CustomShape 3_48"/>
          <p:cNvSpPr/>
          <p:nvPr/>
        </p:nvSpPr>
        <p:spPr>
          <a:xfrm>
            <a:off x="8340480" y="4414320"/>
            <a:ext cx="35262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ИНФРАСТУКТУРА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5" name="CustomShape 3_49"/>
          <p:cNvSpPr/>
          <p:nvPr/>
        </p:nvSpPr>
        <p:spPr>
          <a:xfrm>
            <a:off x="826560" y="5014080"/>
            <a:ext cx="324684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Электроснабжение: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6" name="CustomShape 3_50"/>
          <p:cNvSpPr/>
          <p:nvPr/>
        </p:nvSpPr>
        <p:spPr>
          <a:xfrm>
            <a:off x="4516200" y="5017320"/>
            <a:ext cx="3555000" cy="3636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Газоснабжение: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7" name="CustomShape 3_51"/>
          <p:cNvSpPr/>
          <p:nvPr/>
        </p:nvSpPr>
        <p:spPr>
          <a:xfrm>
            <a:off x="8571240" y="4854600"/>
            <a:ext cx="3283560" cy="63792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Водоснабжение/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водоотведение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8" name="CustomShape 3_52"/>
          <p:cNvSpPr/>
          <p:nvPr/>
        </p:nvSpPr>
        <p:spPr>
          <a:xfrm>
            <a:off x="149400" y="5596560"/>
            <a:ext cx="4347720" cy="57708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источника подключения – 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 км</a:t>
            </a:r>
            <a:endParaRPr lang="ru-RU" sz="16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79" name="Прямоугольник 5_2"/>
          <p:cNvSpPr/>
          <p:nvPr/>
        </p:nvSpPr>
        <p:spPr>
          <a:xfrm>
            <a:off x="8306640" y="5589360"/>
            <a:ext cx="333396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точки подключения -1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80" name="Прямоугольник 7_2"/>
          <p:cNvSpPr/>
          <p:nvPr/>
        </p:nvSpPr>
        <p:spPr>
          <a:xfrm>
            <a:off x="4593240" y="5496840"/>
            <a:ext cx="3657600" cy="5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Удаленность от газопровода высокого давления  - 15 км</a:t>
            </a:r>
            <a:endParaRPr lang="ru-RU" sz="16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81" name="Прямая со стрелкой 9_2"/>
          <p:cNvSpPr/>
          <p:nvPr/>
        </p:nvSpPr>
        <p:spPr>
          <a:xfrm flipH="1">
            <a:off x="4073400" y="4674960"/>
            <a:ext cx="3683880" cy="520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Прямая со стрелкой 34_2"/>
          <p:cNvSpPr/>
          <p:nvPr/>
        </p:nvSpPr>
        <p:spPr>
          <a:xfrm>
            <a:off x="7915680" y="4644360"/>
            <a:ext cx="360" cy="472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Прямая со стрелкой 36_2"/>
          <p:cNvSpPr/>
          <p:nvPr/>
        </p:nvSpPr>
        <p:spPr>
          <a:xfrm>
            <a:off x="8073360" y="4674960"/>
            <a:ext cx="507240" cy="91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00B05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Прямая со стрелкой 8_1"/>
          <p:cNvSpPr/>
          <p:nvPr/>
        </p:nvSpPr>
        <p:spPr>
          <a:xfrm flipH="1">
            <a:off x="2637000" y="2099520"/>
            <a:ext cx="573840" cy="679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00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CustomShape 3_53"/>
          <p:cNvSpPr/>
          <p:nvPr/>
        </p:nvSpPr>
        <p:spPr>
          <a:xfrm>
            <a:off x="8300160" y="2939040"/>
            <a:ext cx="3549240" cy="302400"/>
          </a:xfrm>
          <a:prstGeom prst="rect">
            <a:avLst/>
          </a:prstGeom>
          <a:solidFill>
            <a:srgbClr val="729FC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ФОРМА СОБСТВЕННОСТИ</a:t>
            </a:r>
            <a:endParaRPr lang="ru-RU" sz="14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86" name="CustomShape 3_54"/>
          <p:cNvSpPr/>
          <p:nvPr/>
        </p:nvSpPr>
        <p:spPr>
          <a:xfrm>
            <a:off x="8308800" y="3303720"/>
            <a:ext cx="3578040" cy="454320"/>
          </a:xfrm>
          <a:prstGeom prst="rect">
            <a:avLst/>
          </a:prstGeom>
          <a:solidFill>
            <a:schemeClr val="bg1">
              <a:alpha val="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неразграниченная собственность</a:t>
            </a:r>
            <a:endParaRPr lang="ru-RU" sz="1200" b="1" strike="noStrike" spc="-1" dirty="0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87" name="TextBox 1_3"/>
          <p:cNvSpPr/>
          <p:nvPr/>
        </p:nvSpPr>
        <p:spPr>
          <a:xfrm>
            <a:off x="1764000" y="203400"/>
            <a:ext cx="965988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130040"/>
                </a:solidFill>
                <a:latin typeface="Times New Roman"/>
                <a:ea typeface="PT Serif"/>
              </a:rPr>
              <a:t>Инвестиционная площадка «Вблизи деревни Кухтинка»</a:t>
            </a:r>
            <a:endParaRPr lang="ru-RU" sz="2800" b="1" strike="noStrike" spc="-1">
              <a:solidFill>
                <a:srgbClr val="00175B"/>
              </a:solidFill>
              <a:latin typeface="Times New Roman"/>
            </a:endParaRPr>
          </a:p>
        </p:txBody>
      </p:sp>
      <p:sp>
        <p:nvSpPr>
          <p:cNvPr id="188" name="TextBox 3_2"/>
          <p:cNvSpPr/>
          <p:nvPr/>
        </p:nvSpPr>
        <p:spPr>
          <a:xfrm>
            <a:off x="3839760" y="823320"/>
            <a:ext cx="96955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175B"/>
                </a:solidFill>
                <a:latin typeface="Times New Roman"/>
                <a:ea typeface="DejaVu Sans"/>
              </a:rPr>
              <a:t>Кадастровый номер : 71:05:060113:76</a:t>
            </a:r>
            <a:endParaRPr lang="ru-RU" sz="1800" b="1" strike="noStrike" spc="-1">
              <a:solidFill>
                <a:srgbClr val="00175B"/>
              </a:solidFill>
              <a:latin typeface="Times New Roman"/>
            </a:endParaRPr>
          </a:p>
        </p:txBody>
      </p:sp>
      <p:pic>
        <p:nvPicPr>
          <p:cNvPr id="189" name="Picture 3"/>
          <p:cNvPicPr/>
          <p:nvPr/>
        </p:nvPicPr>
        <p:blipFill>
          <a:blip r:embed="rId6"/>
          <a:stretch/>
        </p:blipFill>
        <p:spPr>
          <a:xfrm>
            <a:off x="479520" y="1377360"/>
            <a:ext cx="6467760" cy="3172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4894</TotalTime>
  <Words>918</Words>
  <Application>Microsoft Office PowerPoint</Application>
  <PresentationFormat>Произвольный</PresentationFormat>
  <Paragraphs>281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Бурмистрова Валерия Сергеевна</dc:creator>
  <dc:description/>
  <cp:lastModifiedBy>Селиванова</cp:lastModifiedBy>
  <cp:revision>85</cp:revision>
  <dcterms:created xsi:type="dcterms:W3CDTF">2023-12-04T15:05:21Z</dcterms:created>
  <dcterms:modified xsi:type="dcterms:W3CDTF">2024-04-26T07:01:24Z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Произвольный</vt:lpwstr>
  </property>
  <property fmtid="{D5CDD505-2E9C-101B-9397-08002B2CF9AE}" pid="4" name="Slides">
    <vt:i4>16</vt:i4>
  </property>
</Properties>
</file>