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5" r:id="rId1"/>
  </p:sldMasterIdLst>
  <p:sldIdLst>
    <p:sldId id="256" r:id="rId2"/>
    <p:sldId id="257" r:id="rId3"/>
    <p:sldId id="258" r:id="rId4"/>
    <p:sldId id="264" r:id="rId5"/>
    <p:sldId id="259" r:id="rId6"/>
    <p:sldId id="267" r:id="rId7"/>
    <p:sldId id="266" r:id="rId8"/>
    <p:sldId id="265" r:id="rId9"/>
    <p:sldId id="261" r:id="rId10"/>
    <p:sldId id="262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2" d="100"/>
          <a:sy n="92" d="100"/>
        </p:scale>
        <p:origin x="307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74F15-D79B-42ED-8300-B20141067435}" type="datetimeFigureOut">
              <a:rPr lang="ru-RU" smtClean="0"/>
              <a:t>24.02.2021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93AC0-614F-4BCC-8E09-72BC4FD073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40290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74F15-D79B-42ED-8300-B20141067435}" type="datetimeFigureOut">
              <a:rPr lang="ru-RU" smtClean="0"/>
              <a:t>24.02.2021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93AC0-614F-4BCC-8E09-72BC4FD073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01776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74F15-D79B-42ED-8300-B20141067435}" type="datetimeFigureOut">
              <a:rPr lang="ru-RU" smtClean="0"/>
              <a:t>24.02.2021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93AC0-614F-4BCC-8E09-72BC4FD073E0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992898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74F15-D79B-42ED-8300-B20141067435}" type="datetimeFigureOut">
              <a:rPr lang="ru-RU" smtClean="0"/>
              <a:t>24.02.2021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93AC0-614F-4BCC-8E09-72BC4FD073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25007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74F15-D79B-42ED-8300-B20141067435}" type="datetimeFigureOut">
              <a:rPr lang="ru-RU" smtClean="0"/>
              <a:t>24.02.2021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93AC0-614F-4BCC-8E09-72BC4FD073E0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539146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74F15-D79B-42ED-8300-B20141067435}" type="datetimeFigureOut">
              <a:rPr lang="ru-RU" smtClean="0"/>
              <a:t>24.02.2021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93AC0-614F-4BCC-8E09-72BC4FD073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35482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74F15-D79B-42ED-8300-B20141067435}" type="datetimeFigureOut">
              <a:rPr lang="ru-RU" smtClean="0"/>
              <a:t>24.02.2021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93AC0-614F-4BCC-8E09-72BC4FD073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35930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74F15-D79B-42ED-8300-B20141067435}" type="datetimeFigureOut">
              <a:rPr lang="ru-RU" smtClean="0"/>
              <a:t>24.02.2021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93AC0-614F-4BCC-8E09-72BC4FD073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80677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74F15-D79B-42ED-8300-B20141067435}" type="datetimeFigureOut">
              <a:rPr lang="ru-RU" smtClean="0"/>
              <a:t>24.02.2021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93AC0-614F-4BCC-8E09-72BC4FD073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1602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74F15-D79B-42ED-8300-B20141067435}" type="datetimeFigureOut">
              <a:rPr lang="ru-RU" smtClean="0"/>
              <a:t>24.02.2021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93AC0-614F-4BCC-8E09-72BC4FD073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466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74F15-D79B-42ED-8300-B20141067435}" type="datetimeFigureOut">
              <a:rPr lang="ru-RU" smtClean="0"/>
              <a:t>24.02.2021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93AC0-614F-4BCC-8E09-72BC4FD073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80211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74F15-D79B-42ED-8300-B20141067435}" type="datetimeFigureOut">
              <a:rPr lang="ru-RU" smtClean="0"/>
              <a:t>24.02.2021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93AC0-614F-4BCC-8E09-72BC4FD073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36130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74F15-D79B-42ED-8300-B20141067435}" type="datetimeFigureOut">
              <a:rPr lang="ru-RU" smtClean="0"/>
              <a:t>24.02.2021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93AC0-614F-4BCC-8E09-72BC4FD073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1052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74F15-D79B-42ED-8300-B20141067435}" type="datetimeFigureOut">
              <a:rPr lang="ru-RU" smtClean="0"/>
              <a:t>24.02.2021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93AC0-614F-4BCC-8E09-72BC4FD073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0493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74F15-D79B-42ED-8300-B20141067435}" type="datetimeFigureOut">
              <a:rPr lang="ru-RU" smtClean="0"/>
              <a:t>24.02.2021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93AC0-614F-4BCC-8E09-72BC4FD073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43520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74F15-D79B-42ED-8300-B20141067435}" type="datetimeFigureOut">
              <a:rPr lang="ru-RU" smtClean="0"/>
              <a:t>24.02.2021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93AC0-614F-4BCC-8E09-72BC4FD073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9160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674F15-D79B-42ED-8300-B20141067435}" type="datetimeFigureOut">
              <a:rPr lang="ru-RU" smtClean="0"/>
              <a:t>24.02.2021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3193AC0-614F-4BCC-8E09-72BC4FD073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5956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  <p:sldLayoutId id="2147483747" r:id="rId12"/>
    <p:sldLayoutId id="2147483748" r:id="rId13"/>
    <p:sldLayoutId id="2147483749" r:id="rId14"/>
    <p:sldLayoutId id="2147483750" r:id="rId15"/>
    <p:sldLayoutId id="214748375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1" y="1371601"/>
            <a:ext cx="7761316" cy="2784764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ИМУЩЕСТВЕННАЯ ПОДДЕРЖКА СУБЪЕКТОВ МАЛОГО И СРЕДНЕГО ПРЕДПРИНИМАТЕЛЬСТВА И САМОЗАНЯТЫХ ГРАЖДАН 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20240" y="5178829"/>
            <a:ext cx="7124007" cy="1097280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г. Венев-2021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6101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>
                <a:solidFill>
                  <a:schemeClr val="tx1"/>
                </a:solidFill>
              </a:rPr>
              <a:t>Шаг 3. УЧАСТИЕ В ТОРГАХ И ЗАКЛЮЧЕНИЕ ДОГОВОРА АРЕНДЫ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000" dirty="0"/>
              <a:t>1. На сайте https://torgi.gov.ru/ в разделе «Торги» зайдите в подраздел «Аренда, безвозмездное пользование, доверительное управление имуществом, иные договоры, предусматривающие передачу прав владения и пользования в отношении государственного и муниципального имущества</a:t>
            </a:r>
            <a:r>
              <a:rPr lang="ru-RU" sz="2000" dirty="0" smtClean="0"/>
              <a:t>».</a:t>
            </a:r>
          </a:p>
          <a:p>
            <a:r>
              <a:rPr lang="ru-RU" sz="2000" dirty="0" smtClean="0"/>
              <a:t>2</a:t>
            </a:r>
            <a:r>
              <a:rPr lang="ru-RU" sz="2000" dirty="0"/>
              <a:t>. В расширенном поиске выберите фильтр «Только для субъектов малого и среднего предпринимательства». </a:t>
            </a:r>
            <a:endParaRPr lang="ru-RU" sz="2000" dirty="0" smtClean="0"/>
          </a:p>
          <a:p>
            <a:r>
              <a:rPr lang="ru-RU" sz="2000" dirty="0" smtClean="0"/>
              <a:t>3</a:t>
            </a:r>
            <a:r>
              <a:rPr lang="ru-RU" sz="2000" dirty="0"/>
              <a:t>. Посмотрите информацию о торгах на право заключения договоров аренды в отношении имущества, включенного в перечни имущества, примите участие в процедуре торгов. </a:t>
            </a:r>
            <a:endParaRPr lang="ru-RU" sz="2000" dirty="0" smtClean="0"/>
          </a:p>
          <a:p>
            <a:pPr lvl="0" algn="just">
              <a:buClr>
                <a:srgbClr val="90C226"/>
              </a:buClr>
            </a:pPr>
            <a:r>
              <a:rPr lang="ru-RU" sz="20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Шаг 4. </a:t>
            </a:r>
            <a:r>
              <a:rPr lang="ru-RU" sz="2000" b="1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Заключение </a:t>
            </a:r>
            <a:r>
              <a:rPr lang="ru-RU" sz="20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договора аренды в случае признания победителем в торгах.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6420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677334" y="498764"/>
            <a:ext cx="8596668" cy="565264"/>
          </a:xfrm>
        </p:spPr>
        <p:txBody>
          <a:bodyPr>
            <a:normAutofit/>
          </a:bodyPr>
          <a:lstStyle/>
          <a:p>
            <a:pPr algn="ctr"/>
            <a:r>
              <a:rPr lang="ru-RU" sz="800" dirty="0" smtClean="0"/>
              <a:t>2</a:t>
            </a:r>
            <a:endParaRPr lang="ru-RU" sz="800" dirty="0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677334" y="623456"/>
            <a:ext cx="8017778" cy="5417906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СОДЕРЖАНИЕ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ПОНЯТИЕ </a:t>
            </a:r>
            <a:r>
              <a:rPr lang="ru-RU" sz="2400" dirty="0">
                <a:solidFill>
                  <a:schemeClr val="tx1"/>
                </a:solidFill>
              </a:rPr>
              <a:t>ИМУЩЕСТВЕННОЙ ПОДДЕРЖКИ СУБЪЕКТОВ </a:t>
            </a:r>
            <a:r>
              <a:rPr lang="ru-RU" sz="2400" dirty="0" smtClean="0">
                <a:solidFill>
                  <a:schemeClr val="tx1"/>
                </a:solidFill>
              </a:rPr>
              <a:t>МСП И </a:t>
            </a:r>
            <a:r>
              <a:rPr lang="ru-RU" sz="2400" dirty="0">
                <a:solidFill>
                  <a:schemeClr val="tx1"/>
                </a:solidFill>
              </a:rPr>
              <a:t>САМОЗАНЯТЫХ ГРАЖДАН </a:t>
            </a:r>
            <a:endParaRPr lang="ru-RU" sz="2400" dirty="0" smtClean="0">
              <a:solidFill>
                <a:schemeClr val="tx1"/>
              </a:solidFill>
            </a:endParaRPr>
          </a:p>
          <a:p>
            <a:r>
              <a:rPr lang="ru-RU" sz="2400" dirty="0" smtClean="0">
                <a:solidFill>
                  <a:schemeClr val="tx1"/>
                </a:solidFill>
              </a:rPr>
              <a:t>АЛГОРИТМ </a:t>
            </a:r>
            <a:r>
              <a:rPr lang="ru-RU" sz="2400" dirty="0">
                <a:solidFill>
                  <a:schemeClr val="tx1"/>
                </a:solidFill>
              </a:rPr>
              <a:t>ПОЛУЧЕНИЯ ИМУЩЕСТВЕННОЙ ПОДДЕРЖКИ </a:t>
            </a:r>
            <a:r>
              <a:rPr lang="ru-RU" sz="2400" dirty="0" smtClean="0">
                <a:solidFill>
                  <a:schemeClr val="tx1"/>
                </a:solidFill>
              </a:rPr>
              <a:t> 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Шаг </a:t>
            </a:r>
            <a:r>
              <a:rPr lang="ru-RU" sz="2400" dirty="0">
                <a:solidFill>
                  <a:schemeClr val="tx1"/>
                </a:solidFill>
              </a:rPr>
              <a:t>1. ПОДБОР ГОСУДАРСТВЕННОГО И МУНИЦИПАЛЬНОГО ИМУЩЕСТВА ДЛЯ ОСУЩЕСТВЛЕНИЯ ДЕЯТЕЛЬНОСТИ </a:t>
            </a:r>
            <a:endParaRPr lang="ru-RU" sz="2400" dirty="0" smtClean="0">
              <a:solidFill>
                <a:schemeClr val="tx1"/>
              </a:solidFill>
            </a:endParaRPr>
          </a:p>
          <a:p>
            <a:r>
              <a:rPr lang="ru-RU" sz="2400" dirty="0" smtClean="0">
                <a:solidFill>
                  <a:schemeClr val="tx1"/>
                </a:solidFill>
              </a:rPr>
              <a:t>КАРТА САЙТА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Шаг </a:t>
            </a:r>
            <a:r>
              <a:rPr lang="ru-RU" sz="2400" dirty="0">
                <a:solidFill>
                  <a:schemeClr val="tx1"/>
                </a:solidFill>
              </a:rPr>
              <a:t>2. ОБРАЩЕНИЕ В ОРГАН ВЛАСТИ ИЛИ ОРГАН МЕСТНОГО САМОУПРАВЛЕНИЯ </a:t>
            </a:r>
            <a:endParaRPr lang="ru-RU" sz="2400" dirty="0" smtClean="0">
              <a:solidFill>
                <a:schemeClr val="tx1"/>
              </a:solidFill>
            </a:endParaRPr>
          </a:p>
          <a:p>
            <a:r>
              <a:rPr lang="ru-RU" sz="2400" dirty="0" smtClean="0">
                <a:solidFill>
                  <a:schemeClr val="tx1"/>
                </a:solidFill>
              </a:rPr>
              <a:t>Шаг 3</a:t>
            </a:r>
            <a:r>
              <a:rPr lang="ru-RU" sz="2400" dirty="0">
                <a:solidFill>
                  <a:schemeClr val="tx1"/>
                </a:solidFill>
              </a:rPr>
              <a:t>. УЧАСТИЕ В ТОРГАХ И ЗАКЛЮЧЕНИЕ ДОГОВОРА АРЕНДЫ </a:t>
            </a:r>
            <a:r>
              <a:rPr lang="ru-RU" sz="2400" dirty="0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12" name="Объект 11"/>
          <p:cNvSpPr>
            <a:spLocks noGrp="1"/>
          </p:cNvSpPr>
          <p:nvPr>
            <p:ph sz="half" idx="2"/>
          </p:nvPr>
        </p:nvSpPr>
        <p:spPr>
          <a:xfrm>
            <a:off x="8412480" y="623456"/>
            <a:ext cx="1263535" cy="5417905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2</a:t>
            </a:r>
          </a:p>
          <a:p>
            <a:endParaRPr lang="ru-RU" sz="2000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r>
              <a:rPr lang="ru-RU" sz="2000" dirty="0" smtClean="0"/>
              <a:t>3 </a:t>
            </a:r>
            <a:endParaRPr lang="ru-RU" sz="2000" dirty="0"/>
          </a:p>
          <a:p>
            <a:endParaRPr lang="ru-RU" sz="2000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r>
              <a:rPr lang="ru-RU" sz="20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4</a:t>
            </a:r>
          </a:p>
          <a:p>
            <a:endParaRPr lang="ru-RU" sz="2000" dirty="0" smtClean="0"/>
          </a:p>
          <a:p>
            <a:r>
              <a:rPr lang="ru-RU" sz="2000" dirty="0" smtClean="0"/>
              <a:t>5</a:t>
            </a:r>
          </a:p>
          <a:p>
            <a:endParaRPr lang="ru-RU" sz="2000" dirty="0" smtClean="0"/>
          </a:p>
          <a:p>
            <a:r>
              <a:rPr lang="ru-RU" sz="2000" dirty="0" smtClean="0"/>
              <a:t>6,7</a:t>
            </a:r>
            <a:endParaRPr lang="ru-RU" sz="2000" dirty="0"/>
          </a:p>
          <a:p>
            <a:r>
              <a:rPr lang="ru-RU" sz="2000" dirty="0" smtClean="0"/>
              <a:t>9</a:t>
            </a:r>
          </a:p>
          <a:p>
            <a:endParaRPr lang="ru-RU" sz="2000" dirty="0"/>
          </a:p>
          <a:p>
            <a:r>
              <a:rPr lang="ru-RU" sz="2000" dirty="0" smtClean="0"/>
              <a:t>10</a:t>
            </a:r>
          </a:p>
          <a:p>
            <a:endParaRPr lang="ru-RU" sz="2000" dirty="0"/>
          </a:p>
          <a:p>
            <a:endParaRPr lang="ru-RU" sz="2000" dirty="0" smtClean="0"/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2118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77334" y="931024"/>
            <a:ext cx="8596668" cy="111390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>
                <a:solidFill>
                  <a:schemeClr val="tx1"/>
                </a:solidFill>
              </a:rPr>
              <a:t>ПОНЯТИЕ ИМУЩЕСТВЕННОЙ ПОДДЕРЖКИ СУБЪЕКТОВ МСП И САМОЗАНЯТЫХ ГРАЖДАН </a:t>
            </a:r>
            <a:br>
              <a:rPr lang="ru-RU" sz="3200" dirty="0">
                <a:solidFill>
                  <a:schemeClr val="tx1"/>
                </a:solidFill>
              </a:rPr>
            </a:b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677334" y="2227811"/>
            <a:ext cx="8596668" cy="4231178"/>
          </a:xfrm>
        </p:spPr>
        <p:txBody>
          <a:bodyPr>
            <a:normAutofit/>
          </a:bodyPr>
          <a:lstStyle/>
          <a:p>
            <a:r>
              <a:rPr lang="ru-RU" dirty="0"/>
              <a:t>Имущественная поддержка оказывается </a:t>
            </a:r>
            <a:r>
              <a:rPr lang="ru-RU" dirty="0" smtClean="0"/>
              <a:t>администрацией муниципального образования Веневский район </a:t>
            </a:r>
            <a:r>
              <a:rPr lang="ru-RU" dirty="0"/>
              <a:t>в виде передачи во владение и (или) </a:t>
            </a:r>
            <a:r>
              <a:rPr lang="ru-RU" dirty="0" smtClean="0"/>
              <a:t>в пользование муниципального имущества</a:t>
            </a:r>
            <a:r>
              <a:rPr lang="ru-RU" dirty="0"/>
              <a:t>, на возмездной основе, </a:t>
            </a:r>
            <a:r>
              <a:rPr lang="ru-RU" dirty="0" smtClean="0"/>
              <a:t>безвозмездной основе </a:t>
            </a:r>
            <a:r>
              <a:rPr lang="ru-RU" dirty="0"/>
              <a:t>или на льготных условиях, в </a:t>
            </a:r>
            <a:r>
              <a:rPr lang="ru-RU" dirty="0" smtClean="0"/>
              <a:t>отношении объектов, </a:t>
            </a:r>
            <a:r>
              <a:rPr lang="ru-RU" dirty="0"/>
              <a:t>предназначенные для субъектов </a:t>
            </a:r>
            <a:r>
              <a:rPr lang="ru-RU" dirty="0" smtClean="0"/>
              <a:t>МСП и </a:t>
            </a:r>
            <a:r>
              <a:rPr lang="ru-RU" dirty="0" err="1" smtClean="0"/>
              <a:t>самозанятых</a:t>
            </a:r>
            <a:r>
              <a:rPr lang="ru-RU" dirty="0" smtClean="0"/>
              <a:t> граждан, включенных в сформированный перечень муниципального имущества</a:t>
            </a:r>
            <a:r>
              <a:rPr lang="ru-RU" dirty="0">
                <a:solidFill>
                  <a:prstClr val="black">
                    <a:lumMod val="75000"/>
                    <a:lumOff val="25000"/>
                  </a:prstClr>
                </a:solidFill>
              </a:rPr>
              <a:t> для </a:t>
            </a:r>
            <a:r>
              <a:rPr lang="ru-RU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поддержки субъектов </a:t>
            </a:r>
            <a:r>
              <a:rPr lang="ru-RU" dirty="0">
                <a:solidFill>
                  <a:prstClr val="black">
                    <a:lumMod val="75000"/>
                    <a:lumOff val="25000"/>
                  </a:prstClr>
                </a:solidFill>
              </a:rPr>
              <a:t>МСП и </a:t>
            </a:r>
            <a:r>
              <a:rPr lang="ru-RU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самозанятых</a:t>
            </a:r>
            <a:r>
              <a:rPr lang="ru-RU" dirty="0">
                <a:solidFill>
                  <a:prstClr val="black">
                    <a:lumMod val="75000"/>
                    <a:lumOff val="25000"/>
                  </a:prstClr>
                </a:solidFill>
              </a:rPr>
              <a:t> граждан</a:t>
            </a:r>
            <a:endParaRPr lang="ru-RU" dirty="0"/>
          </a:p>
          <a:p>
            <a:r>
              <a:rPr lang="ru-RU" dirty="0"/>
              <a:t>Предоставление имущества, включенного в перечни, осуществляется</a:t>
            </a:r>
            <a:r>
              <a:rPr lang="ru-RU" dirty="0" smtClean="0"/>
              <a:t>:                                           - субъектам </a:t>
            </a:r>
            <a:r>
              <a:rPr lang="ru-RU" dirty="0"/>
              <a:t>МСП и </a:t>
            </a:r>
            <a:r>
              <a:rPr lang="ru-RU" dirty="0" err="1"/>
              <a:t>самозанятым</a:t>
            </a:r>
            <a:r>
              <a:rPr lang="ru-RU" dirty="0"/>
              <a:t> </a:t>
            </a:r>
            <a:r>
              <a:rPr lang="ru-RU" dirty="0" smtClean="0"/>
              <a:t>гражданам;                                                                              - на срок не менее 5 лет;                                                                                                           - на </a:t>
            </a:r>
            <a:r>
              <a:rPr lang="ru-RU" dirty="0"/>
              <a:t>льготных условиях, определяемых собственником </a:t>
            </a:r>
            <a:r>
              <a:rPr lang="ru-RU" dirty="0" smtClean="0"/>
              <a:t>имущества (льготная </a:t>
            </a:r>
            <a:r>
              <a:rPr lang="ru-RU" dirty="0"/>
              <a:t>ставка арендной платы</a:t>
            </a:r>
            <a:r>
              <a:rPr lang="ru-RU" dirty="0" smtClean="0"/>
              <a:t>);                                                                                                                        - без </a:t>
            </a:r>
            <a:r>
              <a:rPr lang="ru-RU" dirty="0"/>
              <a:t>проведения торгов, в случае если преференция </a:t>
            </a:r>
            <a:r>
              <a:rPr lang="ru-RU" dirty="0" smtClean="0"/>
              <a:t>установлена муниципальной программой (подпрограммой).                                                                                                         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2698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756457"/>
            <a:ext cx="8596668" cy="1313411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АЛГОРИТМ ПОЛУЧЕНИЯ ИМУЩЕСТВЕННОЙ ПОДДЕРЖКИ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601884"/>
            <a:ext cx="8596668" cy="3380211"/>
          </a:xfrm>
        </p:spPr>
        <p:txBody>
          <a:bodyPr>
            <a:noAutofit/>
          </a:bodyPr>
          <a:lstStyle/>
          <a:p>
            <a:pPr lvl="0" algn="just">
              <a:buClr>
                <a:srgbClr val="90C226"/>
              </a:buClr>
            </a:pPr>
            <a:r>
              <a:rPr lang="ru-RU" dirty="0">
                <a:solidFill>
                  <a:prstClr val="black">
                    <a:lumMod val="75000"/>
                    <a:lumOff val="25000"/>
                  </a:prstClr>
                </a:solidFill>
              </a:rPr>
              <a:t>Шаг 1. Подбор </a:t>
            </a:r>
            <a:r>
              <a:rPr lang="ru-RU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муниципального </a:t>
            </a:r>
            <a:r>
              <a:rPr lang="ru-RU" dirty="0">
                <a:solidFill>
                  <a:prstClr val="black">
                    <a:lumMod val="75000"/>
                    <a:lumOff val="25000"/>
                  </a:prstClr>
                </a:solidFill>
              </a:rPr>
              <a:t>имущества для осуществления предпринимательской </a:t>
            </a:r>
            <a:r>
              <a:rPr lang="ru-RU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деятельности на сайте администрации муниципального образования Веневский район.</a:t>
            </a:r>
          </a:p>
          <a:p>
            <a:pPr lvl="0" algn="just">
              <a:buClr>
                <a:srgbClr val="90C226"/>
              </a:buClr>
            </a:pPr>
            <a:r>
              <a:rPr lang="ru-RU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Шаг </a:t>
            </a:r>
            <a:r>
              <a:rPr lang="ru-RU" dirty="0">
                <a:solidFill>
                  <a:prstClr val="black">
                    <a:lumMod val="75000"/>
                    <a:lumOff val="25000"/>
                  </a:prstClr>
                </a:solidFill>
              </a:rPr>
              <a:t>2. Обращение в </a:t>
            </a:r>
            <a:r>
              <a:rPr lang="ru-RU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администрацию </a:t>
            </a:r>
            <a:r>
              <a:rPr lang="ru-RU" dirty="0">
                <a:solidFill>
                  <a:prstClr val="black">
                    <a:lumMod val="75000"/>
                    <a:lumOff val="25000"/>
                  </a:prstClr>
                </a:solidFill>
              </a:rPr>
              <a:t>муниципального образования Веневский </a:t>
            </a:r>
            <a:r>
              <a:rPr lang="ru-RU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район.</a:t>
            </a:r>
          </a:p>
          <a:p>
            <a:pPr lvl="0" algn="just">
              <a:buClr>
                <a:srgbClr val="90C226"/>
              </a:buClr>
            </a:pPr>
            <a:r>
              <a:rPr lang="ru-RU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Шаг </a:t>
            </a:r>
            <a:r>
              <a:rPr lang="ru-RU" dirty="0">
                <a:solidFill>
                  <a:prstClr val="black">
                    <a:lumMod val="75000"/>
                    <a:lumOff val="25000"/>
                  </a:prstClr>
                </a:solidFill>
              </a:rPr>
              <a:t>3. Участие в торгах, в случае если заключение договора аренды без проведения торгов не предусмотрено действующими нормативными правовыми </a:t>
            </a:r>
            <a:r>
              <a:rPr lang="ru-RU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актами.</a:t>
            </a:r>
          </a:p>
          <a:p>
            <a:pPr lvl="0" algn="just">
              <a:buClr>
                <a:srgbClr val="90C226"/>
              </a:buClr>
            </a:pPr>
            <a:r>
              <a:rPr lang="ru-RU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Шаг 4. </a:t>
            </a:r>
            <a:r>
              <a:rPr lang="ru-RU" dirty="0">
                <a:solidFill>
                  <a:prstClr val="black">
                    <a:lumMod val="75000"/>
                    <a:lumOff val="25000"/>
                  </a:prstClr>
                </a:solidFill>
              </a:rPr>
              <a:t>З</a:t>
            </a:r>
            <a:r>
              <a:rPr lang="ru-RU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аключение </a:t>
            </a:r>
            <a:r>
              <a:rPr lang="ru-RU" dirty="0">
                <a:solidFill>
                  <a:prstClr val="black">
                    <a:lumMod val="75000"/>
                    <a:lumOff val="25000"/>
                  </a:prstClr>
                </a:solidFill>
              </a:rPr>
              <a:t>договора </a:t>
            </a:r>
            <a:r>
              <a:rPr lang="ru-RU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аренды в случае </a:t>
            </a:r>
            <a:r>
              <a:rPr lang="ru-RU" dirty="0">
                <a:solidFill>
                  <a:prstClr val="black">
                    <a:lumMod val="75000"/>
                    <a:lumOff val="25000"/>
                  </a:prstClr>
                </a:solidFill>
              </a:rPr>
              <a:t>признания победителем в </a:t>
            </a:r>
            <a:r>
              <a:rPr lang="ru-RU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торгах.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84248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756458" y="609600"/>
            <a:ext cx="8517544" cy="1036320"/>
          </a:xfrm>
        </p:spPr>
        <p:txBody>
          <a:bodyPr>
            <a:noAutofit/>
          </a:bodyPr>
          <a:lstStyle/>
          <a:p>
            <a:pPr algn="ctr"/>
            <a:r>
              <a:rPr lang="ru-RU" sz="3200" dirty="0">
                <a:solidFill>
                  <a:schemeClr val="tx1"/>
                </a:solidFill>
              </a:rPr>
              <a:t>Шаг 1. ПОДБОР </a:t>
            </a:r>
            <a:r>
              <a:rPr lang="ru-RU" sz="3200" dirty="0" smtClean="0">
                <a:solidFill>
                  <a:schemeClr val="tx1"/>
                </a:solidFill>
              </a:rPr>
              <a:t>МУНИЦИПАЛЬНОГО </a:t>
            </a:r>
            <a:r>
              <a:rPr lang="ru-RU" sz="3200" dirty="0">
                <a:solidFill>
                  <a:schemeClr val="tx1"/>
                </a:solidFill>
              </a:rPr>
              <a:t>ИМУЩЕСТВА ДЛЯ ОСУЩЕСТВЛЕНИЯ ДЕЯТЕЛЬНОСТИ</a:t>
            </a: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677334" y="2394065"/>
            <a:ext cx="8596668" cy="3923608"/>
          </a:xfrm>
        </p:spPr>
        <p:txBody>
          <a:bodyPr>
            <a:normAutofit fontScale="92500" lnSpcReduction="20000"/>
          </a:bodyPr>
          <a:lstStyle/>
          <a:p>
            <a:pPr lvl="0" algn="just">
              <a:buClr>
                <a:srgbClr val="90C226"/>
              </a:buClr>
            </a:pPr>
            <a:r>
              <a:rPr lang="ru-RU" sz="1900" dirty="0" smtClean="0"/>
              <a:t>Информация о том, какие </a:t>
            </a:r>
            <a:r>
              <a:rPr lang="ru-RU" sz="1900" dirty="0"/>
              <a:t>объекты предоставляются субъектам МСП </a:t>
            </a:r>
            <a:r>
              <a:rPr lang="ru-RU" sz="1900" dirty="0" smtClean="0"/>
              <a:t>                       и </a:t>
            </a:r>
            <a:r>
              <a:rPr lang="ru-RU" sz="1900" dirty="0" err="1"/>
              <a:t>самозанятым</a:t>
            </a:r>
            <a:r>
              <a:rPr lang="ru-RU" sz="1900" dirty="0"/>
              <a:t> гражданам в порядке оказания имущественной </a:t>
            </a:r>
            <a:r>
              <a:rPr lang="ru-RU" sz="1900" dirty="0" smtClean="0"/>
              <a:t>поддержки в муниципальном образовании Веневский район размещена на </a:t>
            </a:r>
            <a:r>
              <a:rPr lang="ru-RU" sz="1900" dirty="0"/>
              <a:t>официальном сайте </a:t>
            </a:r>
            <a:r>
              <a:rPr lang="ru-RU" sz="19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муниципального образования </a:t>
            </a:r>
            <a:r>
              <a:rPr lang="ru-RU" sz="1900" dirty="0">
                <a:solidFill>
                  <a:prstClr val="black">
                    <a:lumMod val="75000"/>
                    <a:lumOff val="25000"/>
                  </a:prstClr>
                </a:solidFill>
              </a:rPr>
              <a:t>Веневский район </a:t>
            </a:r>
            <a:r>
              <a:rPr lang="ru-RU" sz="1900" dirty="0" smtClean="0"/>
              <a:t>в </a:t>
            </a:r>
            <a:r>
              <a:rPr lang="ru-RU" sz="1900" dirty="0"/>
              <a:t>разделе «Имущественная поддержка</a:t>
            </a:r>
            <a:r>
              <a:rPr lang="ru-RU" sz="1900" dirty="0" smtClean="0"/>
              <a:t>» </a:t>
            </a:r>
            <a:r>
              <a:rPr lang="ru-RU" sz="19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ru-RU" sz="1900" dirty="0">
                <a:solidFill>
                  <a:prstClr val="black">
                    <a:lumMod val="75000"/>
                    <a:lumOff val="25000"/>
                  </a:prstClr>
                </a:solidFill>
              </a:rPr>
              <a:t>(</a:t>
            </a:r>
            <a:r>
              <a:rPr lang="en-US" sz="1900" dirty="0">
                <a:solidFill>
                  <a:prstClr val="black">
                    <a:lumMod val="75000"/>
                    <a:lumOff val="25000"/>
                  </a:prstClr>
                </a:solidFill>
              </a:rPr>
              <a:t>https://venev.tularegion.ru/activities/imushchestvennaya-podderzhka-subektov-msp/normativnye-pravovye-akty1/npa-po-utverzhdeniyu-perechney/</a:t>
            </a:r>
            <a:r>
              <a:rPr lang="ru-RU" sz="1900" dirty="0">
                <a:solidFill>
                  <a:prstClr val="black">
                    <a:lumMod val="75000"/>
                    <a:lumOff val="25000"/>
                  </a:prstClr>
                </a:solidFill>
              </a:rPr>
              <a:t>)</a:t>
            </a:r>
          </a:p>
          <a:p>
            <a:pPr algn="just"/>
            <a:r>
              <a:rPr lang="ru-RU" sz="1900" dirty="0" smtClean="0"/>
              <a:t>Нормативно-правовые акты </a:t>
            </a:r>
            <a:r>
              <a:rPr lang="ru-RU" sz="1900" dirty="0"/>
              <a:t>по оказанию имущественной поддержки субъектов малого и среднего предпринимательства (порядок формирования и ведения перечня, порядок и условия предоставления в аренду имущества), приведены в соответствие с изменениями, установленными Федеральным законом от 08.06.2020 №169-ФЗ, </a:t>
            </a:r>
            <a:r>
              <a:rPr lang="ru-RU" sz="1900" dirty="0" smtClean="0"/>
              <a:t>касающимися физических лиц, </a:t>
            </a:r>
            <a:r>
              <a:rPr lang="ru-RU" sz="1900" dirty="0"/>
              <a:t>не </a:t>
            </a:r>
            <a:r>
              <a:rPr lang="ru-RU" sz="1900" dirty="0" smtClean="0"/>
              <a:t>являющимися </a:t>
            </a:r>
            <a:r>
              <a:rPr lang="ru-RU" sz="1900" dirty="0"/>
              <a:t>индивидуальными предпринимателями и </a:t>
            </a:r>
            <a:r>
              <a:rPr lang="ru-RU" sz="1900" dirty="0" smtClean="0"/>
              <a:t>применяющими </a:t>
            </a:r>
            <a:r>
              <a:rPr lang="ru-RU" sz="1900" dirty="0"/>
              <a:t>специальный налоговый режим "Налог на профессиональный </a:t>
            </a:r>
            <a:r>
              <a:rPr lang="ru-RU" sz="1900" dirty="0" smtClean="0"/>
              <a:t>доход«, а именно:</a:t>
            </a:r>
            <a:endParaRPr lang="ru-RU" sz="1900" dirty="0"/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5664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77334" y="889462"/>
            <a:ext cx="8596668" cy="5444836"/>
          </a:xfrm>
        </p:spPr>
        <p:txBody>
          <a:bodyPr>
            <a:noAutofit/>
          </a:bodyPr>
          <a:lstStyle/>
          <a:p>
            <a:pPr algn="just"/>
            <a:r>
              <a:rPr lang="ru-RU" sz="1600" dirty="0" smtClean="0">
                <a:solidFill>
                  <a:schemeClr val="tx1"/>
                </a:solidFill>
              </a:rPr>
              <a:t>          1. Решение Собрания </a:t>
            </a:r>
            <a:r>
              <a:rPr lang="ru-RU" sz="1600" dirty="0">
                <a:solidFill>
                  <a:schemeClr val="tx1"/>
                </a:solidFill>
              </a:rPr>
              <a:t>представителей муниципального образования Веневский район от 27.02.2020 №23/143 «Об утверждении Положения о порядке и условиях предоставления в аренду муниципального имущества муниципального образования Веневский район включенного в перечень муниципального имущества муниципального образования Веневский район, свободного от прав третьих лиц (за исключением права хозяйственного ведения, права оперативного управления, а также имущественных прав субъектов малого и среднего предпринимательства), предназначенного для предоставления во владение и (или) в пользование на долгосрочной основе субъектам малого и среднего предпринимательства и организациям, образующим инфраструктуру поддержки субъектов малого и </a:t>
            </a:r>
            <a:r>
              <a:rPr lang="ru-RU" sz="1600" dirty="0" smtClean="0">
                <a:solidFill>
                  <a:schemeClr val="tx1"/>
                </a:solidFill>
              </a:rPr>
              <a:t>среднего предпринимательства»;</a:t>
            </a:r>
            <a:br>
              <a:rPr lang="ru-RU" sz="1600" dirty="0" smtClean="0">
                <a:solidFill>
                  <a:schemeClr val="tx1"/>
                </a:solidFill>
              </a:rPr>
            </a:br>
            <a:r>
              <a:rPr lang="ru-RU" sz="1600" dirty="0" smtClean="0">
                <a:solidFill>
                  <a:schemeClr val="tx1"/>
                </a:solidFill>
              </a:rPr>
              <a:t>           2</a:t>
            </a:r>
            <a:r>
              <a:rPr lang="ru-RU" sz="1600" dirty="0">
                <a:solidFill>
                  <a:schemeClr val="tx1"/>
                </a:solidFill>
              </a:rPr>
              <a:t>. </a:t>
            </a:r>
            <a:r>
              <a:rPr lang="ru-RU" sz="1600" dirty="0" smtClean="0">
                <a:solidFill>
                  <a:schemeClr val="tx1"/>
                </a:solidFill>
              </a:rPr>
              <a:t>Постановление </a:t>
            </a:r>
            <a:r>
              <a:rPr lang="ru-RU" sz="1600" dirty="0">
                <a:solidFill>
                  <a:schemeClr val="tx1"/>
                </a:solidFill>
              </a:rPr>
              <a:t>администрации муниципального образования Веневский район от 27.03.2019 №388 «Об утверждении порядка формирования, ведения, обязательного опубликования перечня муниципального имущества, свободного от прав третьих </a:t>
            </a:r>
            <a:r>
              <a:rPr lang="ru-RU" sz="1600" dirty="0" smtClean="0">
                <a:solidFill>
                  <a:schemeClr val="tx1"/>
                </a:solidFill>
              </a:rPr>
              <a:t>лиц (за </a:t>
            </a:r>
            <a:r>
              <a:rPr lang="ru-RU" sz="1600" dirty="0">
                <a:solidFill>
                  <a:schemeClr val="tx1"/>
                </a:solidFill>
              </a:rPr>
              <a:t>исключением права хозяйственного ведения, права оперативного управления, а также имущественных прав субъектов малого и среднего предпринимательства), предназначенного для предоставления во владение и (или) пользование субъектам малого и среднего предпринимательства и организациям, образующим инфраструктуру поддержки субъектов малого и среднего предпринимательства, на территории муниципального образования Веневский район</a:t>
            </a:r>
            <a:r>
              <a:rPr lang="ru-RU" sz="1600" dirty="0" smtClean="0">
                <a:solidFill>
                  <a:schemeClr val="tx1"/>
                </a:solidFill>
              </a:rPr>
              <a:t>»,</a:t>
            </a:r>
            <a:br>
              <a:rPr lang="ru-RU" sz="1600" dirty="0" smtClean="0">
                <a:solidFill>
                  <a:schemeClr val="tx1"/>
                </a:solidFill>
              </a:rPr>
            </a:br>
            <a:r>
              <a:rPr lang="ru-RU" sz="1600" b="1" i="1" dirty="0" smtClean="0">
                <a:solidFill>
                  <a:schemeClr val="tx1"/>
                </a:solidFill>
              </a:rPr>
              <a:t>которые размещены на официальном сайте администрации муниципального образования Веневский район:</a:t>
            </a:r>
            <a:endParaRPr lang="ru-RU" sz="1600" b="1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4853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8952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2931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Шаг 2. ОБРАЩЕНИЕ В ОРГАН ВЛАСТИ ИЛИ ОРГАН МЕСТНОГО САМОУПРАВЛЕНИЯ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930399"/>
            <a:ext cx="8596668" cy="4495339"/>
          </a:xfrm>
        </p:spPr>
        <p:txBody>
          <a:bodyPr>
            <a:normAutofit/>
          </a:bodyPr>
          <a:lstStyle/>
          <a:p>
            <a:pPr lvl="0" algn="just">
              <a:buClr>
                <a:srgbClr val="90C226"/>
              </a:buClr>
            </a:pPr>
            <a:r>
              <a:rPr lang="ru-RU" sz="2000" dirty="0"/>
              <a:t>1. Ознакомьтесь с нормативными правовыми актами, предусматривающими оказание имущественной поддержки </a:t>
            </a:r>
            <a:r>
              <a:rPr lang="ru-RU" sz="2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на официальном сайте муниципального образования Веневский район в разделе «Имущественная поддержка</a:t>
            </a:r>
            <a:r>
              <a:rPr lang="ru-RU" sz="20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».</a:t>
            </a:r>
            <a:endParaRPr lang="ru-RU" sz="20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algn="just"/>
            <a:r>
              <a:rPr lang="ru-RU" sz="2000" dirty="0" smtClean="0"/>
              <a:t>2</a:t>
            </a:r>
            <a:r>
              <a:rPr lang="ru-RU" sz="2000" dirty="0"/>
              <a:t>. Позвоните представителю </a:t>
            </a:r>
            <a:r>
              <a:rPr lang="ru-RU" sz="2000" dirty="0" smtClean="0"/>
              <a:t>Комитета </a:t>
            </a:r>
            <a:r>
              <a:rPr lang="ru-RU" sz="2000" dirty="0"/>
              <a:t>по </a:t>
            </a:r>
            <a:r>
              <a:rPr lang="ru-RU" sz="2000" dirty="0" smtClean="0"/>
              <a:t>земельным и имущественным отношениям администрации муниципального образования Веневский район по телефону 8(48745)2-12-33, </a:t>
            </a:r>
            <a:r>
              <a:rPr lang="ru-RU" sz="2000" dirty="0"/>
              <a:t>уточните характеристики объекта, местоположение, условия предоставления. </a:t>
            </a:r>
            <a:endParaRPr lang="ru-RU" sz="2000" dirty="0" smtClean="0"/>
          </a:p>
          <a:p>
            <a:pPr algn="just"/>
            <a:r>
              <a:rPr lang="ru-RU" sz="2000" dirty="0" smtClean="0"/>
              <a:t>3</a:t>
            </a:r>
            <a:r>
              <a:rPr lang="ru-RU" sz="2000" dirty="0"/>
              <a:t>. Напишите заявление о предоставлении имущества или заявление об объявлении процедуры торгов на право заключения договора аренды имущества. </a:t>
            </a:r>
            <a:endParaRPr lang="ru-RU" sz="2000" dirty="0" smtClean="0"/>
          </a:p>
        </p:txBody>
      </p:sp>
    </p:spTree>
    <p:extLst>
      <p:ext uri="{BB962C8B-B14F-4D97-AF65-F5344CB8AC3E}">
        <p14:creationId xmlns:p14="http://schemas.microsoft.com/office/powerpoint/2010/main" val="390147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136</TotalTime>
  <Words>658</Words>
  <Application>Microsoft Office PowerPoint</Application>
  <PresentationFormat>Широкоэкранный</PresentationFormat>
  <Paragraphs>46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Trebuchet MS</vt:lpstr>
      <vt:lpstr>Wingdings 3</vt:lpstr>
      <vt:lpstr>Грань</vt:lpstr>
      <vt:lpstr>ИМУЩЕСТВЕННАЯ ПОДДЕРЖКА СУБЪЕКТОВ МАЛОГО И СРЕДНЕГО ПРЕДПРИНИМАТЕЛЬСТВА И САМОЗАНЯТЫХ ГРАЖДАН </vt:lpstr>
      <vt:lpstr>2</vt:lpstr>
      <vt:lpstr>ПОНЯТИЕ ИМУЩЕСТВЕННОЙ ПОДДЕРЖКИ СУБЪЕКТОВ МСП И САМОЗАНЯТЫХ ГРАЖДАН  </vt:lpstr>
      <vt:lpstr>АЛГОРИТМ ПОЛУЧЕНИЯ ИМУЩЕСТВЕННОЙ ПОДДЕРЖКИ</vt:lpstr>
      <vt:lpstr>Шаг 1. ПОДБОР МУНИЦИПАЛЬНОГО ИМУЩЕСТВА ДЛЯ ОСУЩЕСТВЛЕНИЯ ДЕЯТЕЛЬНОСТИ</vt:lpstr>
      <vt:lpstr>          1. Решение Собрания представителей муниципального образования Веневский район от 27.02.2020 №23/143 «Об утверждении Положения о порядке и условиях предоставления в аренду муниципального имущества муниципального образования Веневский район включенного в перечень муниципального имущества муниципального образования Веневский район, свободного от прав третьих лиц (за исключением права хозяйственного ведения, права оперативного управления, а также имущественных прав субъектов малого и среднего предпринимательства), предназначенного для предоставления во владение и (или) в пользование на долгосрочной основе субъектам малого и среднего предпринимательства и организациям, образующим инфраструктуру поддержки субъектов малого и среднего предпринимательства»;            2. Постановление администрации муниципального образования Веневский район от 27.03.2019 №388 «Об утверждении порядка формирования, ведения, обязательного опубликования перечня муниципального имущества, свободного от прав третьих лиц (за исключением права хозяйственного ведения, права оперативного управления, а также имущественных прав субъектов малого и среднего предпринимательства), предназначенного для предоставления во владение и (или) пользование субъектам малого и среднего предпринимательства и организациям, образующим инфраструктуру поддержки субъектов малого и среднего предпринимательства, на территории муниципального образования Веневский район», которые размещены на официальном сайте администрации муниципального образования Веневский район:</vt:lpstr>
      <vt:lpstr>Презентация PowerPoint</vt:lpstr>
      <vt:lpstr>Презентация PowerPoint</vt:lpstr>
      <vt:lpstr>Шаг 2. ОБРАЩЕНИЕ В ОРГАН ВЛАСТИ ИЛИ ОРГАН МЕСТНОГО САМОУПРАВЛЕНИЯ</vt:lpstr>
      <vt:lpstr>Шаг 3. УЧАСТИЕ В ТОРГАХ И ЗАКЛЮЧЕНИЕ ДОГОВОРА АРЕНДЫ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ИМУЩЕСТВЕННАЯ ПОДДЕРЖКА СУБЪЕКТОВ МАЛОГО И СРЕДНЕГО ПРЕДПРИНИМАТЕЛЬСТВА, САМОЗАНЯТЫХ ГРАЖДАН </dc:title>
  <dc:creator>Olga</dc:creator>
  <cp:lastModifiedBy>Olga</cp:lastModifiedBy>
  <cp:revision>41</cp:revision>
  <cp:lastPrinted>2021-02-24T09:39:54Z</cp:lastPrinted>
  <dcterms:created xsi:type="dcterms:W3CDTF">2021-02-24T07:02:32Z</dcterms:created>
  <dcterms:modified xsi:type="dcterms:W3CDTF">2021-02-24T09:40:52Z</dcterms:modified>
</cp:coreProperties>
</file>