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715000" type="screen16x1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3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822924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3068280"/>
            <a:ext cx="822924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33704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306828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306828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26496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4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337040"/>
            <a:ext cx="26496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4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337040"/>
            <a:ext cx="26496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4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3068280"/>
            <a:ext cx="26496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4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3068280"/>
            <a:ext cx="26496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4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3068280"/>
            <a:ext cx="26496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4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337040"/>
            <a:ext cx="8229240" cy="3314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8229240" cy="3314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4015800" cy="3314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337040"/>
            <a:ext cx="4015800" cy="3314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27880"/>
            <a:ext cx="8229240" cy="4423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337040"/>
            <a:ext cx="4015800" cy="3314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306828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4015800" cy="3314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33704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306828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33704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337040"/>
            <a:ext cx="401580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3068280"/>
            <a:ext cx="8229240" cy="1580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7880"/>
            <a:ext cx="8229240" cy="954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337040"/>
            <a:ext cx="8229240" cy="3314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stroysititula@mail.ru" TargetMode="External"/><Relationship Id="rId2" Type="http://schemas.openxmlformats.org/officeDocument/2006/relationships/hyperlink" Target="mailto:nmup.blagoustroystvo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oorodnik1968@mail.ru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9"/>
          <p:cNvSpPr/>
          <p:nvPr/>
        </p:nvSpPr>
        <p:spPr>
          <a:xfrm>
            <a:off x="226080" y="1080000"/>
            <a:ext cx="4273920" cy="3838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80000"/>
              </a:lnSpc>
            </a:pP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Об обращении с отходами, 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образованными в рамках проведения 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капитального ремонта объектов инфраструктуры 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(строительные отходы)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39" name="Рисунок 38"/>
          <p:cNvPicPr/>
          <p:nvPr/>
        </p:nvPicPr>
        <p:blipFill>
          <a:blip r:embed="rId2"/>
          <a:stretch/>
        </p:blipFill>
        <p:spPr>
          <a:xfrm>
            <a:off x="4420440" y="1260000"/>
            <a:ext cx="4723560" cy="3554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1"/>
          <p:cNvSpPr/>
          <p:nvPr/>
        </p:nvSpPr>
        <p:spPr>
          <a:xfrm>
            <a:off x="180000" y="93960"/>
            <a:ext cx="8817480" cy="113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80000"/>
              </a:lnSpc>
            </a:pP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Несанкционированная свалка строительных отходов в д. Косое 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Щекинского района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80000"/>
              </a:lnSpc>
            </a:pPr>
            <a:endParaRPr lang="ru-RU" sz="22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41" name="Рисунок 40"/>
          <p:cNvPicPr/>
          <p:nvPr/>
        </p:nvPicPr>
        <p:blipFill>
          <a:blip r:embed="rId2"/>
          <a:stretch/>
        </p:blipFill>
        <p:spPr>
          <a:xfrm>
            <a:off x="606600" y="1080000"/>
            <a:ext cx="2631600" cy="3058200"/>
          </a:xfrm>
          <a:prstGeom prst="rect">
            <a:avLst/>
          </a:prstGeom>
          <a:ln w="0">
            <a:noFill/>
          </a:ln>
        </p:spPr>
      </p:pic>
      <p:pic>
        <p:nvPicPr>
          <p:cNvPr id="42" name="Рисунок 41"/>
          <p:cNvPicPr/>
          <p:nvPr/>
        </p:nvPicPr>
        <p:blipFill>
          <a:blip r:embed="rId3"/>
          <a:stretch/>
        </p:blipFill>
        <p:spPr>
          <a:xfrm>
            <a:off x="3600000" y="2160000"/>
            <a:ext cx="2338200" cy="3111120"/>
          </a:xfrm>
          <a:prstGeom prst="rect">
            <a:avLst/>
          </a:prstGeom>
          <a:ln w="0">
            <a:noFill/>
          </a:ln>
        </p:spPr>
      </p:pic>
      <p:pic>
        <p:nvPicPr>
          <p:cNvPr id="43" name="Рисунок 42"/>
          <p:cNvPicPr/>
          <p:nvPr/>
        </p:nvPicPr>
        <p:blipFill>
          <a:blip r:embed="rId4"/>
          <a:stretch/>
        </p:blipFill>
        <p:spPr>
          <a:xfrm>
            <a:off x="6120000" y="1080000"/>
            <a:ext cx="2518200" cy="3042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900000" y="360000"/>
            <a:ext cx="7558560" cy="342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Требования законодательства в области обращения с отходами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45" name="Таблица 44"/>
          <p:cNvGraphicFramePr/>
          <p:nvPr/>
        </p:nvGraphicFramePr>
        <p:xfrm>
          <a:off x="540000" y="759240"/>
          <a:ext cx="4146120" cy="2169720"/>
        </p:xfrm>
        <a:graphic>
          <a:graphicData uri="http://schemas.openxmlformats.org/drawingml/2006/table">
            <a:tbl>
              <a:tblPr/>
              <a:tblGrid>
                <a:gridCol w="4146120"/>
              </a:tblGrid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C9211E"/>
                          </a:solidFill>
                          <a:latin typeface="PT Astra Serif"/>
                        </a:rPr>
                        <a:t>!!!!!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681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Times New Roman"/>
                        </a:rPr>
                        <a:t>При ценообразовании и сметном нормировании должны учитываться расходы на проведение мероприятий по охране окружающей среды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681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Times New Roman"/>
                        </a:rPr>
                        <a:t>При капитальном ремонте зданий, сооружений и иных объектов необходимо предусматривать места (площадки) накопления таких отходов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84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Times New Roman"/>
                        </a:rPr>
                        <a:t>Деятельность в области обращения с отходами 1-4 классов опасности подлежит лицензированию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Таблица 45"/>
          <p:cNvGraphicFramePr/>
          <p:nvPr/>
        </p:nvGraphicFramePr>
        <p:xfrm>
          <a:off x="4968720" y="752400"/>
          <a:ext cx="3960000" cy="2132640"/>
        </p:xfrm>
        <a:graphic>
          <a:graphicData uri="http://schemas.openxmlformats.org/drawingml/2006/table">
            <a:tbl>
              <a:tblPr/>
              <a:tblGrid>
                <a:gridCol w="3960000"/>
              </a:tblGrid>
              <a:tr h="387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C9211E"/>
                          </a:solidFill>
                          <a:latin typeface="PT Astra Serif"/>
                          <a:ea typeface="DejaVu Sans"/>
                        </a:rPr>
                        <a:t>!!!!! Запрещается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9442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DejaVu Sans"/>
                        </a:rPr>
                        <a:t>сброс отходов в водные объекты, на водосборные площади, в недра и на почву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801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DejaVu Sans"/>
                        </a:rPr>
                        <a:t>размещение отходов на объектах, не внесенных в государственный реестр объектов размещения отходов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Таблица 46"/>
          <p:cNvGraphicFramePr/>
          <p:nvPr/>
        </p:nvGraphicFramePr>
        <p:xfrm>
          <a:off x="403200" y="3095640"/>
          <a:ext cx="8640000" cy="2971560"/>
        </p:xfrm>
        <a:graphic>
          <a:graphicData uri="http://schemas.openxmlformats.org/drawingml/2006/table">
            <a:tbl>
              <a:tblPr/>
              <a:tblGrid>
                <a:gridCol w="3458520"/>
                <a:gridCol w="714240"/>
                <a:gridCol w="4467240"/>
              </a:tblGrid>
              <a:tr h="2300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C9211E"/>
                          </a:solidFill>
                          <a:latin typeface="PT Astra Serif"/>
                        </a:rPr>
                        <a:t>Административная ответственность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258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Требование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КоАП РФ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Санкции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720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Times New Roman"/>
                        </a:rPr>
                        <a:t>Несоблюдение экологических требований при территориальном планировании, градостроительном зонировании, строительстве, капитальном ремонте, реконструкции строений, сооружений и иных объектов капитального строительства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ст. 8.1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предупреждение или наложение административного штрафа: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- на граждан в размере 1,0 — 2,0 тыс.рублей;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- на должностных лиц - от 2,0 — 5,0 тыс.рублей;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- на юридических лиц — 20,0 — 100,0 тыс.рублей.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720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Несоблюдение требований в области охраны окружающей среды при сборе, накоплении, транспортировании, обработке, утилизации или обезвреживании отходов производства и потребления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ч. 1 ст. 8.21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Штраф: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- на граждан в размере 2,0 — 3,0 тыс.рублей;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- на должностных лиц — 10,0 — 30,0 тыс.рублей;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- на лиц, осуществляющих предпринимательскую деятельность без образования юридического лица, - 30,0 — 50,0 тыс.рублей или административное приостановление деятельности на срок до девяноста суток;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ea typeface="Source Han Sans CN Regular"/>
                        </a:rPr>
                        <a:t>- на юридических лиц — 100,0 — 250,0 тыс.рублей или административное приостановление деятельности на срок до девяноста суток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40000" y="79920"/>
            <a:ext cx="8226720" cy="458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PT Astra Serif"/>
              </a:rPr>
              <a:t>Требования законодательства в области обращения с отходами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49" name="Таблица 48"/>
          <p:cNvGraphicFramePr/>
          <p:nvPr/>
        </p:nvGraphicFramePr>
        <p:xfrm>
          <a:off x="337680" y="669960"/>
          <a:ext cx="3802320" cy="3291840"/>
        </p:xfrm>
        <a:graphic>
          <a:graphicData uri="http://schemas.openxmlformats.org/drawingml/2006/table">
            <a:tbl>
              <a:tblPr/>
              <a:tblGrid>
                <a:gridCol w="3802320"/>
              </a:tblGrid>
              <a:tr h="24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  <a:ea typeface="Tahoma"/>
                        </a:rPr>
                        <a:t>                       </a:t>
                      </a: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4 </a:t>
                      </a: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  <a:ea typeface="Tahoma"/>
                        </a:rPr>
                        <a:t>класс опасности отхода      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4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древесные отходы от сноса и разборки зданий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579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- листы волнистые и плоские из асбоцемента, утратившие потребительские свойства незагрязненные;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- лом и отходы прочих изделий из асбоцемента незагрязненные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4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лом и отходы прочих изделий из асбоцемента незагрязненные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4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отходы рубероида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4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отходы толи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4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отходы (мусор) от строительных и ремонтных работ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4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мусор от сноса и разборки зданий несортированный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0" name="Прямая соединительная линия 49"/>
          <p:cNvSpPr/>
          <p:nvPr/>
        </p:nvSpPr>
        <p:spPr>
          <a:xfrm>
            <a:off x="4140000" y="2339640"/>
            <a:ext cx="540360" cy="36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5000" rIns="90000" bIns="-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80720" y="1267560"/>
            <a:ext cx="1978200" cy="17913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PT Astra Serif"/>
                <a:ea typeface="DejaVu Sans"/>
              </a:rPr>
              <a:t>Передача лицу, имеющему лицензию на осуществление деятельности </a:t>
            </a:r>
            <a:r>
              <a:rPr lang="ru-RU" sz="1200" b="0" strike="noStrike" spc="-1">
                <a:solidFill>
                  <a:srgbClr val="000000"/>
                </a:solidFill>
                <a:latin typeface="PT Astra Serif"/>
                <a:ea typeface="Times New Roman"/>
              </a:rPr>
              <a:t>по сбору, транспортированию, обработке, утилизации, обезвреживанию, размещению отходов I - IV классов опасности</a:t>
            </a:r>
            <a:endParaRPr lang="ru-RU" sz="1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2" name="Прямая соединительная линия 51"/>
          <p:cNvSpPr/>
          <p:nvPr/>
        </p:nvSpPr>
        <p:spPr>
          <a:xfrm>
            <a:off x="6660000" y="2339640"/>
            <a:ext cx="540000" cy="36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5000" rIns="90000" bIns="-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200000" y="1980000"/>
            <a:ext cx="1798200" cy="720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PT Astra Serif"/>
                <a:ea typeface="DejaVu Sans"/>
              </a:rPr>
              <a:t>Объект размещения/объект утилизации</a:t>
            </a:r>
            <a:endParaRPr lang="ru-RU" sz="1200" b="0" strike="noStrike" spc="-1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54" name="Таблица 53"/>
          <p:cNvGraphicFramePr/>
          <p:nvPr/>
        </p:nvGraphicFramePr>
        <p:xfrm>
          <a:off x="320760" y="3494880"/>
          <a:ext cx="3857400" cy="1641600"/>
        </p:xfrm>
        <a:graphic>
          <a:graphicData uri="http://schemas.openxmlformats.org/drawingml/2006/table">
            <a:tbl>
              <a:tblPr/>
              <a:tblGrid>
                <a:gridCol w="3857400"/>
              </a:tblGrid>
              <a:tr h="328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  <a:ea typeface="Arial"/>
                        </a:rPr>
                        <a:t>5 </a:t>
                      </a: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  <a:ea typeface="Tahoma"/>
                        </a:rPr>
                        <a:t>класс опасности отхода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8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лом кирпичной кладки от сноса и разборки зданий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8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лом строительного кирпича незагрязненный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8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лом черепицы, керамики незагрязненный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28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Arial"/>
                        </a:rPr>
                        <a:t>лом бетонных изделий, отходы бетона в кусковой форме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5" name="Прямая соединительная линия 54"/>
          <p:cNvSpPr/>
          <p:nvPr/>
        </p:nvSpPr>
        <p:spPr>
          <a:xfrm>
            <a:off x="4177800" y="3780000"/>
            <a:ext cx="682200" cy="36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5000" rIns="90000" bIns="-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860000" y="3420000"/>
            <a:ext cx="1798200" cy="720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PT Astra Serif"/>
                <a:ea typeface="DejaVu Sans"/>
              </a:rPr>
              <a:t>Объект размещения/объект утилизации</a:t>
            </a:r>
            <a:endParaRPr lang="ru-RU" sz="1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7" name="Прямая соединительная линия 56"/>
          <p:cNvSpPr/>
          <p:nvPr/>
        </p:nvSpPr>
        <p:spPr>
          <a:xfrm>
            <a:off x="6660000" y="3780000"/>
            <a:ext cx="720000" cy="36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5000" rIns="90000" bIns="-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8" name="Прямая соединительная линия 57"/>
          <p:cNvSpPr/>
          <p:nvPr/>
        </p:nvSpPr>
        <p:spPr>
          <a:xfrm>
            <a:off x="8100360" y="2700000"/>
            <a:ext cx="0" cy="54000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380000" y="3240000"/>
            <a:ext cx="1620000" cy="1620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300" b="1" strike="noStrike" spc="-1">
                <a:solidFill>
                  <a:srgbClr val="000000"/>
                </a:solidFill>
                <a:latin typeface="PT Astra Serif"/>
                <a:ea typeface="DejaVu Sans"/>
              </a:rPr>
              <a:t>Подтверждающие документы:</a:t>
            </a:r>
            <a:r>
              <a:rPr lang="ru-RU" sz="1300" b="0" strike="noStrike" spc="-1">
                <a:solidFill>
                  <a:srgbClr val="000000"/>
                </a:solidFill>
                <a:latin typeface="PT Astra Serif"/>
                <a:ea typeface="DejaVu Sans"/>
              </a:rPr>
              <a:t> акт выполненных работ с указанием ТС и даты приемки отхода на полигон </a:t>
            </a:r>
            <a:endParaRPr lang="ru-RU" sz="13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60" name="Рисунок 59"/>
          <p:cNvPicPr/>
          <p:nvPr/>
        </p:nvPicPr>
        <p:blipFill>
          <a:blip r:embed="rId2"/>
          <a:stretch/>
        </p:blipFill>
        <p:spPr>
          <a:xfrm>
            <a:off x="6874920" y="538200"/>
            <a:ext cx="1945080" cy="1261800"/>
          </a:xfrm>
          <a:prstGeom prst="rect">
            <a:avLst/>
          </a:prstGeom>
          <a:ln w="0">
            <a:noFill/>
          </a:ln>
        </p:spPr>
      </p:pic>
      <p:pic>
        <p:nvPicPr>
          <p:cNvPr id="61" name="Рисунок 60"/>
          <p:cNvPicPr/>
          <p:nvPr/>
        </p:nvPicPr>
        <p:blipFill>
          <a:blip r:embed="rId3"/>
          <a:stretch/>
        </p:blipFill>
        <p:spPr>
          <a:xfrm>
            <a:off x="4860000" y="4320000"/>
            <a:ext cx="2002320" cy="126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236520" y="105480"/>
            <a:ext cx="8586720" cy="458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PT Astra Serif"/>
              </a:rPr>
              <a:t>Объекты размещения/утилизации, принимающие отдельные виды строительных отходов 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63" name="Таблица 62"/>
          <p:cNvGraphicFramePr/>
          <p:nvPr/>
        </p:nvGraphicFramePr>
        <p:xfrm>
          <a:off x="185760" y="565560"/>
          <a:ext cx="8814240" cy="5273040"/>
        </p:xfrm>
        <a:graphic>
          <a:graphicData uri="http://schemas.openxmlformats.org/drawingml/2006/table">
            <a:tbl>
              <a:tblPr/>
              <a:tblGrid>
                <a:gridCol w="2154960"/>
                <a:gridCol w="667800"/>
                <a:gridCol w="1856520"/>
                <a:gridCol w="931320"/>
                <a:gridCol w="1730160"/>
                <a:gridCol w="1473480"/>
              </a:tblGrid>
              <a:tr h="511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Наименование организации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отходы толи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отходы изделий из асбоцемента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отходы рубероида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мусор от строительных и ремонтных работ/ мусор от сноса и разборки зданий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древесные отходы от сноса и разборки зданий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31840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2024 год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23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«Дизель» (г. Ефремов)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3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«Энергокор-Агро» (г. Тула)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73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МБУ «Районное благоустройство» 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(г. Новомосковск)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3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«СтройСитиТула» (Дубенский район)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73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«Хартия» (полигон) (г. Тула)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3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«Регион-Комфорт» (утилизация) (г. Тула)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29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МАУ «Благоустройство Веневского района» (Веневский район), ООО «Куркинское» (Куркинский район)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31840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2025 год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23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«СтройСитиТула» (Дубенский район)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73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  <a:ea typeface="Tahoma"/>
                        </a:rPr>
                        <a:t>О</a:t>
                      </a: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«Хартия» (полигон) (г. Тула)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23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«Регион-Комфорт» (утилизация) (г. Тула)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29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МАУ «Благоустройство Веневского района» (Веневский район), ООО «Куркинское» (Куркинский район)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17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Строящийся объект в области обращения с отходами (Узловский район)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+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79920"/>
            <a:ext cx="8226720" cy="638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PT Astra Serif"/>
              </a:rPr>
              <a:t>Стоимость оказания услуг в 2024 году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65" name="Таблица 64"/>
          <p:cNvGraphicFramePr/>
          <p:nvPr/>
        </p:nvGraphicFramePr>
        <p:xfrm>
          <a:off x="284040" y="581400"/>
          <a:ext cx="8686080" cy="4249200"/>
        </p:xfrm>
        <a:graphic>
          <a:graphicData uri="http://schemas.openxmlformats.org/drawingml/2006/table">
            <a:tbl>
              <a:tblPr/>
              <a:tblGrid>
                <a:gridCol w="3020040"/>
                <a:gridCol w="1509120"/>
                <a:gridCol w="2262960"/>
                <a:gridCol w="1893960"/>
              </a:tblGrid>
              <a:tr h="26100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Захоронение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261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Наименование организаци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Ед. изм.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2024 год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Контакты</a:t>
                      </a: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47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«Дизель» (г. Ефремов)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руб./куб. м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328,38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84874165539@mail.ru, </a:t>
                      </a:r>
                    </a:p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6-55-39</a:t>
                      </a: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599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МБУ «Районное благоустройство, ремонт дорог и тротуаров» 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(г. Новомосковск)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руб./куб. м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296,59, в т.ч. НДС - 49,43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hlinkClick r:id="rId2"/>
                        </a:rPr>
                        <a:t>nmup.blagoustroystvo@mail.ru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, </a:t>
                      </a:r>
                    </a:p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6-02-72, 6-31-68</a:t>
                      </a: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47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«Энергокор-Агро» (г. Тула)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руб./куб. м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250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energokor-agro@yandex.ru</a:t>
                      </a: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47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«СтройСитиТула» (Дубенский район)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руб./куб. м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2226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hlinkClick r:id="rId3"/>
                        </a:rPr>
                        <a:t>stroysititula@mail.ru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, </a:t>
                      </a:r>
                    </a:p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8-950-927-57-37</a:t>
                      </a: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768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«Хартия» (г. Тула)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руб./куб.м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800, в т.ч. НДС — 20% (г. Тула)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875, в т.ч. НДС — 20% (Киреевский и Щекинский районы)*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XO Oriel"/>
                        </a:rPr>
                        <a:t> 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tula@hartiya.ru,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25-14-98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430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МАУ «Благоустройство Веневского района» (Веневский район)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руб./куб. м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310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bvr7105@bk.ru, 2-57-82</a:t>
                      </a: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347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ООО «Куркинское» (Куркинский район)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руб./куб. м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103,13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  <a:hlinkClick r:id="rId4"/>
                        </a:rPr>
                        <a:t>ooorodnik1968@mail.ru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PT Astra Serif"/>
                        </a:rPr>
                        <a:t>, 5-19-00</a:t>
                      </a:r>
                    </a:p>
                  </a:txBody>
                  <a:tcPr marL="36000" marR="36000">
                    <a:lnL w="7200">
                      <a:solidFill>
                        <a:srgbClr val="000000"/>
                      </a:solidFill>
                      <a:prstDash val="solid"/>
                    </a:lnL>
                    <a:lnR w="7200">
                      <a:solidFill>
                        <a:srgbClr val="000000"/>
                      </a:solidFill>
                      <a:prstDash val="solid"/>
                    </a:lnR>
                    <a:lnT w="7200">
                      <a:solidFill>
                        <a:srgbClr val="000000"/>
                      </a:solidFill>
                      <a:prstDash val="solid"/>
                    </a:lnT>
                    <a:lnB w="72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6" name="Прямоугольник 65"/>
          <p:cNvSpPr/>
          <p:nvPr/>
        </p:nvSpPr>
        <p:spPr>
          <a:xfrm>
            <a:off x="323528" y="5017740"/>
            <a:ext cx="5800680" cy="17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 dirty="0">
                <a:solidFill>
                  <a:srgbClr val="000000"/>
                </a:solidFill>
                <a:latin typeface="PT Astra Serif"/>
                <a:ea typeface="DejaVu Sans"/>
              </a:rPr>
              <a:t>* с каждым заказчиком рассчитывается индивидуально</a:t>
            </a:r>
            <a:endParaRPr lang="ru-RU" sz="1200" b="0" strike="noStrike" spc="-1" dirty="0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/>
          <p:cNvSpPr txBox="1"/>
          <p:nvPr/>
        </p:nvSpPr>
        <p:spPr>
          <a:xfrm>
            <a:off x="900000" y="360000"/>
            <a:ext cx="7887960" cy="596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1800" b="1" strike="noStrike" spc="-1">
                <a:solidFill>
                  <a:srgbClr val="000000"/>
                </a:solidFill>
                <a:latin typeface="PT Astra Serif"/>
              </a:rPr>
              <a:t>Расположение объектов обращения с отходами на карте Тульской области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68" name="Рисунок 67"/>
          <p:cNvPicPr/>
          <p:nvPr/>
        </p:nvPicPr>
        <p:blipFill>
          <a:blip r:embed="rId2"/>
          <a:stretch/>
        </p:blipFill>
        <p:spPr>
          <a:xfrm rot="21591000">
            <a:off x="1985400" y="856440"/>
            <a:ext cx="4860000" cy="4357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3287</TotalTime>
  <Words>858</Words>
  <Application>Microsoft Office PowerPoint</Application>
  <PresentationFormat>Экран (16:10)</PresentationFormat>
  <Paragraphs>176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Презентация PowerPoint</vt:lpstr>
      <vt:lpstr>Презентация PowerPoint</vt:lpstr>
      <vt:lpstr>Презентация PowerPoint</vt:lpstr>
      <vt:lpstr>Требования законодательства в области обращения с отходами</vt:lpstr>
      <vt:lpstr>Объекты размещения/утилизации, принимающие отдельные виды строительных отходов </vt:lpstr>
      <vt:lpstr>Стоимость оказания услуг в 2024 году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Поручение губернатора Тульской области В.С. Груздева  от 28.11.2013 № ЛР-1769 о решении вопроса оформления земель лесного фонда (по обращению на личном приеме гр-ки Рощупкиной А.М. об оформлении участка в собственность)</dc:title>
  <dc:creator>Денис</dc:creator>
  <cp:lastModifiedBy>Пользователь</cp:lastModifiedBy>
  <cp:revision>267</cp:revision>
  <cp:lastPrinted>2022-10-27T15:01:11Z</cp:lastPrinted>
  <dcterms:created xsi:type="dcterms:W3CDTF">2015-03-15T19:54:49Z</dcterms:created>
  <dcterms:modified xsi:type="dcterms:W3CDTF">2024-10-14T11:27:49Z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r8>0</vt:r8>
  </property>
  <property fmtid="{D5CDD505-2E9C-101B-9397-08002B2CF9AE}" pid="3" name="HyperlinksChanged">
    <vt:bool>false</vt:bool>
  </property>
  <property fmtid="{D5CDD505-2E9C-101B-9397-08002B2CF9AE}" pid="4" name="LinksUpToDate">
    <vt:bool>false</vt:bool>
  </property>
  <property fmtid="{D5CDD505-2E9C-101B-9397-08002B2CF9AE}" pid="5" name="MMClips">
    <vt:r8>0</vt:r8>
  </property>
  <property fmtid="{D5CDD505-2E9C-101B-9397-08002B2CF9AE}" pid="6" name="Notes">
    <vt:r8>1</vt:r8>
  </property>
  <property fmtid="{D5CDD505-2E9C-101B-9397-08002B2CF9AE}" pid="7" name="PresentationFormat">
    <vt:lpwstr>Экран (16:10)</vt:lpwstr>
  </property>
  <property fmtid="{D5CDD505-2E9C-101B-9397-08002B2CF9AE}" pid="8" name="ScaleCrop">
    <vt:bool>false</vt:bool>
  </property>
  <property fmtid="{D5CDD505-2E9C-101B-9397-08002B2CF9AE}" pid="9" name="ShareDoc">
    <vt:bool>false</vt:bool>
  </property>
  <property fmtid="{D5CDD505-2E9C-101B-9397-08002B2CF9AE}" pid="10" name="Slides">
    <vt:r8>4</vt:r8>
  </property>
</Properties>
</file>