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427" r:id="rId1"/>
  </p:sldMasterIdLst>
  <p:notesMasterIdLst>
    <p:notesMasterId r:id="rId19"/>
  </p:notesMasterIdLst>
  <p:sldIdLst>
    <p:sldId id="256" r:id="rId2"/>
    <p:sldId id="283" r:id="rId3"/>
    <p:sldId id="284" r:id="rId4"/>
    <p:sldId id="280" r:id="rId5"/>
    <p:sldId id="263" r:id="rId6"/>
    <p:sldId id="289" r:id="rId7"/>
    <p:sldId id="265" r:id="rId8"/>
    <p:sldId id="262" r:id="rId9"/>
    <p:sldId id="290" r:id="rId10"/>
    <p:sldId id="275" r:id="rId11"/>
    <p:sldId id="267" r:id="rId12"/>
    <p:sldId id="278" r:id="rId13"/>
    <p:sldId id="291" r:id="rId14"/>
    <p:sldId id="281" r:id="rId15"/>
    <p:sldId id="273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87EB"/>
    <a:srgbClr val="FD8603"/>
    <a:srgbClr val="FC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86" autoAdjust="0"/>
  </p:normalViewPr>
  <p:slideViewPr>
    <p:cSldViewPr snapToGrid="0">
      <p:cViewPr>
        <p:scale>
          <a:sx n="120" d="100"/>
          <a:sy n="120" d="100"/>
        </p:scale>
        <p:origin x="-72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myatina\Desktop\&#1050;&#1086;&#1087;&#1080;&#1103;%20&#1054;&#1041;&#1065;&#1048;&#1049;%20&#1060;&#1040;&#1049;&#1051;%20-%2022.11.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Установленная мощность источников</a:t>
            </a:r>
          </a:p>
        </c:rich>
      </c:tx>
      <c:layout>
        <c:manualLayout>
          <c:xMode val="edge"/>
          <c:yMode val="edge"/>
          <c:x val="0.26361136098351634"/>
          <c:y val="3.673093519853214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340249892723702E-2"/>
          <c:y val="0.15499252418452902"/>
          <c:w val="0.76034367724176"/>
          <c:h val="0.7498659109698908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FD8603"/>
                  </a:gs>
                  <a:gs pos="50000">
                    <a:srgbClr val="FC9204"/>
                  </a:gs>
                  <a:gs pos="100000">
                    <a:srgbClr val="FFC000"/>
                  </a:gs>
                </a:gsLst>
                <a:lin ang="0" scaled="1"/>
              </a:gradFill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7030A0"/>
                  </a:gs>
                  <a:gs pos="50000">
                    <a:srgbClr val="7030A0"/>
                  </a:gs>
                  <a:gs pos="100000">
                    <a:srgbClr val="9966FF"/>
                  </a:gs>
                </a:gsLst>
                <a:lin ang="0" scaled="1"/>
                <a:tileRect/>
              </a:gradFill>
            </c:spPr>
          </c:dPt>
          <c:cat>
            <c:strRef>
              <c:f>Лист5!$A$2:$A$3</c:f>
              <c:strCache>
                <c:ptCount val="2"/>
                <c:pt idx="0">
                  <c:v>п. Метростроевский</c:v>
                </c:pt>
                <c:pt idx="1">
                  <c:v>п. Каменный</c:v>
                </c:pt>
              </c:strCache>
            </c:strRef>
          </c:cat>
          <c:val>
            <c:numRef>
              <c:f>Лист5!$B$2:$B$3</c:f>
              <c:numCache>
                <c:formatCode>General</c:formatCode>
                <c:ptCount val="2"/>
                <c:pt idx="0">
                  <c:v>4.2</c:v>
                </c:pt>
                <c:pt idx="1">
                  <c:v>1.08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Лист5!$A$2:$A$3</c:f>
              <c:strCache>
                <c:ptCount val="2"/>
                <c:pt idx="0">
                  <c:v>п. Метростроевский</c:v>
                </c:pt>
                <c:pt idx="1">
                  <c:v>п. Каменный</c:v>
                </c:pt>
              </c:strCache>
            </c:strRef>
          </c:cat>
          <c:val>
            <c:numRef>
              <c:f>Лист5!$B$1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axId val="108724224"/>
        <c:axId val="108725760"/>
      </c:barChart>
      <c:catAx>
        <c:axId val="108724224"/>
        <c:scaling>
          <c:orientation val="minMax"/>
        </c:scaling>
        <c:delete val="0"/>
        <c:axPos val="l"/>
        <c:majorTickMark val="out"/>
        <c:minorTickMark val="none"/>
        <c:tickLblPos val="nextTo"/>
        <c:crossAx val="108725760"/>
        <c:crosses val="autoZero"/>
        <c:auto val="1"/>
        <c:lblAlgn val="ctr"/>
        <c:lblOffset val="100"/>
        <c:noMultiLvlLbl val="0"/>
      </c:catAx>
      <c:valAx>
        <c:axId val="10872576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Гкал/ч</a:t>
                </a:r>
              </a:p>
            </c:rich>
          </c:tx>
          <c:layout>
            <c:manualLayout>
              <c:xMode val="edge"/>
              <c:yMode val="edge"/>
              <c:x val="0.87879331163431351"/>
              <c:y val="0.859914575991966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8724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accent1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728922702115305E-2"/>
          <c:y val="0.10278157070526506"/>
          <c:w val="0.91360945782811687"/>
          <c:h val="0.739129803324774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'Фин планК (Венев)'!$C$2:$AF$2</c:f>
              <c:numCache>
                <c:formatCode>General</c:formatCode>
                <c:ptCount val="30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</c:v>
                </c:pt>
              </c:numCache>
            </c:numRef>
          </c:cat>
          <c:val>
            <c:numRef>
              <c:f>'Фин планК (Венев)'!$C$30:$AF$30</c:f>
              <c:numCache>
                <c:formatCode>#,##0.00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5978.5473000000002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8213.6665000000012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18987.793709999991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90140672"/>
        <c:axId val="90142976"/>
      </c:barChart>
      <c:catAx>
        <c:axId val="9014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142976"/>
        <c:crosses val="autoZero"/>
        <c:auto val="1"/>
        <c:lblAlgn val="ctr"/>
        <c:lblOffset val="100"/>
        <c:noMultiLvlLbl val="0"/>
      </c:catAx>
      <c:valAx>
        <c:axId val="90142976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90140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Динамика  тарифа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3753061569058254E-2"/>
          <c:y val="0.16884586078459149"/>
          <c:w val="0.91950253294361595"/>
          <c:h val="0.64925322667058427"/>
        </c:manualLayout>
      </c:layout>
      <c:lineChart>
        <c:grouping val="standard"/>
        <c:varyColors val="0"/>
        <c:ser>
          <c:idx val="0"/>
          <c:order val="0"/>
          <c:tx>
            <c:v>тариф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'тариф после '!$G$9:$AJ$9</c:f>
              <c:strCache>
                <c:ptCount val="30"/>
                <c:pt idx="0">
                  <c:v>2017 Всего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</c:v>
                </c:pt>
              </c:strCache>
            </c:strRef>
          </c:cat>
          <c:val>
            <c:numRef>
              <c:f>'тариф после '!$G$121:$AJ$121</c:f>
              <c:numCache>
                <c:formatCode>0.00</c:formatCode>
                <c:ptCount val="30"/>
                <c:pt idx="0">
                  <c:v>2101.0500000000002</c:v>
                </c:pt>
                <c:pt idx="1">
                  <c:v>2282.85</c:v>
                </c:pt>
                <c:pt idx="2">
                  <c:v>2429.44</c:v>
                </c:pt>
                <c:pt idx="3">
                  <c:v>2575.16</c:v>
                </c:pt>
                <c:pt idx="4">
                  <c:v>2729.77</c:v>
                </c:pt>
                <c:pt idx="5">
                  <c:v>2893.66</c:v>
                </c:pt>
                <c:pt idx="6">
                  <c:v>3067.3</c:v>
                </c:pt>
                <c:pt idx="7">
                  <c:v>3220.58</c:v>
                </c:pt>
                <c:pt idx="8">
                  <c:v>3381.66</c:v>
                </c:pt>
                <c:pt idx="9">
                  <c:v>3550.71</c:v>
                </c:pt>
                <c:pt idx="10">
                  <c:v>3640.29</c:v>
                </c:pt>
                <c:pt idx="11">
                  <c:v>3732.15</c:v>
                </c:pt>
                <c:pt idx="12">
                  <c:v>3812.75</c:v>
                </c:pt>
                <c:pt idx="13">
                  <c:v>3895.21</c:v>
                </c:pt>
                <c:pt idx="14">
                  <c:v>3960.01</c:v>
                </c:pt>
                <c:pt idx="15">
                  <c:v>4018.6</c:v>
                </c:pt>
                <c:pt idx="16">
                  <c:v>4074.57</c:v>
                </c:pt>
                <c:pt idx="17">
                  <c:v>4126.42</c:v>
                </c:pt>
                <c:pt idx="18">
                  <c:v>4174.8500000000004</c:v>
                </c:pt>
                <c:pt idx="19">
                  <c:v>4222.3999999999996</c:v>
                </c:pt>
                <c:pt idx="20">
                  <c:v>4278.5</c:v>
                </c:pt>
                <c:pt idx="21">
                  <c:v>4349.3900000000003</c:v>
                </c:pt>
                <c:pt idx="22">
                  <c:v>4405.92</c:v>
                </c:pt>
                <c:pt idx="23">
                  <c:v>4468.18</c:v>
                </c:pt>
                <c:pt idx="24">
                  <c:v>4547.33</c:v>
                </c:pt>
                <c:pt idx="25">
                  <c:v>4622.2299999999996</c:v>
                </c:pt>
                <c:pt idx="26">
                  <c:v>4695.96</c:v>
                </c:pt>
                <c:pt idx="27">
                  <c:v>4762.8599999999997</c:v>
                </c:pt>
                <c:pt idx="28">
                  <c:v>4914.76</c:v>
                </c:pt>
                <c:pt idx="29">
                  <c:v>5065.96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4428672"/>
        <c:axId val="87975424"/>
      </c:lineChart>
      <c:catAx>
        <c:axId val="844286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Год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975424"/>
        <c:crosses val="autoZero"/>
        <c:auto val="1"/>
        <c:lblAlgn val="ctr"/>
        <c:lblOffset val="100"/>
        <c:noMultiLvlLbl val="0"/>
      </c:catAx>
      <c:valAx>
        <c:axId val="8797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42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Способ прокладки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фактические значения</c:v>
          </c:tx>
          <c:spPr>
            <a:gradFill flip="none" rotWithShape="1">
              <a:gsLst>
                <a:gs pos="0">
                  <a:srgbClr val="00B050"/>
                </a:gs>
                <a:gs pos="50000">
                  <a:srgbClr val="00B050"/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Лист5!$C$16:$D$16</c:f>
              <c:strCache>
                <c:ptCount val="2"/>
                <c:pt idx="0">
                  <c:v>непроходной канал</c:v>
                </c:pt>
                <c:pt idx="1">
                  <c:v>бесканальная</c:v>
                </c:pt>
              </c:strCache>
            </c:strRef>
          </c:cat>
          <c:val>
            <c:numRef>
              <c:f>Лист5!$C$20:$D$20</c:f>
              <c:numCache>
                <c:formatCode>0%</c:formatCode>
                <c:ptCount val="2"/>
                <c:pt idx="0">
                  <c:v>0.80427592723836538</c:v>
                </c:pt>
                <c:pt idx="1">
                  <c:v>0.19572407276163478</c:v>
                </c:pt>
              </c:numCache>
            </c:numRef>
          </c:val>
        </c:ser>
        <c:ser>
          <c:idx val="1"/>
          <c:order val="1"/>
          <c:tx>
            <c:v>перспективные значения</c:v>
          </c:tx>
          <c:spPr>
            <a:gradFill flip="none" rotWithShape="1">
              <a:gsLst>
                <a:gs pos="0">
                  <a:srgbClr val="0070C0"/>
                </a:gs>
                <a:gs pos="25000">
                  <a:srgbClr val="0070C0"/>
                </a:gs>
                <a:gs pos="7500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Лист5!$C$16:$D$16</c:f>
              <c:strCache>
                <c:ptCount val="2"/>
                <c:pt idx="0">
                  <c:v>непроходной канал</c:v>
                </c:pt>
                <c:pt idx="1">
                  <c:v>бесканальная</c:v>
                </c:pt>
              </c:strCache>
            </c:strRef>
          </c:cat>
          <c:val>
            <c:numRef>
              <c:f>Лист5!$I$20:$J$20</c:f>
              <c:numCache>
                <c:formatCode>0%</c:formatCode>
                <c:ptCount val="2"/>
                <c:pt idx="0">
                  <c:v>2.8348688873139617E-2</c:v>
                </c:pt>
                <c:pt idx="1">
                  <c:v>0.97165131112686043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242048"/>
        <c:axId val="137996544"/>
      </c:barChart>
      <c:catAx>
        <c:axId val="132242048"/>
        <c:scaling>
          <c:orientation val="minMax"/>
        </c:scaling>
        <c:delete val="0"/>
        <c:axPos val="b"/>
        <c:majorTickMark val="out"/>
        <c:minorTickMark val="none"/>
        <c:tickLblPos val="nextTo"/>
        <c:crossAx val="137996544"/>
        <c:crosses val="autoZero"/>
        <c:auto val="1"/>
        <c:lblAlgn val="ctr"/>
        <c:lblOffset val="100"/>
        <c:noMultiLvlLbl val="0"/>
      </c:catAx>
      <c:valAx>
        <c:axId val="137996544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32242048"/>
        <c:crosses val="autoZero"/>
        <c:crossBetween val="between"/>
      </c:valAx>
    </c:plotArea>
    <c:legend>
      <c:legendPos val="b"/>
      <c:layout/>
      <c:overlay val="0"/>
      <c:spPr>
        <a:noFill/>
      </c:spPr>
    </c:legend>
    <c:plotVisOnly val="1"/>
    <c:dispBlanksAs val="gap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Тип изоляции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фактические значения</c:v>
          </c:tx>
          <c:spPr>
            <a:gradFill flip="none" rotWithShape="1">
              <a:gsLst>
                <a:gs pos="0">
                  <a:srgbClr val="00B050"/>
                </a:gs>
                <a:gs pos="50000">
                  <a:srgbClr val="00B050"/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Лист5!$E$16:$F$16</c:f>
              <c:strCache>
                <c:ptCount val="2"/>
                <c:pt idx="0">
                  <c:v>минеральная вата</c:v>
                </c:pt>
                <c:pt idx="1">
                  <c:v>ППУ</c:v>
                </c:pt>
              </c:strCache>
            </c:strRef>
          </c:cat>
          <c:val>
            <c:numRef>
              <c:f>Лист5!$E$20:$F$20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v>перспективные значения</c:v>
          </c:tx>
          <c:spPr>
            <a:gradFill flip="none" rotWithShape="1">
              <a:gsLst>
                <a:gs pos="0">
                  <a:srgbClr val="0070C0"/>
                </a:gs>
                <a:gs pos="25000">
                  <a:srgbClr val="0070C0"/>
                </a:gs>
                <a:gs pos="7500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Лист5!$E$16:$F$16</c:f>
              <c:strCache>
                <c:ptCount val="2"/>
                <c:pt idx="0">
                  <c:v>минеральная вата</c:v>
                </c:pt>
                <c:pt idx="1">
                  <c:v>ППУ</c:v>
                </c:pt>
              </c:strCache>
            </c:strRef>
          </c:cat>
          <c:val>
            <c:numRef>
              <c:f>Лист5!$K$20:$L$20</c:f>
              <c:numCache>
                <c:formatCode>0%</c:formatCode>
                <c:ptCount val="2"/>
                <c:pt idx="0">
                  <c:v>0.22407276163477438</c:v>
                </c:pt>
                <c:pt idx="1">
                  <c:v>0.7759272383652257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175552"/>
        <c:axId val="134074368"/>
      </c:barChart>
      <c:catAx>
        <c:axId val="1331755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4074368"/>
        <c:crosses val="autoZero"/>
        <c:auto val="1"/>
        <c:lblAlgn val="ctr"/>
        <c:lblOffset val="100"/>
        <c:noMultiLvlLbl val="0"/>
      </c:catAx>
      <c:valAx>
        <c:axId val="13407436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33175552"/>
        <c:crosses val="autoZero"/>
        <c:crossBetween val="between"/>
      </c:valAx>
    </c:plotArea>
    <c:legend>
      <c:legendPos val="b"/>
      <c:layout/>
      <c:overlay val="0"/>
      <c:spPr>
        <a:noFill/>
      </c:spPr>
    </c:legend>
    <c:plotVisOnly val="1"/>
    <c:dispBlanksAs val="gap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Выработка котельными, Гкал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835890820814634E-2"/>
          <c:y val="9.7377029866279163E-2"/>
          <c:w val="0.83942979953592756"/>
          <c:h val="0.76441704138603617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Лист5!$Q$3</c:f>
              <c:strCache>
                <c:ptCount val="1"/>
                <c:pt idx="0">
                  <c:v>Выработка тепловой энергии</c:v>
                </c:pt>
              </c:strCache>
            </c:strRef>
          </c:tx>
          <c:spPr>
            <a:solidFill>
              <a:srgbClr val="245794"/>
            </a:solidFill>
          </c:spPr>
          <c:invertIfNegative val="0"/>
          <c:cat>
            <c:strRef>
              <c:f>Лист5!$R$2:$AU$2</c:f>
              <c:strCache>
                <c:ptCount val="30"/>
                <c:pt idx="0">
                  <c:v>2017 год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 год</c:v>
                </c:pt>
              </c:strCache>
            </c:strRef>
          </c:cat>
          <c:val>
            <c:numRef>
              <c:f>Лист5!$R$3:$AU$3</c:f>
              <c:numCache>
                <c:formatCode>0.0</c:formatCode>
                <c:ptCount val="30"/>
                <c:pt idx="0">
                  <c:v>7714.3469644426432</c:v>
                </c:pt>
                <c:pt idx="1">
                  <c:v>7714.3469644426432</c:v>
                </c:pt>
                <c:pt idx="2">
                  <c:v>7714.3469644426432</c:v>
                </c:pt>
                <c:pt idx="3">
                  <c:v>7462.460786162248</c:v>
                </c:pt>
                <c:pt idx="4">
                  <c:v>7462.460786162248</c:v>
                </c:pt>
                <c:pt idx="5">
                  <c:v>7462.460786162248</c:v>
                </c:pt>
                <c:pt idx="6">
                  <c:v>7462.460786162248</c:v>
                </c:pt>
                <c:pt idx="7">
                  <c:v>7462.460786162248</c:v>
                </c:pt>
                <c:pt idx="8">
                  <c:v>7462.460786162248</c:v>
                </c:pt>
                <c:pt idx="9">
                  <c:v>7462.460786162248</c:v>
                </c:pt>
                <c:pt idx="10">
                  <c:v>7462.460786162248</c:v>
                </c:pt>
                <c:pt idx="11">
                  <c:v>7462.460786162248</c:v>
                </c:pt>
                <c:pt idx="12">
                  <c:v>7462.460786162248</c:v>
                </c:pt>
                <c:pt idx="13">
                  <c:v>7460.1013368002641</c:v>
                </c:pt>
                <c:pt idx="14">
                  <c:v>7460.1013368002641</c:v>
                </c:pt>
                <c:pt idx="15">
                  <c:v>7460.1013368002641</c:v>
                </c:pt>
                <c:pt idx="16">
                  <c:v>7225.5877100447196</c:v>
                </c:pt>
                <c:pt idx="17">
                  <c:v>7225.5877100447196</c:v>
                </c:pt>
                <c:pt idx="18">
                  <c:v>7225.5877100447196</c:v>
                </c:pt>
                <c:pt idx="19">
                  <c:v>7225.5877100447196</c:v>
                </c:pt>
                <c:pt idx="20">
                  <c:v>7225.5877100447196</c:v>
                </c:pt>
                <c:pt idx="21">
                  <c:v>7225.5877100447196</c:v>
                </c:pt>
                <c:pt idx="22">
                  <c:v>6366.154936382246</c:v>
                </c:pt>
                <c:pt idx="23">
                  <c:v>6366.154936382246</c:v>
                </c:pt>
                <c:pt idx="24">
                  <c:v>6366.154936382246</c:v>
                </c:pt>
                <c:pt idx="25">
                  <c:v>6366.154936382246</c:v>
                </c:pt>
                <c:pt idx="26">
                  <c:v>6366.154936382246</c:v>
                </c:pt>
                <c:pt idx="27">
                  <c:v>6366.154936382246</c:v>
                </c:pt>
                <c:pt idx="28">
                  <c:v>6366.154936382246</c:v>
                </c:pt>
                <c:pt idx="29">
                  <c:v>6366.154936382246</c:v>
                </c:pt>
              </c:numCache>
            </c:numRef>
          </c:val>
        </c:ser>
        <c:ser>
          <c:idx val="2"/>
          <c:order val="1"/>
          <c:tx>
            <c:strRef>
              <c:f>Лист5!$Q$4</c:f>
              <c:strCache>
                <c:ptCount val="1"/>
                <c:pt idx="0">
                  <c:v>Расход тепловой энергии на собственные нужды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Лист5!$R$2:$AU$2</c:f>
              <c:strCache>
                <c:ptCount val="30"/>
                <c:pt idx="0">
                  <c:v>2017 год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 год</c:v>
                </c:pt>
              </c:strCache>
            </c:strRef>
          </c:cat>
          <c:val>
            <c:numRef>
              <c:f>Лист5!$R$4:$AU$4</c:f>
              <c:numCache>
                <c:formatCode>0.0</c:formatCode>
                <c:ptCount val="30"/>
                <c:pt idx="0">
                  <c:v>123.45</c:v>
                </c:pt>
                <c:pt idx="1">
                  <c:v>123.45</c:v>
                </c:pt>
                <c:pt idx="2">
                  <c:v>123.45</c:v>
                </c:pt>
                <c:pt idx="3">
                  <c:v>108.05980836486739</c:v>
                </c:pt>
                <c:pt idx="4">
                  <c:v>108.05980836486739</c:v>
                </c:pt>
                <c:pt idx="5">
                  <c:v>108.05980836486739</c:v>
                </c:pt>
                <c:pt idx="6">
                  <c:v>108.05980836486739</c:v>
                </c:pt>
                <c:pt idx="7">
                  <c:v>108.05980836486739</c:v>
                </c:pt>
                <c:pt idx="8">
                  <c:v>108.05980836486739</c:v>
                </c:pt>
                <c:pt idx="9">
                  <c:v>108.05980836486739</c:v>
                </c:pt>
                <c:pt idx="10">
                  <c:v>108.05980836486739</c:v>
                </c:pt>
                <c:pt idx="11">
                  <c:v>108.05980836486739</c:v>
                </c:pt>
                <c:pt idx="12">
                  <c:v>108.05980836486739</c:v>
                </c:pt>
                <c:pt idx="13">
                  <c:v>105.70035900288309</c:v>
                </c:pt>
                <c:pt idx="14">
                  <c:v>105.70035900288309</c:v>
                </c:pt>
                <c:pt idx="15">
                  <c:v>105.70035900288309</c:v>
                </c:pt>
                <c:pt idx="16">
                  <c:v>98.73731128435054</c:v>
                </c:pt>
                <c:pt idx="17">
                  <c:v>98.73731128435054</c:v>
                </c:pt>
                <c:pt idx="18">
                  <c:v>98.73731128435054</c:v>
                </c:pt>
                <c:pt idx="19">
                  <c:v>98.73731128435054</c:v>
                </c:pt>
                <c:pt idx="20">
                  <c:v>98.73731128435054</c:v>
                </c:pt>
                <c:pt idx="21">
                  <c:v>98.73731128435054</c:v>
                </c:pt>
                <c:pt idx="22">
                  <c:v>89.218277398848457</c:v>
                </c:pt>
                <c:pt idx="23">
                  <c:v>89.218277398848457</c:v>
                </c:pt>
                <c:pt idx="24">
                  <c:v>89.218277398848457</c:v>
                </c:pt>
                <c:pt idx="25">
                  <c:v>89.218277398848457</c:v>
                </c:pt>
                <c:pt idx="26">
                  <c:v>89.218277398848457</c:v>
                </c:pt>
                <c:pt idx="27">
                  <c:v>89.218277398848457</c:v>
                </c:pt>
                <c:pt idx="28">
                  <c:v>89.218277398848457</c:v>
                </c:pt>
                <c:pt idx="29">
                  <c:v>89.218277398848457</c:v>
                </c:pt>
              </c:numCache>
            </c:numRef>
          </c:val>
        </c:ser>
        <c:ser>
          <c:idx val="3"/>
          <c:order val="2"/>
          <c:tx>
            <c:strRef>
              <c:f>Лист5!$Q$5</c:f>
              <c:strCache>
                <c:ptCount val="1"/>
                <c:pt idx="0">
                  <c:v>Технологические потери тепловой энергии в сетях, Гкал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Лист5!$R$2:$AU$2</c:f>
              <c:strCache>
                <c:ptCount val="30"/>
                <c:pt idx="0">
                  <c:v>2017 год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 год</c:v>
                </c:pt>
              </c:strCache>
            </c:strRef>
          </c:cat>
          <c:val>
            <c:numRef>
              <c:f>Лист5!$R$5:$AU$5</c:f>
              <c:numCache>
                <c:formatCode>0.0</c:formatCode>
                <c:ptCount val="30"/>
                <c:pt idx="0">
                  <c:v>2494.3688636838474</c:v>
                </c:pt>
                <c:pt idx="1">
                  <c:v>2494.3688636838474</c:v>
                </c:pt>
                <c:pt idx="2">
                  <c:v>2494.3688636838474</c:v>
                </c:pt>
                <c:pt idx="3">
                  <c:v>2257.8728770385851</c:v>
                </c:pt>
                <c:pt idx="4">
                  <c:v>2257.8728770385851</c:v>
                </c:pt>
                <c:pt idx="5">
                  <c:v>2257.8728770385851</c:v>
                </c:pt>
                <c:pt idx="6">
                  <c:v>2257.8728770385851</c:v>
                </c:pt>
                <c:pt idx="7">
                  <c:v>2257.8728770385851</c:v>
                </c:pt>
                <c:pt idx="8">
                  <c:v>2257.8728770385851</c:v>
                </c:pt>
                <c:pt idx="9">
                  <c:v>2257.8728770385851</c:v>
                </c:pt>
                <c:pt idx="10">
                  <c:v>2257.8728770385851</c:v>
                </c:pt>
                <c:pt idx="11">
                  <c:v>2257.8728770385851</c:v>
                </c:pt>
                <c:pt idx="12">
                  <c:v>2257.8728770385851</c:v>
                </c:pt>
                <c:pt idx="13">
                  <c:v>2257.8728770385851</c:v>
                </c:pt>
                <c:pt idx="14">
                  <c:v>2257.8728770385851</c:v>
                </c:pt>
                <c:pt idx="15">
                  <c:v>2257.8728770385851</c:v>
                </c:pt>
                <c:pt idx="16">
                  <c:v>2030.3222980015737</c:v>
                </c:pt>
                <c:pt idx="17">
                  <c:v>2030.3222980015737</c:v>
                </c:pt>
                <c:pt idx="18">
                  <c:v>2030.3222980015737</c:v>
                </c:pt>
                <c:pt idx="19">
                  <c:v>2030.3222980015737</c:v>
                </c:pt>
                <c:pt idx="20">
                  <c:v>2030.3222980015737</c:v>
                </c:pt>
                <c:pt idx="21">
                  <c:v>2030.3222980015737</c:v>
                </c:pt>
                <c:pt idx="22">
                  <c:v>1180.4085582246014</c:v>
                </c:pt>
                <c:pt idx="23">
                  <c:v>1180.4085582246014</c:v>
                </c:pt>
                <c:pt idx="24">
                  <c:v>1180.4085582246014</c:v>
                </c:pt>
                <c:pt idx="25">
                  <c:v>1180.4085582246014</c:v>
                </c:pt>
                <c:pt idx="26">
                  <c:v>1180.4085582246014</c:v>
                </c:pt>
                <c:pt idx="27">
                  <c:v>1180.4085582246014</c:v>
                </c:pt>
                <c:pt idx="28">
                  <c:v>1180.4085582246014</c:v>
                </c:pt>
                <c:pt idx="29">
                  <c:v>1180.4085582246014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0160896"/>
        <c:axId val="110166784"/>
      </c:barChart>
      <c:catAx>
        <c:axId val="110160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0166784"/>
        <c:crosses val="autoZero"/>
        <c:auto val="1"/>
        <c:lblAlgn val="ctr"/>
        <c:lblOffset val="100"/>
        <c:noMultiLvlLbl val="0"/>
      </c:catAx>
      <c:valAx>
        <c:axId val="110166784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crossAx val="110160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051758888500713"/>
          <c:y val="0.3107455615388921"/>
          <c:w val="0.18241756469861065"/>
          <c:h val="0.4507980106890520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Лист5!$R$2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1D4575"/>
                  </a:gs>
                  <a:gs pos="25000">
                    <a:srgbClr val="245794"/>
                  </a:gs>
                  <a:gs pos="75000">
                    <a:srgbClr val="0070C0"/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16200000" scaled="1"/>
              </a:gra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Лист5!$Q$6</c:f>
              <c:strCache>
                <c:ptCount val="1"/>
                <c:pt idx="0">
                  <c:v>Топливо на выработку тепловой энергии, тыс. куб. м/год</c:v>
                </c:pt>
              </c:strCache>
            </c:strRef>
          </c:cat>
          <c:val>
            <c:numRef>
              <c:f>Лист5!$R$6</c:f>
              <c:numCache>
                <c:formatCode>0.0</c:formatCode>
                <c:ptCount val="1"/>
                <c:pt idx="0">
                  <c:v>1200.035296403649</c:v>
                </c:pt>
              </c:numCache>
            </c:numRef>
          </c:val>
        </c:ser>
        <c:ser>
          <c:idx val="1"/>
          <c:order val="1"/>
          <c:tx>
            <c:strRef>
              <c:f>Лист5!$AU$2</c:f>
              <c:strCache>
                <c:ptCount val="1"/>
                <c:pt idx="0">
                  <c:v>2046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AC0000"/>
                  </a:gs>
                  <a:gs pos="25000">
                    <a:srgbClr val="B00000"/>
                  </a:gs>
                  <a:gs pos="75000">
                    <a:srgbClr val="C40000"/>
                  </a:gs>
                  <a:gs pos="100000">
                    <a:srgbClr val="FCA096"/>
                  </a:gs>
                </a:gsLst>
                <a:lin ang="16200000" scaled="1"/>
              </a:gra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Лист5!$Q$6</c:f>
              <c:strCache>
                <c:ptCount val="1"/>
                <c:pt idx="0">
                  <c:v>Топливо на выработку тепловой энергии, тыс. куб. м/год</c:v>
                </c:pt>
              </c:strCache>
            </c:strRef>
          </c:cat>
          <c:val>
            <c:numRef>
              <c:f>Лист5!$AU$6</c:f>
              <c:numCache>
                <c:formatCode>0.0</c:formatCode>
                <c:ptCount val="1"/>
                <c:pt idx="0">
                  <c:v>909.58780350847769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4"/>
        <c:overlap val="-74"/>
        <c:axId val="110211072"/>
        <c:axId val="110212608"/>
      </c:barChart>
      <c:catAx>
        <c:axId val="110211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0212608"/>
        <c:crosses val="autoZero"/>
        <c:auto val="1"/>
        <c:lblAlgn val="ctr"/>
        <c:lblOffset val="100"/>
        <c:noMultiLvlLbl val="0"/>
      </c:catAx>
      <c:valAx>
        <c:axId val="110212608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1021107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Лист5!$R$2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1D4575"/>
                  </a:gs>
                  <a:gs pos="25000">
                    <a:srgbClr val="245794"/>
                  </a:gs>
                  <a:gs pos="75000">
                    <a:srgbClr val="0070C0"/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16200000" scaled="1"/>
              </a:gra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Лист5!$Q$5</c:f>
              <c:strCache>
                <c:ptCount val="1"/>
                <c:pt idx="0">
                  <c:v>Технологические потери тепловой энергии в сетях, Гкал</c:v>
                </c:pt>
              </c:strCache>
            </c:strRef>
          </c:cat>
          <c:val>
            <c:numRef>
              <c:f>Лист5!$R$5</c:f>
              <c:numCache>
                <c:formatCode>0.0</c:formatCode>
                <c:ptCount val="1"/>
                <c:pt idx="0">
                  <c:v>2494.3688636838474</c:v>
                </c:pt>
              </c:numCache>
            </c:numRef>
          </c:val>
        </c:ser>
        <c:ser>
          <c:idx val="1"/>
          <c:order val="1"/>
          <c:tx>
            <c:strRef>
              <c:f>Лист5!$AU$2</c:f>
              <c:strCache>
                <c:ptCount val="1"/>
                <c:pt idx="0">
                  <c:v>2046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AC0000"/>
                  </a:gs>
                  <a:gs pos="25000">
                    <a:srgbClr val="B00000"/>
                  </a:gs>
                  <a:gs pos="75000">
                    <a:srgbClr val="C40000"/>
                  </a:gs>
                  <a:gs pos="100000">
                    <a:srgbClr val="FCA096"/>
                  </a:gs>
                </a:gsLst>
                <a:lin ang="16200000" scaled="1"/>
              </a:gra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Лист5!$Q$5</c:f>
              <c:strCache>
                <c:ptCount val="1"/>
                <c:pt idx="0">
                  <c:v>Технологические потери тепловой энергии в сетях, Гкал</c:v>
                </c:pt>
              </c:strCache>
            </c:strRef>
          </c:cat>
          <c:val>
            <c:numRef>
              <c:f>Лист5!$AU$5</c:f>
              <c:numCache>
                <c:formatCode>0.0</c:formatCode>
                <c:ptCount val="1"/>
                <c:pt idx="0">
                  <c:v>1180.4085582246014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4"/>
        <c:overlap val="-74"/>
        <c:axId val="117001600"/>
        <c:axId val="117003392"/>
      </c:barChart>
      <c:catAx>
        <c:axId val="117001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7003392"/>
        <c:crosses val="autoZero"/>
        <c:auto val="1"/>
        <c:lblAlgn val="ctr"/>
        <c:lblOffset val="100"/>
        <c:noMultiLvlLbl val="0"/>
      </c:catAx>
      <c:valAx>
        <c:axId val="117003392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1700160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Лист5!$R$8</c:f>
              <c:strCache>
                <c:ptCount val="1"/>
                <c:pt idx="0">
                  <c:v>п. Метростроевский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7030A0"/>
                  </a:gs>
                  <a:gs pos="50000">
                    <a:srgbClr val="B287EB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c:spPr>
          </c:dPt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(Лист5!$S$2,Лист5!$AV$2)</c:f>
              <c:strCache>
                <c:ptCount val="2"/>
                <c:pt idx="0">
                  <c:v>2017 год</c:v>
                </c:pt>
                <c:pt idx="1">
                  <c:v>2046 год</c:v>
                </c:pt>
              </c:strCache>
            </c:strRef>
          </c:cat>
          <c:val>
            <c:numRef>
              <c:f>(Лист5!$S$8,Лист5!$AV$8)</c:f>
              <c:numCache>
                <c:formatCode>General</c:formatCode>
                <c:ptCount val="2"/>
                <c:pt idx="0">
                  <c:v>2.552</c:v>
                </c:pt>
                <c:pt idx="1">
                  <c:v>2.456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34912"/>
        <c:axId val="73204096"/>
      </c:barChart>
      <c:catAx>
        <c:axId val="47334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3204096"/>
        <c:crosses val="autoZero"/>
        <c:auto val="1"/>
        <c:lblAlgn val="ctr"/>
        <c:lblOffset val="100"/>
        <c:noMultiLvlLbl val="0"/>
      </c:catAx>
      <c:valAx>
        <c:axId val="73204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47334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2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Лист5!$R$9</c:f>
              <c:strCache>
                <c:ptCount val="1"/>
                <c:pt idx="0">
                  <c:v>п. Каменный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rgbClr val="FCA096"/>
                  </a:gs>
                </a:gsLst>
                <a:lin ang="16200000" scaled="1"/>
              </a:gradFill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rgbClr val="C00000"/>
                  </a:gs>
                  <a:gs pos="50000">
                    <a:srgbClr val="C40000"/>
                  </a:gs>
                  <a:gs pos="100000">
                    <a:srgbClr val="FCA096"/>
                  </a:gs>
                </a:gsLst>
                <a:lin ang="16200000" scaled="1"/>
              </a:gradFill>
            </c:spPr>
          </c:dPt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(Лист5!$S$2,Лист5!$AV$2)</c:f>
              <c:strCache>
                <c:ptCount val="2"/>
                <c:pt idx="0">
                  <c:v>2017 год</c:v>
                </c:pt>
                <c:pt idx="1">
                  <c:v>2046 год</c:v>
                </c:pt>
              </c:strCache>
            </c:strRef>
          </c:cat>
          <c:val>
            <c:numRef>
              <c:f>(Лист5!$S$9,Лист5!$AV$9)</c:f>
              <c:numCache>
                <c:formatCode>General</c:formatCode>
                <c:ptCount val="2"/>
                <c:pt idx="0">
                  <c:v>0.497</c:v>
                </c:pt>
                <c:pt idx="1">
                  <c:v>0.435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390016"/>
        <c:axId val="102420480"/>
      </c:barChart>
      <c:catAx>
        <c:axId val="102390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2420480"/>
        <c:crosses val="autoZero"/>
        <c:auto val="1"/>
        <c:lblAlgn val="ctr"/>
        <c:lblOffset val="100"/>
        <c:noMultiLvlLbl val="0"/>
      </c:catAx>
      <c:valAx>
        <c:axId val="102420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2390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2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344359078076206E-2"/>
          <c:y val="0.11200393650732424"/>
          <c:w val="0.91490473973703434"/>
          <c:h val="0.691232617587041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'Фин планК (Венев)'!$C$2:$AF$2</c:f>
              <c:numCache>
                <c:formatCode>General</c:formatCode>
                <c:ptCount val="30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  <c:pt idx="14">
                  <c:v>2031</c:v>
                </c:pt>
                <c:pt idx="15">
                  <c:v>2032</c:v>
                </c:pt>
                <c:pt idx="16">
                  <c:v>2033</c:v>
                </c:pt>
                <c:pt idx="17">
                  <c:v>2034</c:v>
                </c:pt>
                <c:pt idx="18">
                  <c:v>2035</c:v>
                </c:pt>
                <c:pt idx="19">
                  <c:v>2036</c:v>
                </c:pt>
                <c:pt idx="20">
                  <c:v>2037</c:v>
                </c:pt>
                <c:pt idx="21">
                  <c:v>2038</c:v>
                </c:pt>
                <c:pt idx="22">
                  <c:v>2039</c:v>
                </c:pt>
                <c:pt idx="23">
                  <c:v>2040</c:v>
                </c:pt>
                <c:pt idx="24">
                  <c:v>2041</c:v>
                </c:pt>
                <c:pt idx="25">
                  <c:v>2042</c:v>
                </c:pt>
                <c:pt idx="26">
                  <c:v>2043</c:v>
                </c:pt>
                <c:pt idx="27">
                  <c:v>2044</c:v>
                </c:pt>
                <c:pt idx="28">
                  <c:v>2045</c:v>
                </c:pt>
                <c:pt idx="29">
                  <c:v>2046</c:v>
                </c:pt>
              </c:numCache>
            </c:numRef>
          </c:cat>
          <c:val>
            <c:numRef>
              <c:f>'Фин планК (Венев)'!$C$16:$AF$16</c:f>
              <c:numCache>
                <c:formatCode>#,##0.00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14769.961805084748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5624.3564999999999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88235008"/>
        <c:axId val="88387968"/>
      </c:barChart>
      <c:catAx>
        <c:axId val="8823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8387968"/>
        <c:crosses val="autoZero"/>
        <c:auto val="1"/>
        <c:lblAlgn val="ctr"/>
        <c:lblOffset val="100"/>
        <c:noMultiLvlLbl val="0"/>
      </c:catAx>
      <c:valAx>
        <c:axId val="88387968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88235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48706-839B-4FB6-A32B-9C5B7B630AF3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79CE070-5222-40C4-945C-49CB312F0F1A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Развитие систем централизованного теплоснабжения для существующего и нового строительства</a:t>
          </a:r>
          <a:endParaRPr lang="ru-RU" sz="16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E6A60E7-76F0-4E89-BFAE-364D96ACB435}" type="parTrans" cxnId="{098E2E08-A083-4DD5-84A8-4D4FC10EF6FA}">
      <dgm:prSet/>
      <dgm:spPr/>
      <dgm:t>
        <a:bodyPr/>
        <a:lstStyle/>
        <a:p>
          <a:endParaRPr lang="ru-RU" sz="1600" b="1"/>
        </a:p>
      </dgm:t>
    </dgm:pt>
    <dgm:pt modelId="{89AE9F7F-F954-4F35-BC26-64ACB47FD11A}" type="sibTrans" cxnId="{098E2E08-A083-4DD5-84A8-4D4FC10EF6FA}">
      <dgm:prSet/>
      <dgm:spPr/>
      <dgm:t>
        <a:bodyPr/>
        <a:lstStyle/>
        <a:p>
          <a:endParaRPr lang="ru-RU" sz="1600" b="1"/>
        </a:p>
      </dgm:t>
    </dgm:pt>
    <dgm:pt modelId="{7698F2A5-5A97-472E-8760-F5912E65038B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надежности и качества теплоснабжения потребителей</a:t>
          </a:r>
          <a:endParaRPr lang="ru-RU" sz="16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BFC630B-CD9A-4801-A586-DFD808E2B914}" type="parTrans" cxnId="{FD3B3E29-585B-4D84-AAB5-076A56BE1189}">
      <dgm:prSet/>
      <dgm:spPr/>
      <dgm:t>
        <a:bodyPr/>
        <a:lstStyle/>
        <a:p>
          <a:endParaRPr lang="ru-RU" sz="1600" b="1"/>
        </a:p>
      </dgm:t>
    </dgm:pt>
    <dgm:pt modelId="{A86C9B4B-01CB-4503-8C0D-E724EF2F3B57}" type="sibTrans" cxnId="{FD3B3E29-585B-4D84-AAB5-076A56BE1189}">
      <dgm:prSet/>
      <dgm:spPr/>
      <dgm:t>
        <a:bodyPr/>
        <a:lstStyle/>
        <a:p>
          <a:endParaRPr lang="ru-RU" sz="1600" b="1"/>
        </a:p>
      </dgm:t>
    </dgm:pt>
    <dgm:pt modelId="{76C102F4-48DF-4A2B-A31E-F61CFB83CFE8}">
      <dgm:prSet custT="1"/>
      <dgm:spPr/>
      <dgm:t>
        <a:bodyPr/>
        <a:lstStyle/>
        <a:p>
          <a:pPr algn="ctr"/>
          <a:r>
            <a:rPr lang="ru-RU" sz="16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энергетической эффективности генерации, теплоснабжения и потребления тепловой энергии </a:t>
          </a:r>
        </a:p>
      </dgm:t>
    </dgm:pt>
    <dgm:pt modelId="{2D24EAF8-5A87-4CB1-8894-D3F321393E5D}" type="parTrans" cxnId="{5FD57FC5-0BBA-475A-8355-4E6B73FA9229}">
      <dgm:prSet/>
      <dgm:spPr/>
      <dgm:t>
        <a:bodyPr/>
        <a:lstStyle/>
        <a:p>
          <a:endParaRPr lang="ru-RU" sz="1600" b="1"/>
        </a:p>
      </dgm:t>
    </dgm:pt>
    <dgm:pt modelId="{B59D1745-8C4C-44FB-B5C5-43A8E42A402E}" type="sibTrans" cxnId="{5FD57FC5-0BBA-475A-8355-4E6B73FA9229}">
      <dgm:prSet/>
      <dgm:spPr/>
      <dgm:t>
        <a:bodyPr/>
        <a:lstStyle/>
        <a:p>
          <a:endParaRPr lang="ru-RU" sz="1600" b="1"/>
        </a:p>
      </dgm:t>
    </dgm:pt>
    <dgm:pt modelId="{0A4E8B27-5E9D-47AA-B830-232B7CE5B190}" type="pres">
      <dgm:prSet presAssocID="{DC148706-839B-4FB6-A32B-9C5B7B630A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25E6E3-CBB9-4623-A89A-B5FA75FC53DC}" type="pres">
      <dgm:prSet presAssocID="{A79CE070-5222-40C4-945C-49CB312F0F1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D94FD-8303-47EC-A332-B8BD08318768}" type="pres">
      <dgm:prSet presAssocID="{89AE9F7F-F954-4F35-BC26-64ACB47FD11A}" presName="spacer" presStyleCnt="0"/>
      <dgm:spPr/>
      <dgm:t>
        <a:bodyPr/>
        <a:lstStyle/>
        <a:p>
          <a:endParaRPr lang="ru-RU"/>
        </a:p>
      </dgm:t>
    </dgm:pt>
    <dgm:pt modelId="{9761C37A-5C8D-405E-96A9-615076EC7929}" type="pres">
      <dgm:prSet presAssocID="{7698F2A5-5A97-472E-8760-F5912E65038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C5005-49AF-448B-838A-4A2E1F2F4C43}" type="pres">
      <dgm:prSet presAssocID="{A86C9B4B-01CB-4503-8C0D-E724EF2F3B57}" presName="spacer" presStyleCnt="0"/>
      <dgm:spPr/>
      <dgm:t>
        <a:bodyPr/>
        <a:lstStyle/>
        <a:p>
          <a:endParaRPr lang="ru-RU"/>
        </a:p>
      </dgm:t>
    </dgm:pt>
    <dgm:pt modelId="{6EE5013A-A1D5-4346-A757-9DDFEBDA8EFD}" type="pres">
      <dgm:prSet presAssocID="{76C102F4-48DF-4A2B-A31E-F61CFB83CFE8}" presName="parentText" presStyleLbl="node1" presStyleIdx="2" presStyleCnt="3" custLinFactNeighborY="241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D57FC5-0BBA-475A-8355-4E6B73FA9229}" srcId="{DC148706-839B-4FB6-A32B-9C5B7B630AF3}" destId="{76C102F4-48DF-4A2B-A31E-F61CFB83CFE8}" srcOrd="2" destOrd="0" parTransId="{2D24EAF8-5A87-4CB1-8894-D3F321393E5D}" sibTransId="{B59D1745-8C4C-44FB-B5C5-43A8E42A402E}"/>
    <dgm:cxn modelId="{FD3B3E29-585B-4D84-AAB5-076A56BE1189}" srcId="{DC148706-839B-4FB6-A32B-9C5B7B630AF3}" destId="{7698F2A5-5A97-472E-8760-F5912E65038B}" srcOrd="1" destOrd="0" parTransId="{ABFC630B-CD9A-4801-A586-DFD808E2B914}" sibTransId="{A86C9B4B-01CB-4503-8C0D-E724EF2F3B57}"/>
    <dgm:cxn modelId="{6CB2159A-0729-4E89-9EBC-6A97BF75D68A}" type="presOf" srcId="{7698F2A5-5A97-472E-8760-F5912E65038B}" destId="{9761C37A-5C8D-405E-96A9-615076EC7929}" srcOrd="0" destOrd="0" presId="urn:microsoft.com/office/officeart/2005/8/layout/vList2"/>
    <dgm:cxn modelId="{EFF6BF6A-B14F-4F67-AC2A-324E8C537BBF}" type="presOf" srcId="{76C102F4-48DF-4A2B-A31E-F61CFB83CFE8}" destId="{6EE5013A-A1D5-4346-A757-9DDFEBDA8EFD}" srcOrd="0" destOrd="0" presId="urn:microsoft.com/office/officeart/2005/8/layout/vList2"/>
    <dgm:cxn modelId="{46465C90-3185-485A-9ECB-92D62BC343FC}" type="presOf" srcId="{A79CE070-5222-40C4-945C-49CB312F0F1A}" destId="{E425E6E3-CBB9-4623-A89A-B5FA75FC53DC}" srcOrd="0" destOrd="0" presId="urn:microsoft.com/office/officeart/2005/8/layout/vList2"/>
    <dgm:cxn modelId="{1BB09A03-3723-4B2A-985F-6B5448D41C6B}" type="presOf" srcId="{DC148706-839B-4FB6-A32B-9C5B7B630AF3}" destId="{0A4E8B27-5E9D-47AA-B830-232B7CE5B190}" srcOrd="0" destOrd="0" presId="urn:microsoft.com/office/officeart/2005/8/layout/vList2"/>
    <dgm:cxn modelId="{098E2E08-A083-4DD5-84A8-4D4FC10EF6FA}" srcId="{DC148706-839B-4FB6-A32B-9C5B7B630AF3}" destId="{A79CE070-5222-40C4-945C-49CB312F0F1A}" srcOrd="0" destOrd="0" parTransId="{AE6A60E7-76F0-4E89-BFAE-364D96ACB435}" sibTransId="{89AE9F7F-F954-4F35-BC26-64ACB47FD11A}"/>
    <dgm:cxn modelId="{40AEC516-179F-4260-A705-FB674646F04D}" type="presParOf" srcId="{0A4E8B27-5E9D-47AA-B830-232B7CE5B190}" destId="{E425E6E3-CBB9-4623-A89A-B5FA75FC53DC}" srcOrd="0" destOrd="0" presId="urn:microsoft.com/office/officeart/2005/8/layout/vList2"/>
    <dgm:cxn modelId="{71770235-5E6A-4937-A215-2B759DC341CD}" type="presParOf" srcId="{0A4E8B27-5E9D-47AA-B830-232B7CE5B190}" destId="{51DD94FD-8303-47EC-A332-B8BD08318768}" srcOrd="1" destOrd="0" presId="urn:microsoft.com/office/officeart/2005/8/layout/vList2"/>
    <dgm:cxn modelId="{B82982AA-11DB-49FE-87A0-4B5190AA0B05}" type="presParOf" srcId="{0A4E8B27-5E9D-47AA-B830-232B7CE5B190}" destId="{9761C37A-5C8D-405E-96A9-615076EC7929}" srcOrd="2" destOrd="0" presId="urn:microsoft.com/office/officeart/2005/8/layout/vList2"/>
    <dgm:cxn modelId="{03BA2AB0-CE00-444C-B60D-361AF03F5A7E}" type="presParOf" srcId="{0A4E8B27-5E9D-47AA-B830-232B7CE5B190}" destId="{C35C5005-49AF-448B-838A-4A2E1F2F4C43}" srcOrd="3" destOrd="0" presId="urn:microsoft.com/office/officeart/2005/8/layout/vList2"/>
    <dgm:cxn modelId="{23B14AF4-98B0-4CF5-895D-C704281E764C}" type="presParOf" srcId="{0A4E8B27-5E9D-47AA-B830-232B7CE5B190}" destId="{6EE5013A-A1D5-4346-A757-9DDFEBDA8EF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B2C463-06FE-42A6-B869-419FBE2CAD87}" type="doc">
      <dgm:prSet loTypeId="urn:diagrams.loki3.com/VaryingWidthList+Icon" loCatId="list" qsTypeId="urn:microsoft.com/office/officeart/2005/8/quickstyle/simple2" qsCatId="simple" csTypeId="urn:microsoft.com/office/officeart/2005/8/colors/colorful1" csCatId="colorful" phldr="1"/>
      <dgm:spPr/>
    </dgm:pt>
    <dgm:pt modelId="{D0336191-2FD7-4AE4-8FA8-81AC737CC607}">
      <dgm:prSet phldrT="[Текст]"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Федеральный закон от 27.07.2010 № 190-ФЗ «О теплоснабжении»</a:t>
          </a:r>
          <a:endParaRPr lang="ru-RU" sz="1800" dirty="0">
            <a:solidFill>
              <a:schemeClr val="tx1"/>
            </a:solidFill>
          </a:endParaRPr>
        </a:p>
      </dgm:t>
    </dgm:pt>
    <dgm:pt modelId="{8BCDAACD-B6AA-4378-9DEA-CA58E28662E1}" type="parTrans" cxnId="{8C133081-5955-439D-AC6C-C3B33A3140B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DE9D86F-CF0D-4F27-AC2B-03EEC95E0709}" type="sibTrans" cxnId="{8C133081-5955-439D-AC6C-C3B33A3140B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EA81EFF-DCA5-4C7A-B485-FC07B0821E1F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Постановление Правительства РФ от 08.08.2012 г. № 808 «Об организации теплоснабжения в Российской Федерации и о внесении изменений в некоторые акты Правительства Российской Федерации» </a:t>
          </a:r>
          <a:endParaRPr lang="ru-RU" sz="1800" dirty="0">
            <a:solidFill>
              <a:schemeClr val="tx1"/>
            </a:solidFill>
          </a:endParaRPr>
        </a:p>
      </dgm:t>
    </dgm:pt>
    <dgm:pt modelId="{2DCAF119-4341-4855-8E72-C90CE91C1F5F}" type="parTrans" cxnId="{0F67D071-B3A3-4B11-9FCF-28435DC5059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FC8E53DA-F482-4CEB-AF9A-4F86224D3CA3}" type="sibTrans" cxnId="{0F67D071-B3A3-4B11-9FCF-28435DC5059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1AAC5614-3C21-4EA5-BA4B-06BEEC1D8FA7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Постановление Правительства РФ от 22.02.2012 г. № 154 «О требованиях к схемам теплоснабжения, порядку их разработки и утверждения»</a:t>
          </a:r>
          <a:endParaRPr lang="ru-RU" sz="1800" dirty="0">
            <a:solidFill>
              <a:schemeClr val="tx1"/>
            </a:solidFill>
          </a:endParaRPr>
        </a:p>
      </dgm:t>
    </dgm:pt>
    <dgm:pt modelId="{0EDA67DA-B680-4B27-A997-21261B954BF7}" type="parTrans" cxnId="{8F3E79BC-F640-4178-9196-57FCF977F390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4E9CDAA7-EE0D-46BE-B411-17133D3CF546}" type="sibTrans" cxnId="{8F3E79BC-F640-4178-9196-57FCF977F390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FAF5795-0EE2-4211-B0C0-90153193DDF1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Федеральный закон от 23.11.2009 № 261-ФЗ «Об энергосбережении и о повышении энергетической эффективности и о внесении изменений в отдельные законодательные акты Российской Федерации»</a:t>
          </a:r>
          <a:endParaRPr lang="ru-RU" sz="1800" dirty="0">
            <a:solidFill>
              <a:schemeClr val="tx1"/>
            </a:solidFill>
          </a:endParaRPr>
        </a:p>
      </dgm:t>
    </dgm:pt>
    <dgm:pt modelId="{92D6211C-96FD-4AE6-A735-CED77CC0E65A}" type="parTrans" cxnId="{5AAD1A71-FAF2-468B-AE53-1D126CF9BA1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852A3024-E476-4709-82B2-89BBB43E3D47}" type="sibTrans" cxnId="{5AAD1A71-FAF2-468B-AE53-1D126CF9BA1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E0C24919-CE24-4C81-AA2E-0C01E28F8088}">
      <dgm:prSet custT="1"/>
      <dgm:spPr>
        <a:noFill/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Приказ Минэнерго России № 565, Минрегионразвития № 667 от 29.12.2012 г. "Об утверждении методических рекомендаций по разработке схем теплоснабжения"</a:t>
          </a:r>
          <a:endParaRPr lang="ru-RU" sz="1800" dirty="0">
            <a:solidFill>
              <a:schemeClr val="tx1"/>
            </a:solidFill>
          </a:endParaRPr>
        </a:p>
      </dgm:t>
    </dgm:pt>
    <dgm:pt modelId="{94935EBE-6900-4999-B132-171749AC845C}" type="parTrans" cxnId="{43ADAA59-1745-4F29-B2F3-94B36755B67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4C830B9B-E1BF-4F83-8A56-B6B1D91B8299}" type="sibTrans" cxnId="{43ADAA59-1745-4F29-B2F3-94B36755B67E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FCFF9B8-101C-4CFF-97B4-2E0E25931292}" type="pres">
      <dgm:prSet presAssocID="{4AB2C463-06FE-42A6-B869-419FBE2CAD87}" presName="Name0" presStyleCnt="0">
        <dgm:presLayoutVars>
          <dgm:resizeHandles/>
        </dgm:presLayoutVars>
      </dgm:prSet>
      <dgm:spPr/>
    </dgm:pt>
    <dgm:pt modelId="{4C815F34-D23A-418F-A873-BCC8A1CA521F}" type="pres">
      <dgm:prSet presAssocID="{D0336191-2FD7-4AE4-8FA8-81AC737CC607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5E07F-E63A-4783-A0E1-B41EDEE576C1}" type="pres">
      <dgm:prSet presAssocID="{5DE9D86F-CF0D-4F27-AC2B-03EEC95E0709}" presName="space" presStyleCnt="0"/>
      <dgm:spPr/>
    </dgm:pt>
    <dgm:pt modelId="{0CE79505-3D23-4175-A7FA-19BF0D4D86B2}" type="pres">
      <dgm:prSet presAssocID="{7EA81EFF-DCA5-4C7A-B485-FC07B0821E1F}" presName="text" presStyleLbl="node1" presStyleIdx="1" presStyleCnt="5" custLinFactY="197578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50515-83E0-458F-A352-62691363B1CE}" type="pres">
      <dgm:prSet presAssocID="{FC8E53DA-F482-4CEB-AF9A-4F86224D3CA3}" presName="space" presStyleCnt="0"/>
      <dgm:spPr/>
    </dgm:pt>
    <dgm:pt modelId="{9FB7A6E4-DF40-4122-B258-3706A32FDD0B}" type="pres">
      <dgm:prSet presAssocID="{1AAC5614-3C21-4EA5-BA4B-06BEEC1D8FA7}" presName="text" presStyleLbl="node1" presStyleIdx="2" presStyleCnt="5" custLinFactY="-100000" custLinFactNeighborY="-12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3EE0-11BF-44BA-B5DE-48A3CC718090}" type="pres">
      <dgm:prSet presAssocID="{4E9CDAA7-EE0D-46BE-B411-17133D3CF546}" presName="space" presStyleCnt="0"/>
      <dgm:spPr/>
    </dgm:pt>
    <dgm:pt modelId="{A6C87BA9-A4C5-4DE7-B08B-CB1C2D1A6C8A}" type="pres">
      <dgm:prSet presAssocID="{DFAF5795-0EE2-4211-B0C0-90153193DDF1}" presName="text" presStyleLbl="node1" presStyleIdx="3" presStyleCnt="5" custLinFactY="10669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FB2F6-98B2-49C5-8D7C-844ECF8BE405}" type="pres">
      <dgm:prSet presAssocID="{852A3024-E476-4709-82B2-89BBB43E3D47}" presName="space" presStyleCnt="0"/>
      <dgm:spPr/>
    </dgm:pt>
    <dgm:pt modelId="{E2A42FA1-C635-4C13-A2F9-93973F34BB42}" type="pres">
      <dgm:prSet presAssocID="{E0C24919-CE24-4C81-AA2E-0C01E28F8088}" presName="text" presStyleLbl="node1" presStyleIdx="4" presStyleCnt="5" custLinFactY="-200000" custLinFactNeighborY="-232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133081-5955-439D-AC6C-C3B33A3140B8}" srcId="{4AB2C463-06FE-42A6-B869-419FBE2CAD87}" destId="{D0336191-2FD7-4AE4-8FA8-81AC737CC607}" srcOrd="0" destOrd="0" parTransId="{8BCDAACD-B6AA-4378-9DEA-CA58E28662E1}" sibTransId="{5DE9D86F-CF0D-4F27-AC2B-03EEC95E0709}"/>
    <dgm:cxn modelId="{43ADAA59-1745-4F29-B2F3-94B36755B67E}" srcId="{4AB2C463-06FE-42A6-B869-419FBE2CAD87}" destId="{E0C24919-CE24-4C81-AA2E-0C01E28F8088}" srcOrd="4" destOrd="0" parTransId="{94935EBE-6900-4999-B132-171749AC845C}" sibTransId="{4C830B9B-E1BF-4F83-8A56-B6B1D91B8299}"/>
    <dgm:cxn modelId="{5FF0AA1D-5D18-4BC7-B7E0-22F0160F962E}" type="presOf" srcId="{4AB2C463-06FE-42A6-B869-419FBE2CAD87}" destId="{DFCFF9B8-101C-4CFF-97B4-2E0E25931292}" srcOrd="0" destOrd="0" presId="urn:diagrams.loki3.com/VaryingWidthList+Icon"/>
    <dgm:cxn modelId="{0F67D071-B3A3-4B11-9FCF-28435DC5059E}" srcId="{4AB2C463-06FE-42A6-B869-419FBE2CAD87}" destId="{7EA81EFF-DCA5-4C7A-B485-FC07B0821E1F}" srcOrd="1" destOrd="0" parTransId="{2DCAF119-4341-4855-8E72-C90CE91C1F5F}" sibTransId="{FC8E53DA-F482-4CEB-AF9A-4F86224D3CA3}"/>
    <dgm:cxn modelId="{5C931E28-54B5-46D6-9FC0-EFDA6D4BAFFF}" type="presOf" srcId="{D0336191-2FD7-4AE4-8FA8-81AC737CC607}" destId="{4C815F34-D23A-418F-A873-BCC8A1CA521F}" srcOrd="0" destOrd="0" presId="urn:diagrams.loki3.com/VaryingWidthList+Icon"/>
    <dgm:cxn modelId="{86143E66-14C9-401E-9387-7B6399AA667F}" type="presOf" srcId="{7EA81EFF-DCA5-4C7A-B485-FC07B0821E1F}" destId="{0CE79505-3D23-4175-A7FA-19BF0D4D86B2}" srcOrd="0" destOrd="0" presId="urn:diagrams.loki3.com/VaryingWidthList+Icon"/>
    <dgm:cxn modelId="{ECB5FB1C-7FEC-4D48-A976-9B7EB0EE29BC}" type="presOf" srcId="{E0C24919-CE24-4C81-AA2E-0C01E28F8088}" destId="{E2A42FA1-C635-4C13-A2F9-93973F34BB42}" srcOrd="0" destOrd="0" presId="urn:diagrams.loki3.com/VaryingWidthList+Icon"/>
    <dgm:cxn modelId="{5AAD1A71-FAF2-468B-AE53-1D126CF9BA18}" srcId="{4AB2C463-06FE-42A6-B869-419FBE2CAD87}" destId="{DFAF5795-0EE2-4211-B0C0-90153193DDF1}" srcOrd="3" destOrd="0" parTransId="{92D6211C-96FD-4AE6-A735-CED77CC0E65A}" sibTransId="{852A3024-E476-4709-82B2-89BBB43E3D47}"/>
    <dgm:cxn modelId="{E818324B-F33C-4CB6-8675-999B618450DA}" type="presOf" srcId="{1AAC5614-3C21-4EA5-BA4B-06BEEC1D8FA7}" destId="{9FB7A6E4-DF40-4122-B258-3706A32FDD0B}" srcOrd="0" destOrd="0" presId="urn:diagrams.loki3.com/VaryingWidthList+Icon"/>
    <dgm:cxn modelId="{8F3E79BC-F640-4178-9196-57FCF977F390}" srcId="{4AB2C463-06FE-42A6-B869-419FBE2CAD87}" destId="{1AAC5614-3C21-4EA5-BA4B-06BEEC1D8FA7}" srcOrd="2" destOrd="0" parTransId="{0EDA67DA-B680-4B27-A997-21261B954BF7}" sibTransId="{4E9CDAA7-EE0D-46BE-B411-17133D3CF546}"/>
    <dgm:cxn modelId="{34F863B9-F795-4D64-A9CA-79C838AE8AF6}" type="presOf" srcId="{DFAF5795-0EE2-4211-B0C0-90153193DDF1}" destId="{A6C87BA9-A4C5-4DE7-B08B-CB1C2D1A6C8A}" srcOrd="0" destOrd="0" presId="urn:diagrams.loki3.com/VaryingWidthList+Icon"/>
    <dgm:cxn modelId="{54C08050-83D9-4FA0-B7B9-236B7012C78B}" type="presParOf" srcId="{DFCFF9B8-101C-4CFF-97B4-2E0E25931292}" destId="{4C815F34-D23A-418F-A873-BCC8A1CA521F}" srcOrd="0" destOrd="0" presId="urn:diagrams.loki3.com/VaryingWidthList+Icon"/>
    <dgm:cxn modelId="{FA87E90C-CB70-484F-8111-5EDD70F8B27A}" type="presParOf" srcId="{DFCFF9B8-101C-4CFF-97B4-2E0E25931292}" destId="{7365E07F-E63A-4783-A0E1-B41EDEE576C1}" srcOrd="1" destOrd="0" presId="urn:diagrams.loki3.com/VaryingWidthList+Icon"/>
    <dgm:cxn modelId="{E97F8FBE-A0D1-4FBD-945D-E2C6368B37A0}" type="presParOf" srcId="{DFCFF9B8-101C-4CFF-97B4-2E0E25931292}" destId="{0CE79505-3D23-4175-A7FA-19BF0D4D86B2}" srcOrd="2" destOrd="0" presId="urn:diagrams.loki3.com/VaryingWidthList+Icon"/>
    <dgm:cxn modelId="{2D07635E-18B2-4483-9241-79BBD35EBEC2}" type="presParOf" srcId="{DFCFF9B8-101C-4CFF-97B4-2E0E25931292}" destId="{4CC50515-83E0-458F-A352-62691363B1CE}" srcOrd="3" destOrd="0" presId="urn:diagrams.loki3.com/VaryingWidthList+Icon"/>
    <dgm:cxn modelId="{3BDD76DE-3CD5-4321-AEE4-2080F86D898B}" type="presParOf" srcId="{DFCFF9B8-101C-4CFF-97B4-2E0E25931292}" destId="{9FB7A6E4-DF40-4122-B258-3706A32FDD0B}" srcOrd="4" destOrd="0" presId="urn:diagrams.loki3.com/VaryingWidthList+Icon"/>
    <dgm:cxn modelId="{D1765F43-D35F-4419-83E6-891D0D96640A}" type="presParOf" srcId="{DFCFF9B8-101C-4CFF-97B4-2E0E25931292}" destId="{E9E03EE0-11BF-44BA-B5DE-48A3CC718090}" srcOrd="5" destOrd="0" presId="urn:diagrams.loki3.com/VaryingWidthList+Icon"/>
    <dgm:cxn modelId="{7AD512B5-798C-4B16-A2F6-6A545AF5F109}" type="presParOf" srcId="{DFCFF9B8-101C-4CFF-97B4-2E0E25931292}" destId="{A6C87BA9-A4C5-4DE7-B08B-CB1C2D1A6C8A}" srcOrd="6" destOrd="0" presId="urn:diagrams.loki3.com/VaryingWidthList+Icon"/>
    <dgm:cxn modelId="{91099F35-65FB-406F-A1DF-ED2E4C379C4B}" type="presParOf" srcId="{DFCFF9B8-101C-4CFF-97B4-2E0E25931292}" destId="{23EFB2F6-98B2-49C5-8D7C-844ECF8BE405}" srcOrd="7" destOrd="0" presId="urn:diagrams.loki3.com/VaryingWidthList+Icon"/>
    <dgm:cxn modelId="{70BB839B-5AAA-4ACA-A16C-F5AFC9DCB681}" type="presParOf" srcId="{DFCFF9B8-101C-4CFF-97B4-2E0E25931292}" destId="{E2A42FA1-C635-4C13-A2F9-93973F34BB42}" srcOrd="8" destOrd="0" presId="urn:diagrams.loki3.com/VaryingWidthLis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838A37-23BD-4062-B176-B13D322201F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7F06E2-349F-4A81-8F70-75BDDD4D23B5}">
      <dgm:prSet custT="1"/>
      <dgm:spPr/>
      <dgm:t>
        <a:bodyPr/>
        <a:lstStyle/>
        <a:p>
          <a:r>
            <a:rPr lang="ru-RU" sz="2000" dirty="0" smtClean="0"/>
            <a:t>Моральный и физический износ основного котельного оборудования</a:t>
          </a:r>
          <a:endParaRPr lang="ru-RU" sz="2000" dirty="0"/>
        </a:p>
      </dgm:t>
    </dgm:pt>
    <dgm:pt modelId="{1CA93C64-1D04-4A6A-AC01-5F9331DD1C53}" type="parTrans" cxnId="{6CF7CDAA-A57A-4623-A2BE-77FFF3C0A168}">
      <dgm:prSet/>
      <dgm:spPr/>
      <dgm:t>
        <a:bodyPr/>
        <a:lstStyle/>
        <a:p>
          <a:endParaRPr lang="ru-RU" sz="2400"/>
        </a:p>
      </dgm:t>
    </dgm:pt>
    <dgm:pt modelId="{E216E9F8-D79E-468F-A998-90D9C3793A07}" type="sibTrans" cxnId="{6CF7CDAA-A57A-4623-A2BE-77FFF3C0A168}">
      <dgm:prSet/>
      <dgm:spPr/>
      <dgm:t>
        <a:bodyPr/>
        <a:lstStyle/>
        <a:p>
          <a:endParaRPr lang="ru-RU" sz="2400"/>
        </a:p>
      </dgm:t>
    </dgm:pt>
    <dgm:pt modelId="{F9C14C6B-A356-4D3B-ACB6-4E482275ACF3}">
      <dgm:prSet custT="1"/>
      <dgm:spPr/>
      <dgm:t>
        <a:bodyPr/>
        <a:lstStyle/>
        <a:p>
          <a:r>
            <a:rPr lang="ru-RU" sz="2000" dirty="0" smtClean="0"/>
            <a:t>Моральный и физический износ тепловых сетей</a:t>
          </a:r>
          <a:endParaRPr lang="ru-RU" sz="2000" dirty="0"/>
        </a:p>
      </dgm:t>
    </dgm:pt>
    <dgm:pt modelId="{E9B7FDD2-1985-450C-8DD5-15F56BB2E590}" type="parTrans" cxnId="{F148E34A-5F69-4B8E-917D-9EE2D8044974}">
      <dgm:prSet/>
      <dgm:spPr/>
      <dgm:t>
        <a:bodyPr/>
        <a:lstStyle/>
        <a:p>
          <a:endParaRPr lang="ru-RU" sz="2400"/>
        </a:p>
      </dgm:t>
    </dgm:pt>
    <dgm:pt modelId="{3A5C1D40-4A9D-45BC-874B-51C38C11D790}" type="sibTrans" cxnId="{F148E34A-5F69-4B8E-917D-9EE2D8044974}">
      <dgm:prSet/>
      <dgm:spPr/>
      <dgm:t>
        <a:bodyPr/>
        <a:lstStyle/>
        <a:p>
          <a:endParaRPr lang="ru-RU" sz="2400"/>
        </a:p>
      </dgm:t>
    </dgm:pt>
    <dgm:pt modelId="{C41C1601-4674-4B25-8D11-CC74D3668990}">
      <dgm:prSet custT="1"/>
      <dgm:spPr/>
      <dgm:t>
        <a:bodyPr/>
        <a:lstStyle/>
        <a:p>
          <a:r>
            <a:rPr lang="ru-RU" sz="2000" dirty="0" smtClean="0"/>
            <a:t>Низкий КПД </a:t>
          </a:r>
          <a:r>
            <a:rPr lang="ru-RU" sz="2000" dirty="0" err="1" smtClean="0"/>
            <a:t>котлоагрегатов</a:t>
          </a:r>
          <a:r>
            <a:rPr lang="ru-RU" sz="2000" dirty="0" smtClean="0"/>
            <a:t>, повышенные удельные расходы топлива</a:t>
          </a:r>
          <a:endParaRPr lang="ru-RU" sz="2000" dirty="0"/>
        </a:p>
      </dgm:t>
    </dgm:pt>
    <dgm:pt modelId="{68F7AA82-5343-4081-A540-F752E0AC41FF}" type="parTrans" cxnId="{E510C72E-C07D-49D1-BAB8-6F3A4A8D0B25}">
      <dgm:prSet/>
      <dgm:spPr/>
      <dgm:t>
        <a:bodyPr/>
        <a:lstStyle/>
        <a:p>
          <a:endParaRPr lang="ru-RU"/>
        </a:p>
      </dgm:t>
    </dgm:pt>
    <dgm:pt modelId="{FB7CB939-E532-4B92-AE9B-A292840FE761}" type="sibTrans" cxnId="{E510C72E-C07D-49D1-BAB8-6F3A4A8D0B25}">
      <dgm:prSet/>
      <dgm:spPr/>
      <dgm:t>
        <a:bodyPr/>
        <a:lstStyle/>
        <a:p>
          <a:endParaRPr lang="ru-RU"/>
        </a:p>
      </dgm:t>
    </dgm:pt>
    <dgm:pt modelId="{152BC76E-6E72-479B-820F-72AD7CC5EB3D}">
      <dgm:prSet custT="1"/>
      <dgm:spPr/>
      <dgm:t>
        <a:bodyPr/>
        <a:lstStyle/>
        <a:p>
          <a:r>
            <a:rPr lang="ru-RU" sz="2000" dirty="0" smtClean="0"/>
            <a:t>Низкая степень организации приборного учета, отсутствие автоматизации на источниках</a:t>
          </a:r>
          <a:endParaRPr lang="ru-RU" sz="2000" dirty="0"/>
        </a:p>
      </dgm:t>
    </dgm:pt>
    <dgm:pt modelId="{9396FE4B-A2E9-42E1-92B0-556FB0331187}" type="parTrans" cxnId="{21CA1B44-E07D-4FF8-A9CD-D8178C1AD205}">
      <dgm:prSet/>
      <dgm:spPr/>
      <dgm:t>
        <a:bodyPr/>
        <a:lstStyle/>
        <a:p>
          <a:endParaRPr lang="ru-RU"/>
        </a:p>
      </dgm:t>
    </dgm:pt>
    <dgm:pt modelId="{A3DAA8FB-62E3-4034-ADD9-98A57FBF29F4}" type="sibTrans" cxnId="{21CA1B44-E07D-4FF8-A9CD-D8178C1AD205}">
      <dgm:prSet/>
      <dgm:spPr/>
      <dgm:t>
        <a:bodyPr/>
        <a:lstStyle/>
        <a:p>
          <a:endParaRPr lang="ru-RU"/>
        </a:p>
      </dgm:t>
    </dgm:pt>
    <dgm:pt modelId="{39AB78FB-93AF-4BED-A455-DB570B05CB34}" type="pres">
      <dgm:prSet presAssocID="{5C838A37-23BD-4062-B176-B13D322201F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891D9B-B2DD-4A2A-B52E-B889D0AA3085}" type="pres">
      <dgm:prSet presAssocID="{577F06E2-349F-4A81-8F70-75BDDD4D23B5}" presName="node" presStyleLbl="node1" presStyleIdx="0" presStyleCnt="4" custLinFactNeighborX="734" custLinFactNeighborY="-48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EFB42-026C-4D11-A662-B8A43CD8ED5D}" type="pres">
      <dgm:prSet presAssocID="{E216E9F8-D79E-468F-A998-90D9C3793A07}" presName="sibTrans" presStyleCnt="0"/>
      <dgm:spPr/>
    </dgm:pt>
    <dgm:pt modelId="{8187249F-F78D-4088-8399-375C67069489}" type="pres">
      <dgm:prSet presAssocID="{C41C1601-4674-4B25-8D11-CC74D3668990}" presName="node" presStyleLbl="node1" presStyleIdx="1" presStyleCnt="4" custLinFactX="-9339" custLinFactY="907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399D9-D772-463C-9CA7-B7F8628C9D8F}" type="pres">
      <dgm:prSet presAssocID="{FB7CB939-E532-4B92-AE9B-A292840FE761}" presName="sibTrans" presStyleCnt="0"/>
      <dgm:spPr/>
    </dgm:pt>
    <dgm:pt modelId="{14E3C4A2-6192-4768-A4DB-0BE82867AEF1}" type="pres">
      <dgm:prSet presAssocID="{F9C14C6B-A356-4D3B-ACB6-4E482275ACF3}" presName="node" presStyleLbl="node1" presStyleIdx="2" presStyleCnt="4" custLinFactX="7204" custLinFactY="-1737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0469D-E9F5-412E-9885-3E0886E7C0F5}" type="pres">
      <dgm:prSet presAssocID="{3A5C1D40-4A9D-45BC-874B-51C38C11D790}" presName="sibTrans" presStyleCnt="0"/>
      <dgm:spPr/>
    </dgm:pt>
    <dgm:pt modelId="{256F695E-6502-44CF-86E9-577B2BE986F2}" type="pres">
      <dgm:prSet presAssocID="{152BC76E-6E72-479B-820F-72AD7CC5EB3D}" presName="node" presStyleLbl="node1" presStyleIdx="3" presStyleCnt="4" custLinFactNeighborX="-2396" custLinFactNeighborY="-7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10C72E-C07D-49D1-BAB8-6F3A4A8D0B25}" srcId="{5C838A37-23BD-4062-B176-B13D322201FC}" destId="{C41C1601-4674-4B25-8D11-CC74D3668990}" srcOrd="1" destOrd="0" parTransId="{68F7AA82-5343-4081-A540-F752E0AC41FF}" sibTransId="{FB7CB939-E532-4B92-AE9B-A292840FE761}"/>
    <dgm:cxn modelId="{69782671-9FFC-4D56-82E9-49076EA35D40}" type="presOf" srcId="{152BC76E-6E72-479B-820F-72AD7CC5EB3D}" destId="{256F695E-6502-44CF-86E9-577B2BE986F2}" srcOrd="0" destOrd="0" presId="urn:microsoft.com/office/officeart/2005/8/layout/default"/>
    <dgm:cxn modelId="{B3445C92-F26F-4FAF-B111-1DE473D5E5D4}" type="presOf" srcId="{5C838A37-23BD-4062-B176-B13D322201FC}" destId="{39AB78FB-93AF-4BED-A455-DB570B05CB34}" srcOrd="0" destOrd="0" presId="urn:microsoft.com/office/officeart/2005/8/layout/default"/>
    <dgm:cxn modelId="{61365962-5836-4E03-A1FA-3619168AF907}" type="presOf" srcId="{F9C14C6B-A356-4D3B-ACB6-4E482275ACF3}" destId="{14E3C4A2-6192-4768-A4DB-0BE82867AEF1}" srcOrd="0" destOrd="0" presId="urn:microsoft.com/office/officeart/2005/8/layout/default"/>
    <dgm:cxn modelId="{90EEBAEA-C181-49E0-881B-4502A25DA481}" type="presOf" srcId="{577F06E2-349F-4A81-8F70-75BDDD4D23B5}" destId="{37891D9B-B2DD-4A2A-B52E-B889D0AA3085}" srcOrd="0" destOrd="0" presId="urn:microsoft.com/office/officeart/2005/8/layout/default"/>
    <dgm:cxn modelId="{9B4F97A2-9D48-4129-AE71-59F6FDA2CCB1}" type="presOf" srcId="{C41C1601-4674-4B25-8D11-CC74D3668990}" destId="{8187249F-F78D-4088-8399-375C67069489}" srcOrd="0" destOrd="0" presId="urn:microsoft.com/office/officeart/2005/8/layout/default"/>
    <dgm:cxn modelId="{21CA1B44-E07D-4FF8-A9CD-D8178C1AD205}" srcId="{5C838A37-23BD-4062-B176-B13D322201FC}" destId="{152BC76E-6E72-479B-820F-72AD7CC5EB3D}" srcOrd="3" destOrd="0" parTransId="{9396FE4B-A2E9-42E1-92B0-556FB0331187}" sibTransId="{A3DAA8FB-62E3-4034-ADD9-98A57FBF29F4}"/>
    <dgm:cxn modelId="{F148E34A-5F69-4B8E-917D-9EE2D8044974}" srcId="{5C838A37-23BD-4062-B176-B13D322201FC}" destId="{F9C14C6B-A356-4D3B-ACB6-4E482275ACF3}" srcOrd="2" destOrd="0" parTransId="{E9B7FDD2-1985-450C-8DD5-15F56BB2E590}" sibTransId="{3A5C1D40-4A9D-45BC-874B-51C38C11D790}"/>
    <dgm:cxn modelId="{6CF7CDAA-A57A-4623-A2BE-77FFF3C0A168}" srcId="{5C838A37-23BD-4062-B176-B13D322201FC}" destId="{577F06E2-349F-4A81-8F70-75BDDD4D23B5}" srcOrd="0" destOrd="0" parTransId="{1CA93C64-1D04-4A6A-AC01-5F9331DD1C53}" sibTransId="{E216E9F8-D79E-468F-A998-90D9C3793A07}"/>
    <dgm:cxn modelId="{0F3C55D5-B800-477B-9503-7824DEE6D37B}" type="presParOf" srcId="{39AB78FB-93AF-4BED-A455-DB570B05CB34}" destId="{37891D9B-B2DD-4A2A-B52E-B889D0AA3085}" srcOrd="0" destOrd="0" presId="urn:microsoft.com/office/officeart/2005/8/layout/default"/>
    <dgm:cxn modelId="{1F087134-5364-42F9-B25F-1411AE79E281}" type="presParOf" srcId="{39AB78FB-93AF-4BED-A455-DB570B05CB34}" destId="{6A7EFB42-026C-4D11-A662-B8A43CD8ED5D}" srcOrd="1" destOrd="0" presId="urn:microsoft.com/office/officeart/2005/8/layout/default"/>
    <dgm:cxn modelId="{265A8DBF-AA9E-41BA-A4C9-1C5332978E8F}" type="presParOf" srcId="{39AB78FB-93AF-4BED-A455-DB570B05CB34}" destId="{8187249F-F78D-4088-8399-375C67069489}" srcOrd="2" destOrd="0" presId="urn:microsoft.com/office/officeart/2005/8/layout/default"/>
    <dgm:cxn modelId="{26F4C8A2-1A2F-4E64-830D-8F20D48DBA7E}" type="presParOf" srcId="{39AB78FB-93AF-4BED-A455-DB570B05CB34}" destId="{D1C399D9-D772-463C-9CA7-B7F8628C9D8F}" srcOrd="3" destOrd="0" presId="urn:microsoft.com/office/officeart/2005/8/layout/default"/>
    <dgm:cxn modelId="{6ED13392-934A-495C-9507-0531F71D9C1C}" type="presParOf" srcId="{39AB78FB-93AF-4BED-A455-DB570B05CB34}" destId="{14E3C4A2-6192-4768-A4DB-0BE82867AEF1}" srcOrd="4" destOrd="0" presId="urn:microsoft.com/office/officeart/2005/8/layout/default"/>
    <dgm:cxn modelId="{2B8B1A34-ABE0-4E0B-8CFD-D3FB114CC3D6}" type="presParOf" srcId="{39AB78FB-93AF-4BED-A455-DB570B05CB34}" destId="{5ED0469D-E9F5-412E-9885-3E0886E7C0F5}" srcOrd="5" destOrd="0" presId="urn:microsoft.com/office/officeart/2005/8/layout/default"/>
    <dgm:cxn modelId="{35A4431D-0AB4-42D3-AD9E-CA44E4B92E7D}" type="presParOf" srcId="{39AB78FB-93AF-4BED-A455-DB570B05CB34}" destId="{256F695E-6502-44CF-86E9-577B2BE986F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5C7593-91BC-4F79-8772-E805CB39C68A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F9A29D-0BAC-4E7C-83B7-F049EC575573}">
      <dgm:prSet phldrT="[Текст]" custT="1"/>
      <dgm:spPr/>
      <dgm:t>
        <a:bodyPr/>
        <a:lstStyle/>
        <a:p>
          <a:r>
            <a:rPr lang="ru-RU" sz="1400" b="0" i="0" u="none" dirty="0" smtClean="0"/>
            <a:t>Строительство источника тепловой энергии для потребителей котельной п. Метростроевский, мощностью 3.3 МВт с работой в автоматическом режиме</a:t>
          </a:r>
          <a:endParaRPr lang="ru-RU" sz="1400" b="0" dirty="0"/>
        </a:p>
      </dgm:t>
    </dgm:pt>
    <dgm:pt modelId="{86CD68B8-A4FA-4B70-A210-18BA48977FE2}" type="parTrans" cxnId="{C53F767F-EA53-426B-B50F-4BA406BD3BA0}">
      <dgm:prSet/>
      <dgm:spPr/>
      <dgm:t>
        <a:bodyPr/>
        <a:lstStyle/>
        <a:p>
          <a:endParaRPr lang="ru-RU" sz="2000"/>
        </a:p>
      </dgm:t>
    </dgm:pt>
    <dgm:pt modelId="{602C80EB-E4B2-4CAB-9A1B-CF447DB16F5A}" type="sibTrans" cxnId="{C53F767F-EA53-426B-B50F-4BA406BD3BA0}">
      <dgm:prSet/>
      <dgm:spPr/>
      <dgm:t>
        <a:bodyPr/>
        <a:lstStyle/>
        <a:p>
          <a:endParaRPr lang="ru-RU" sz="2000"/>
        </a:p>
      </dgm:t>
    </dgm:pt>
    <dgm:pt modelId="{EAFD9CBA-CFD2-487D-91C1-B91FC57984AE}">
      <dgm:prSet phldrT="[Текст]" custT="1"/>
      <dgm:spPr/>
      <dgm:t>
        <a:bodyPr/>
        <a:lstStyle/>
        <a:p>
          <a:r>
            <a:rPr lang="ru-RU" sz="1400" b="0" i="0" u="none" dirty="0" smtClean="0"/>
            <a:t>Модернизация котельной п. Каменный МО Центральной с учетом автоматизации и диспетчеризации</a:t>
          </a:r>
          <a:endParaRPr lang="ru-RU" sz="1400" b="0" dirty="0"/>
        </a:p>
      </dgm:t>
    </dgm:pt>
    <dgm:pt modelId="{3E3B1375-7AE9-40E8-96A0-587191B45194}" type="parTrans" cxnId="{4CAB27AB-7E81-44F9-8963-6690A0F4C04B}">
      <dgm:prSet/>
      <dgm:spPr/>
      <dgm:t>
        <a:bodyPr/>
        <a:lstStyle/>
        <a:p>
          <a:endParaRPr lang="ru-RU" sz="2000"/>
        </a:p>
      </dgm:t>
    </dgm:pt>
    <dgm:pt modelId="{51D9D4B6-8AA5-4B97-8E8F-B19403FB8E97}" type="sibTrans" cxnId="{4CAB27AB-7E81-44F9-8963-6690A0F4C04B}">
      <dgm:prSet/>
      <dgm:spPr/>
      <dgm:t>
        <a:bodyPr/>
        <a:lstStyle/>
        <a:p>
          <a:endParaRPr lang="ru-RU" sz="2000"/>
        </a:p>
      </dgm:t>
    </dgm:pt>
    <dgm:pt modelId="{BE24EE52-5A00-43E1-A527-F58F6434CF2C}">
      <dgm:prSet phldrT="[Текст]" custT="1"/>
      <dgm:spPr/>
      <dgm:t>
        <a:bodyPr/>
        <a:lstStyle/>
        <a:p>
          <a:r>
            <a:rPr lang="ru-RU" sz="1400" b="0" i="0" u="none" dirty="0" smtClean="0"/>
            <a:t>Замена сетей  в п. Каменный в связи с исчерпанием эксплуатационного ресурса </a:t>
          </a:r>
          <a:endParaRPr lang="ru-RU" sz="1400" dirty="0"/>
        </a:p>
      </dgm:t>
    </dgm:pt>
    <dgm:pt modelId="{CC43CE9A-5FD4-4BFF-9566-692D3E920CB0}" type="parTrans" cxnId="{B522CA85-D85B-46CC-A3CC-0A0430A7B99E}">
      <dgm:prSet/>
      <dgm:spPr/>
      <dgm:t>
        <a:bodyPr/>
        <a:lstStyle/>
        <a:p>
          <a:endParaRPr lang="ru-RU" sz="2000"/>
        </a:p>
      </dgm:t>
    </dgm:pt>
    <dgm:pt modelId="{C5A4D603-D1F9-4ED6-BC72-8BD2CF5A3D8C}" type="sibTrans" cxnId="{B522CA85-D85B-46CC-A3CC-0A0430A7B99E}">
      <dgm:prSet/>
      <dgm:spPr/>
      <dgm:t>
        <a:bodyPr/>
        <a:lstStyle/>
        <a:p>
          <a:endParaRPr lang="ru-RU" sz="2000"/>
        </a:p>
      </dgm:t>
    </dgm:pt>
    <dgm:pt modelId="{6ADE213F-47A1-4857-85A9-F90C1E00A99E}">
      <dgm:prSet custT="1"/>
      <dgm:spPr/>
      <dgm:t>
        <a:bodyPr/>
        <a:lstStyle/>
        <a:p>
          <a:r>
            <a:rPr lang="ru-RU" sz="1400" b="0" i="0" u="none" dirty="0" smtClean="0"/>
            <a:t>Строительство источника тепловой энергии для потребителей котельной п. Каменный, мощностью 0.75 МВт</a:t>
          </a:r>
          <a:endParaRPr lang="ru-RU" sz="1400" b="0" dirty="0"/>
        </a:p>
      </dgm:t>
    </dgm:pt>
    <dgm:pt modelId="{DA01A191-CE8B-4B27-B66E-43B477FCEFA2}" type="parTrans" cxnId="{174C6A14-75FC-451F-8B22-FF8517181191}">
      <dgm:prSet/>
      <dgm:spPr/>
      <dgm:t>
        <a:bodyPr/>
        <a:lstStyle/>
        <a:p>
          <a:endParaRPr lang="ru-RU" sz="2000"/>
        </a:p>
      </dgm:t>
    </dgm:pt>
    <dgm:pt modelId="{F74FDF83-38E7-4AEF-A207-44BAA6863957}" type="sibTrans" cxnId="{174C6A14-75FC-451F-8B22-FF8517181191}">
      <dgm:prSet/>
      <dgm:spPr/>
      <dgm:t>
        <a:bodyPr/>
        <a:lstStyle/>
        <a:p>
          <a:endParaRPr lang="ru-RU" sz="2000"/>
        </a:p>
      </dgm:t>
    </dgm:pt>
    <dgm:pt modelId="{AB8BEE7C-0E3F-4316-958C-BFB447FDFFC9}">
      <dgm:prSet phldrT="[Текст]" custT="1"/>
      <dgm:spPr/>
      <dgm:t>
        <a:bodyPr/>
        <a:lstStyle/>
        <a:p>
          <a:r>
            <a:rPr lang="ru-RU" sz="1400" b="0" i="0" u="none" dirty="0" smtClean="0"/>
            <a:t>Замена сетей  в п. Метростроевский в связи с исчерпанием эксплуатационного ресурса </a:t>
          </a:r>
          <a:endParaRPr lang="ru-RU" sz="1400" dirty="0"/>
        </a:p>
      </dgm:t>
    </dgm:pt>
    <dgm:pt modelId="{170355C4-C901-4F71-AFE6-811042EF5C36}" type="parTrans" cxnId="{9B62860D-53D6-43F1-84F6-3CDA8D864024}">
      <dgm:prSet/>
      <dgm:spPr/>
      <dgm:t>
        <a:bodyPr/>
        <a:lstStyle/>
        <a:p>
          <a:endParaRPr lang="ru-RU" sz="2000"/>
        </a:p>
      </dgm:t>
    </dgm:pt>
    <dgm:pt modelId="{696251D0-1A17-4238-B699-6D7A4E921C0D}" type="sibTrans" cxnId="{9B62860D-53D6-43F1-84F6-3CDA8D864024}">
      <dgm:prSet/>
      <dgm:spPr/>
      <dgm:t>
        <a:bodyPr/>
        <a:lstStyle/>
        <a:p>
          <a:endParaRPr lang="ru-RU" sz="2000"/>
        </a:p>
      </dgm:t>
    </dgm:pt>
    <dgm:pt modelId="{0F05DFAD-B695-4FD1-8C51-D92B0310023E}" type="pres">
      <dgm:prSet presAssocID="{F05C7593-91BC-4F79-8772-E805CB39C6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35FEA7-C76D-4E1E-BB28-1E02055D1B0F}" type="pres">
      <dgm:prSet presAssocID="{92F9A29D-0BAC-4E7C-83B7-F049EC57557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11E89-4026-4945-8EAC-45BBE4151757}" type="pres">
      <dgm:prSet presAssocID="{602C80EB-E4B2-4CAB-9A1B-CF447DB16F5A}" presName="spacer" presStyleCnt="0"/>
      <dgm:spPr/>
    </dgm:pt>
    <dgm:pt modelId="{C88B272C-A5AC-4123-BCC4-474C9592CFCA}" type="pres">
      <dgm:prSet presAssocID="{6ADE213F-47A1-4857-85A9-F90C1E00A99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D38F3-2CA9-46E3-B42E-6C80106C173A}" type="pres">
      <dgm:prSet presAssocID="{F74FDF83-38E7-4AEF-A207-44BAA6863957}" presName="spacer" presStyleCnt="0"/>
      <dgm:spPr/>
    </dgm:pt>
    <dgm:pt modelId="{8946F306-220A-43AD-B713-BAE3D16031E4}" type="pres">
      <dgm:prSet presAssocID="{EAFD9CBA-CFD2-487D-91C1-B91FC57984A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01758-0732-4C38-B079-DC1D690D6CB7}" type="pres">
      <dgm:prSet presAssocID="{51D9D4B6-8AA5-4B97-8E8F-B19403FB8E97}" presName="spacer" presStyleCnt="0"/>
      <dgm:spPr/>
    </dgm:pt>
    <dgm:pt modelId="{C5F00F4C-8149-47F0-A19F-FE0BA4A86E8F}" type="pres">
      <dgm:prSet presAssocID="{AB8BEE7C-0E3F-4316-958C-BFB447FDFFC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E4A9F-7F7B-480E-BE37-63F7532EB415}" type="pres">
      <dgm:prSet presAssocID="{696251D0-1A17-4238-B699-6D7A4E921C0D}" presName="spacer" presStyleCnt="0"/>
      <dgm:spPr/>
    </dgm:pt>
    <dgm:pt modelId="{C763A432-5773-419B-808B-1809E59007D8}" type="pres">
      <dgm:prSet presAssocID="{BE24EE52-5A00-43E1-A527-F58F6434CF2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AB27AB-7E81-44F9-8963-6690A0F4C04B}" srcId="{F05C7593-91BC-4F79-8772-E805CB39C68A}" destId="{EAFD9CBA-CFD2-487D-91C1-B91FC57984AE}" srcOrd="2" destOrd="0" parTransId="{3E3B1375-7AE9-40E8-96A0-587191B45194}" sibTransId="{51D9D4B6-8AA5-4B97-8E8F-B19403FB8E97}"/>
    <dgm:cxn modelId="{183504DD-CEF2-456E-9E56-D10E4AB37083}" type="presOf" srcId="{BE24EE52-5A00-43E1-A527-F58F6434CF2C}" destId="{C763A432-5773-419B-808B-1809E59007D8}" srcOrd="0" destOrd="0" presId="urn:microsoft.com/office/officeart/2005/8/layout/vList2"/>
    <dgm:cxn modelId="{C53F767F-EA53-426B-B50F-4BA406BD3BA0}" srcId="{F05C7593-91BC-4F79-8772-E805CB39C68A}" destId="{92F9A29D-0BAC-4E7C-83B7-F049EC575573}" srcOrd="0" destOrd="0" parTransId="{86CD68B8-A4FA-4B70-A210-18BA48977FE2}" sibTransId="{602C80EB-E4B2-4CAB-9A1B-CF447DB16F5A}"/>
    <dgm:cxn modelId="{C30BF735-CFF0-493A-B12F-3D9DA3E624A6}" type="presOf" srcId="{6ADE213F-47A1-4857-85A9-F90C1E00A99E}" destId="{C88B272C-A5AC-4123-BCC4-474C9592CFCA}" srcOrd="0" destOrd="0" presId="urn:microsoft.com/office/officeart/2005/8/layout/vList2"/>
    <dgm:cxn modelId="{27E9CB6A-C6F5-4726-B239-2BB64E5C9241}" type="presOf" srcId="{F05C7593-91BC-4F79-8772-E805CB39C68A}" destId="{0F05DFAD-B695-4FD1-8C51-D92B0310023E}" srcOrd="0" destOrd="0" presId="urn:microsoft.com/office/officeart/2005/8/layout/vList2"/>
    <dgm:cxn modelId="{F477F3DB-7617-4EC4-933B-54EBFB5E91CC}" type="presOf" srcId="{EAFD9CBA-CFD2-487D-91C1-B91FC57984AE}" destId="{8946F306-220A-43AD-B713-BAE3D16031E4}" srcOrd="0" destOrd="0" presId="urn:microsoft.com/office/officeart/2005/8/layout/vList2"/>
    <dgm:cxn modelId="{995AC5BA-D328-43B4-90BF-69D070206E4F}" type="presOf" srcId="{AB8BEE7C-0E3F-4316-958C-BFB447FDFFC9}" destId="{C5F00F4C-8149-47F0-A19F-FE0BA4A86E8F}" srcOrd="0" destOrd="0" presId="urn:microsoft.com/office/officeart/2005/8/layout/vList2"/>
    <dgm:cxn modelId="{0DA16A77-203F-4909-958B-E6DB88856BE3}" type="presOf" srcId="{92F9A29D-0BAC-4E7C-83B7-F049EC575573}" destId="{9735FEA7-C76D-4E1E-BB28-1E02055D1B0F}" srcOrd="0" destOrd="0" presId="urn:microsoft.com/office/officeart/2005/8/layout/vList2"/>
    <dgm:cxn modelId="{9B62860D-53D6-43F1-84F6-3CDA8D864024}" srcId="{F05C7593-91BC-4F79-8772-E805CB39C68A}" destId="{AB8BEE7C-0E3F-4316-958C-BFB447FDFFC9}" srcOrd="3" destOrd="0" parTransId="{170355C4-C901-4F71-AFE6-811042EF5C36}" sibTransId="{696251D0-1A17-4238-B699-6D7A4E921C0D}"/>
    <dgm:cxn modelId="{174C6A14-75FC-451F-8B22-FF8517181191}" srcId="{F05C7593-91BC-4F79-8772-E805CB39C68A}" destId="{6ADE213F-47A1-4857-85A9-F90C1E00A99E}" srcOrd="1" destOrd="0" parTransId="{DA01A191-CE8B-4B27-B66E-43B477FCEFA2}" sibTransId="{F74FDF83-38E7-4AEF-A207-44BAA6863957}"/>
    <dgm:cxn modelId="{B522CA85-D85B-46CC-A3CC-0A0430A7B99E}" srcId="{F05C7593-91BC-4F79-8772-E805CB39C68A}" destId="{BE24EE52-5A00-43E1-A527-F58F6434CF2C}" srcOrd="4" destOrd="0" parTransId="{CC43CE9A-5FD4-4BFF-9566-692D3E920CB0}" sibTransId="{C5A4D603-D1F9-4ED6-BC72-8BD2CF5A3D8C}"/>
    <dgm:cxn modelId="{D5094DDB-BF21-4BF8-90E8-ACBBAB822D9E}" type="presParOf" srcId="{0F05DFAD-B695-4FD1-8C51-D92B0310023E}" destId="{9735FEA7-C76D-4E1E-BB28-1E02055D1B0F}" srcOrd="0" destOrd="0" presId="urn:microsoft.com/office/officeart/2005/8/layout/vList2"/>
    <dgm:cxn modelId="{3811DA2F-C566-46EF-9287-2AB5F1B046A4}" type="presParOf" srcId="{0F05DFAD-B695-4FD1-8C51-D92B0310023E}" destId="{5AE11E89-4026-4945-8EAC-45BBE4151757}" srcOrd="1" destOrd="0" presId="urn:microsoft.com/office/officeart/2005/8/layout/vList2"/>
    <dgm:cxn modelId="{6C97317B-1161-4EB1-BFE7-718FE37FBAD3}" type="presParOf" srcId="{0F05DFAD-B695-4FD1-8C51-D92B0310023E}" destId="{C88B272C-A5AC-4123-BCC4-474C9592CFCA}" srcOrd="2" destOrd="0" presId="urn:microsoft.com/office/officeart/2005/8/layout/vList2"/>
    <dgm:cxn modelId="{8B1118AB-535D-43C0-AE19-B52D2275AB21}" type="presParOf" srcId="{0F05DFAD-B695-4FD1-8C51-D92B0310023E}" destId="{D5CD38F3-2CA9-46E3-B42E-6C80106C173A}" srcOrd="3" destOrd="0" presId="urn:microsoft.com/office/officeart/2005/8/layout/vList2"/>
    <dgm:cxn modelId="{78F514F7-E2BA-4218-8630-EFCA218CB388}" type="presParOf" srcId="{0F05DFAD-B695-4FD1-8C51-D92B0310023E}" destId="{8946F306-220A-43AD-B713-BAE3D16031E4}" srcOrd="4" destOrd="0" presId="urn:microsoft.com/office/officeart/2005/8/layout/vList2"/>
    <dgm:cxn modelId="{30D1A8AF-5CC0-42E7-AD93-0E782C61DC19}" type="presParOf" srcId="{0F05DFAD-B695-4FD1-8C51-D92B0310023E}" destId="{3BA01758-0732-4C38-B079-DC1D690D6CB7}" srcOrd="5" destOrd="0" presId="urn:microsoft.com/office/officeart/2005/8/layout/vList2"/>
    <dgm:cxn modelId="{F8C1AFD2-9239-4BFB-8D2B-5740DD0C169E}" type="presParOf" srcId="{0F05DFAD-B695-4FD1-8C51-D92B0310023E}" destId="{C5F00F4C-8149-47F0-A19F-FE0BA4A86E8F}" srcOrd="6" destOrd="0" presId="urn:microsoft.com/office/officeart/2005/8/layout/vList2"/>
    <dgm:cxn modelId="{93A3B208-DAAF-4EE5-87EA-CCF623DFB5F5}" type="presParOf" srcId="{0F05DFAD-B695-4FD1-8C51-D92B0310023E}" destId="{973E4A9F-7F7B-480E-BE37-63F7532EB415}" srcOrd="7" destOrd="0" presId="urn:microsoft.com/office/officeart/2005/8/layout/vList2"/>
    <dgm:cxn modelId="{EA90CFF8-81D3-4DA4-909A-6D91470A2BE9}" type="presParOf" srcId="{0F05DFAD-B695-4FD1-8C51-D92B0310023E}" destId="{C763A432-5773-419B-808B-1809E59007D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E2B33A-E4C5-4C7E-8ACE-DD8A10055855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A54E8E-A324-466A-BF0E-58EFBD48971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53</a:t>
          </a:r>
          <a:r>
            <a:rPr lang="ru-RU" sz="3200" dirty="0" smtClean="0">
              <a:solidFill>
                <a:schemeClr val="tx2">
                  <a:lumMod val="75000"/>
                </a:schemeClr>
              </a:solidFill>
            </a:rPr>
            <a:t>%</a:t>
          </a:r>
          <a:endParaRPr lang="ru-RU" sz="3200" dirty="0">
            <a:solidFill>
              <a:schemeClr val="tx2">
                <a:lumMod val="75000"/>
              </a:schemeClr>
            </a:solidFill>
          </a:endParaRPr>
        </a:p>
      </dgm:t>
    </dgm:pt>
    <dgm:pt modelId="{E310CDEA-6866-46D4-BF5F-C95D163FD9A8}" type="parTrans" cxnId="{E258AA10-CAF8-406C-8E82-EE79F4B42A15}">
      <dgm:prSet/>
      <dgm:spPr/>
      <dgm:t>
        <a:bodyPr/>
        <a:lstStyle/>
        <a:p>
          <a:endParaRPr lang="ru-RU"/>
        </a:p>
      </dgm:t>
    </dgm:pt>
    <dgm:pt modelId="{B0404D76-4F77-4F61-9705-4225CC9005AA}" type="sibTrans" cxnId="{E258AA10-CAF8-406C-8E82-EE79F4B42A15}">
      <dgm:prSet/>
      <dgm:spPr/>
      <dgm:t>
        <a:bodyPr/>
        <a:lstStyle/>
        <a:p>
          <a:endParaRPr lang="ru-RU"/>
        </a:p>
      </dgm:t>
    </dgm:pt>
    <dgm:pt modelId="{17D1F7CD-FA89-4613-B86C-D9BE82DB3075}" type="pres">
      <dgm:prSet presAssocID="{ADE2B33A-E4C5-4C7E-8ACE-DD8A10055855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55ACB0E4-092A-4858-8A6E-8C6B5875B0F5}" type="pres">
      <dgm:prSet presAssocID="{ADE2B33A-E4C5-4C7E-8ACE-DD8A10055855}" presName="arrowNode" presStyleLbl="node1" presStyleIdx="0" presStyleCnt="1" custScaleX="85731" custScaleY="82689"/>
      <dgm:spPr/>
      <dgm:t>
        <a:bodyPr/>
        <a:lstStyle/>
        <a:p>
          <a:endParaRPr lang="ru-RU"/>
        </a:p>
      </dgm:t>
    </dgm:pt>
    <dgm:pt modelId="{EF38692D-B698-4552-9A5A-F532D449EC83}" type="pres">
      <dgm:prSet presAssocID="{8FA54E8E-A324-466A-BF0E-58EFBD489711}" presName="txNode1" presStyleLbl="revTx" presStyleIdx="0" presStyleCnt="1" custLinFactX="27173" custLinFactY="19588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F42C79-B22F-4715-AC32-B55125BCACCB}" type="presOf" srcId="{ADE2B33A-E4C5-4C7E-8ACE-DD8A10055855}" destId="{17D1F7CD-FA89-4613-B86C-D9BE82DB3075}" srcOrd="0" destOrd="0" presId="urn:microsoft.com/office/officeart/2009/3/layout/DescendingProcess"/>
    <dgm:cxn modelId="{E258AA10-CAF8-406C-8E82-EE79F4B42A15}" srcId="{ADE2B33A-E4C5-4C7E-8ACE-DD8A10055855}" destId="{8FA54E8E-A324-466A-BF0E-58EFBD489711}" srcOrd="0" destOrd="0" parTransId="{E310CDEA-6866-46D4-BF5F-C95D163FD9A8}" sibTransId="{B0404D76-4F77-4F61-9705-4225CC9005AA}"/>
    <dgm:cxn modelId="{41248820-E946-4AEE-8BE8-066FA4F334AA}" type="presOf" srcId="{8FA54E8E-A324-466A-BF0E-58EFBD489711}" destId="{EF38692D-B698-4552-9A5A-F532D449EC83}" srcOrd="0" destOrd="0" presId="urn:microsoft.com/office/officeart/2009/3/layout/DescendingProcess"/>
    <dgm:cxn modelId="{1C9C2972-7132-4AB8-A454-35E907AC2308}" type="presParOf" srcId="{17D1F7CD-FA89-4613-B86C-D9BE82DB3075}" destId="{55ACB0E4-092A-4858-8A6E-8C6B5875B0F5}" srcOrd="0" destOrd="0" presId="urn:microsoft.com/office/officeart/2009/3/layout/DescendingProcess"/>
    <dgm:cxn modelId="{F4544216-0C1C-4B58-A569-48A0149598B6}" type="presParOf" srcId="{17D1F7CD-FA89-4613-B86C-D9BE82DB3075}" destId="{EF38692D-B698-4552-9A5A-F532D449EC83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E2B33A-E4C5-4C7E-8ACE-DD8A10055855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A54E8E-A324-466A-BF0E-58EFBD48971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24%</a:t>
          </a:r>
          <a:endParaRPr lang="ru-RU" sz="3200" b="1" dirty="0">
            <a:solidFill>
              <a:schemeClr val="tx2">
                <a:lumMod val="75000"/>
              </a:schemeClr>
            </a:solidFill>
          </a:endParaRPr>
        </a:p>
      </dgm:t>
    </dgm:pt>
    <dgm:pt modelId="{E310CDEA-6866-46D4-BF5F-C95D163FD9A8}" type="parTrans" cxnId="{E258AA10-CAF8-406C-8E82-EE79F4B42A15}">
      <dgm:prSet/>
      <dgm:spPr/>
      <dgm:t>
        <a:bodyPr/>
        <a:lstStyle/>
        <a:p>
          <a:endParaRPr lang="ru-RU"/>
        </a:p>
      </dgm:t>
    </dgm:pt>
    <dgm:pt modelId="{B0404D76-4F77-4F61-9705-4225CC9005AA}" type="sibTrans" cxnId="{E258AA10-CAF8-406C-8E82-EE79F4B42A15}">
      <dgm:prSet/>
      <dgm:spPr/>
      <dgm:t>
        <a:bodyPr/>
        <a:lstStyle/>
        <a:p>
          <a:endParaRPr lang="ru-RU"/>
        </a:p>
      </dgm:t>
    </dgm:pt>
    <dgm:pt modelId="{17D1F7CD-FA89-4613-B86C-D9BE82DB3075}" type="pres">
      <dgm:prSet presAssocID="{ADE2B33A-E4C5-4C7E-8ACE-DD8A10055855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55ACB0E4-092A-4858-8A6E-8C6B5875B0F5}" type="pres">
      <dgm:prSet presAssocID="{ADE2B33A-E4C5-4C7E-8ACE-DD8A10055855}" presName="arrowNode" presStyleLbl="node1" presStyleIdx="0" presStyleCnt="1"/>
      <dgm:spPr/>
    </dgm:pt>
    <dgm:pt modelId="{F629721F-BE43-4094-BE32-CE093C77662E}" type="pres">
      <dgm:prSet presAssocID="{8FA54E8E-A324-466A-BF0E-58EFBD489711}" presName="txNode1" presStyleLbl="revTx" presStyleIdx="0" presStyleCnt="1" custLinFactX="9048" custLinFactNeighborX="100000" custLinFactNeighborY="17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1D8731-DE35-4B39-B997-79672D066F14}" type="presOf" srcId="{ADE2B33A-E4C5-4C7E-8ACE-DD8A10055855}" destId="{17D1F7CD-FA89-4613-B86C-D9BE82DB3075}" srcOrd="0" destOrd="0" presId="urn:microsoft.com/office/officeart/2009/3/layout/DescendingProcess"/>
    <dgm:cxn modelId="{9F02AC2B-DA34-4317-A093-A6D054FA51B8}" type="presOf" srcId="{8FA54E8E-A324-466A-BF0E-58EFBD489711}" destId="{F629721F-BE43-4094-BE32-CE093C77662E}" srcOrd="0" destOrd="0" presId="urn:microsoft.com/office/officeart/2009/3/layout/DescendingProcess"/>
    <dgm:cxn modelId="{E258AA10-CAF8-406C-8E82-EE79F4B42A15}" srcId="{ADE2B33A-E4C5-4C7E-8ACE-DD8A10055855}" destId="{8FA54E8E-A324-466A-BF0E-58EFBD489711}" srcOrd="0" destOrd="0" parTransId="{E310CDEA-6866-46D4-BF5F-C95D163FD9A8}" sibTransId="{B0404D76-4F77-4F61-9705-4225CC9005AA}"/>
    <dgm:cxn modelId="{89B8A03C-D314-474C-9C49-40B3B31A5CD1}" type="presParOf" srcId="{17D1F7CD-FA89-4613-B86C-D9BE82DB3075}" destId="{55ACB0E4-092A-4858-8A6E-8C6B5875B0F5}" srcOrd="0" destOrd="0" presId="urn:microsoft.com/office/officeart/2009/3/layout/DescendingProcess"/>
    <dgm:cxn modelId="{83BEBBEF-49DE-4705-9413-DC147E3FE339}" type="presParOf" srcId="{17D1F7CD-FA89-4613-B86C-D9BE82DB3075}" destId="{F629721F-BE43-4094-BE32-CE093C77662E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00FB685-D4E8-412F-A4DD-DA69DC9E9CF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58500B-52F1-4959-820D-FDCC30A64CB8}">
      <dgm:prSet phldrT="[Текст]"/>
      <dgm:spPr/>
      <dgm:t>
        <a:bodyPr/>
        <a:lstStyle/>
        <a:p>
          <a:r>
            <a:rPr lang="ru-RU" dirty="0" smtClean="0"/>
            <a:t>Восточный филиал ООО «ККС»</a:t>
          </a:r>
          <a:endParaRPr lang="ru-RU" dirty="0"/>
        </a:p>
      </dgm:t>
    </dgm:pt>
    <dgm:pt modelId="{EAAFD182-C5DA-473C-A11D-FDB7D3B46E15}" type="parTrans" cxnId="{451B0343-54D4-4E6F-B308-F5FF937DCF76}">
      <dgm:prSet/>
      <dgm:spPr/>
      <dgm:t>
        <a:bodyPr/>
        <a:lstStyle/>
        <a:p>
          <a:endParaRPr lang="ru-RU"/>
        </a:p>
      </dgm:t>
    </dgm:pt>
    <dgm:pt modelId="{AAE5483D-FA09-4D6C-B75C-4097E5E1DDF8}" type="sibTrans" cxnId="{451B0343-54D4-4E6F-B308-F5FF937DCF76}">
      <dgm:prSet/>
      <dgm:spPr/>
      <dgm:t>
        <a:bodyPr/>
        <a:lstStyle/>
        <a:p>
          <a:endParaRPr lang="ru-RU"/>
        </a:p>
      </dgm:t>
    </dgm:pt>
    <dgm:pt modelId="{CA903A9C-8758-4D67-9ED1-03F685AD576D}">
      <dgm:prSet phldrT="[Текст]"/>
      <dgm:spPr/>
      <dgm:t>
        <a:bodyPr/>
        <a:lstStyle/>
        <a:p>
          <a:r>
            <a:rPr lang="ru-RU" dirty="0" smtClean="0"/>
            <a:t>Система теплоснабжения от </a:t>
          </a:r>
          <a:r>
            <a:rPr lang="ru-RU" dirty="0" smtClean="0"/>
            <a:t>источников МО «Центральное»</a:t>
          </a:r>
          <a:endParaRPr lang="ru-RU" dirty="0"/>
        </a:p>
      </dgm:t>
    </dgm:pt>
    <dgm:pt modelId="{452C8DC0-F7F7-47F5-B93A-CC1FDDC88CE9}" type="parTrans" cxnId="{09F67C2E-C281-4D26-9E17-FCD8DBF90D0D}">
      <dgm:prSet/>
      <dgm:spPr/>
      <dgm:t>
        <a:bodyPr/>
        <a:lstStyle/>
        <a:p>
          <a:endParaRPr lang="ru-RU"/>
        </a:p>
      </dgm:t>
    </dgm:pt>
    <dgm:pt modelId="{88E316EE-7427-4EF5-B1E9-5529A1C0520C}" type="sibTrans" cxnId="{09F67C2E-C281-4D26-9E17-FCD8DBF90D0D}">
      <dgm:prSet/>
      <dgm:spPr/>
      <dgm:t>
        <a:bodyPr/>
        <a:lstStyle/>
        <a:p>
          <a:endParaRPr lang="ru-RU"/>
        </a:p>
      </dgm:t>
    </dgm:pt>
    <dgm:pt modelId="{545202C4-7B7A-423B-BD0D-273517A6CE41}" type="pres">
      <dgm:prSet presAssocID="{E00FB685-D4E8-412F-A4DD-DA69DC9E9CF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430B0B-21DC-4665-BEFE-21A037F62AAD}" type="pres">
      <dgm:prSet presAssocID="{D458500B-52F1-4959-820D-FDCC30A64CB8}" presName="linNode" presStyleCnt="0"/>
      <dgm:spPr/>
    </dgm:pt>
    <dgm:pt modelId="{5DE2E812-A146-4E28-8908-D55804EFB8AE}" type="pres">
      <dgm:prSet presAssocID="{D458500B-52F1-4959-820D-FDCC30A64CB8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FCC90-6061-4EDF-A1E9-FFB439F7EA00}" type="pres">
      <dgm:prSet presAssocID="{D458500B-52F1-4959-820D-FDCC30A64CB8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25C919-B75E-42BF-8001-E49B6CA0D460}" type="presOf" srcId="{E00FB685-D4E8-412F-A4DD-DA69DC9E9CFD}" destId="{545202C4-7B7A-423B-BD0D-273517A6CE41}" srcOrd="0" destOrd="0" presId="urn:microsoft.com/office/officeart/2005/8/layout/vList6"/>
    <dgm:cxn modelId="{451B0343-54D4-4E6F-B308-F5FF937DCF76}" srcId="{E00FB685-D4E8-412F-A4DD-DA69DC9E9CFD}" destId="{D458500B-52F1-4959-820D-FDCC30A64CB8}" srcOrd="0" destOrd="0" parTransId="{EAAFD182-C5DA-473C-A11D-FDB7D3B46E15}" sibTransId="{AAE5483D-FA09-4D6C-B75C-4097E5E1DDF8}"/>
    <dgm:cxn modelId="{09F67C2E-C281-4D26-9E17-FCD8DBF90D0D}" srcId="{D458500B-52F1-4959-820D-FDCC30A64CB8}" destId="{CA903A9C-8758-4D67-9ED1-03F685AD576D}" srcOrd="0" destOrd="0" parTransId="{452C8DC0-F7F7-47F5-B93A-CC1FDDC88CE9}" sibTransId="{88E316EE-7427-4EF5-B1E9-5529A1C0520C}"/>
    <dgm:cxn modelId="{4E29A7D0-EED4-482F-A7FF-DE6599F96AC4}" type="presOf" srcId="{CA903A9C-8758-4D67-9ED1-03F685AD576D}" destId="{86AFCC90-6061-4EDF-A1E9-FFB439F7EA00}" srcOrd="0" destOrd="0" presId="urn:microsoft.com/office/officeart/2005/8/layout/vList6"/>
    <dgm:cxn modelId="{DBEC427B-1B0B-4186-B446-60B938F7C198}" type="presOf" srcId="{D458500B-52F1-4959-820D-FDCC30A64CB8}" destId="{5DE2E812-A146-4E28-8908-D55804EFB8AE}" srcOrd="0" destOrd="0" presId="urn:microsoft.com/office/officeart/2005/8/layout/vList6"/>
    <dgm:cxn modelId="{3247B985-6917-4D0F-9340-77F4D8513BC3}" type="presParOf" srcId="{545202C4-7B7A-423B-BD0D-273517A6CE41}" destId="{54430B0B-21DC-4665-BEFE-21A037F62AAD}" srcOrd="0" destOrd="0" presId="urn:microsoft.com/office/officeart/2005/8/layout/vList6"/>
    <dgm:cxn modelId="{D3203B49-0623-405E-B5B0-3960D473588F}" type="presParOf" srcId="{54430B0B-21DC-4665-BEFE-21A037F62AAD}" destId="{5DE2E812-A146-4E28-8908-D55804EFB8AE}" srcOrd="0" destOrd="0" presId="urn:microsoft.com/office/officeart/2005/8/layout/vList6"/>
    <dgm:cxn modelId="{7572E29E-DD12-492F-BA20-238F75D767E4}" type="presParOf" srcId="{54430B0B-21DC-4665-BEFE-21A037F62AAD}" destId="{86AFCC90-6061-4EDF-A1E9-FFB439F7EA0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25E6E3-CBB9-4623-A89A-B5FA75FC53DC}">
      <dsp:nvSpPr>
        <dsp:cNvPr id="0" name=""/>
        <dsp:cNvSpPr/>
      </dsp:nvSpPr>
      <dsp:spPr>
        <a:xfrm>
          <a:off x="0" y="516501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Развитие систем централизованного теплоснабжения для существующего и нового строительства</a:t>
          </a:r>
          <a:endParaRPr lang="ru-RU" sz="16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9399" y="575900"/>
        <a:ext cx="7815482" cy="1098002"/>
      </dsp:txXfrm>
    </dsp:sp>
    <dsp:sp modelId="{9761C37A-5C8D-405E-96A9-615076EC7929}">
      <dsp:nvSpPr>
        <dsp:cNvPr id="0" name=""/>
        <dsp:cNvSpPr/>
      </dsp:nvSpPr>
      <dsp:spPr>
        <a:xfrm>
          <a:off x="0" y="1920502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надежности и качества теплоснабжения потребителей</a:t>
          </a:r>
          <a:endParaRPr lang="ru-RU" sz="16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9399" y="1979901"/>
        <a:ext cx="7815482" cy="1098002"/>
      </dsp:txXfrm>
    </dsp:sp>
    <dsp:sp modelId="{6EE5013A-A1D5-4346-A757-9DDFEBDA8EFD}">
      <dsp:nvSpPr>
        <dsp:cNvPr id="0" name=""/>
        <dsp:cNvSpPr/>
      </dsp:nvSpPr>
      <dsp:spPr>
        <a:xfrm>
          <a:off x="0" y="3369740"/>
          <a:ext cx="7934280" cy="12168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Обеспечение энергетической эффективности генерации, теплоснабжения и потребления тепловой энергии </a:t>
          </a:r>
        </a:p>
      </dsp:txBody>
      <dsp:txXfrm>
        <a:off x="59399" y="3429139"/>
        <a:ext cx="7815482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15F34-D23A-418F-A873-BCC8A1CA521F}">
      <dsp:nvSpPr>
        <dsp:cNvPr id="0" name=""/>
        <dsp:cNvSpPr/>
      </dsp:nvSpPr>
      <dsp:spPr>
        <a:xfrm>
          <a:off x="2946240" y="2265"/>
          <a:ext cx="252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закон от 27.07.2010 № 190-ФЗ «О теплоснабжении»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946240" y="2265"/>
        <a:ext cx="2520000" cy="990389"/>
      </dsp:txXfrm>
    </dsp:sp>
    <dsp:sp modelId="{0CE79505-3D23-4175-A7FA-19BF0D4D86B2}">
      <dsp:nvSpPr>
        <dsp:cNvPr id="0" name=""/>
        <dsp:cNvSpPr/>
      </dsp:nvSpPr>
      <dsp:spPr>
        <a:xfrm>
          <a:off x="426240" y="3098004"/>
          <a:ext cx="756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Постановление Правительства РФ от 08.08.2012 г. № 808 «Об организации теплоснабжения в Российской Федерации и о внесении изменений в некоторые акты Правительства Российской Федерации»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26240" y="3098004"/>
        <a:ext cx="7560000" cy="990389"/>
      </dsp:txXfrm>
    </dsp:sp>
    <dsp:sp modelId="{9FB7A6E4-DF40-4122-B258-3706A32FDD0B}">
      <dsp:nvSpPr>
        <dsp:cNvPr id="0" name=""/>
        <dsp:cNvSpPr/>
      </dsp:nvSpPr>
      <dsp:spPr>
        <a:xfrm>
          <a:off x="1461240" y="1031314"/>
          <a:ext cx="549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Постановление Правительства РФ от 22.02.2012 г. № 154 «О требованиях к схемам теплоснабжения, порядку их разработки и утверждения»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461240" y="1031314"/>
        <a:ext cx="5490000" cy="990389"/>
      </dsp:txXfrm>
    </dsp:sp>
    <dsp:sp modelId="{A6C87BA9-A4C5-4DE7-B08B-CB1C2D1A6C8A}">
      <dsp:nvSpPr>
        <dsp:cNvPr id="0" name=""/>
        <dsp:cNvSpPr/>
      </dsp:nvSpPr>
      <dsp:spPr>
        <a:xfrm>
          <a:off x="390780" y="4164165"/>
          <a:ext cx="7630919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закон от 23.11.2009 № 261-ФЗ «Об энергосбережении и о повышении энергетической эффективности и о внесении изменений в отдельные законодательные акты Российской Федерации»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90780" y="4164165"/>
        <a:ext cx="7630919" cy="990389"/>
      </dsp:txXfrm>
    </dsp:sp>
    <dsp:sp modelId="{E2A42FA1-C635-4C13-A2F9-93973F34BB42}">
      <dsp:nvSpPr>
        <dsp:cNvPr id="0" name=""/>
        <dsp:cNvSpPr/>
      </dsp:nvSpPr>
      <dsp:spPr>
        <a:xfrm>
          <a:off x="1146240" y="2066017"/>
          <a:ext cx="6120000" cy="990389"/>
        </a:xfrm>
        <a:prstGeom prst="rect">
          <a:avLst/>
        </a:prstGeom>
        <a:noFill/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Приказ Минэнерго России № 565, Минрегионразвития № 667 от 29.12.2012 г. "Об утверждении методических рекомендаций по разработке схем теплоснабжения"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146240" y="2066017"/>
        <a:ext cx="6120000" cy="990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891D9B-B2DD-4A2A-B52E-B889D0AA3085}">
      <dsp:nvSpPr>
        <dsp:cNvPr id="0" name=""/>
        <dsp:cNvSpPr/>
      </dsp:nvSpPr>
      <dsp:spPr>
        <a:xfrm>
          <a:off x="294571" y="0"/>
          <a:ext cx="3852340" cy="23114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Моральный и физический износ основного котельного оборудования</a:t>
          </a:r>
          <a:endParaRPr lang="ru-RU" sz="2000" kern="1200" dirty="0"/>
        </a:p>
      </dsp:txBody>
      <dsp:txXfrm>
        <a:off x="294571" y="0"/>
        <a:ext cx="3852340" cy="2311404"/>
      </dsp:txXfrm>
    </dsp:sp>
    <dsp:sp modelId="{8187249F-F78D-4088-8399-375C67069489}">
      <dsp:nvSpPr>
        <dsp:cNvPr id="0" name=""/>
        <dsp:cNvSpPr/>
      </dsp:nvSpPr>
      <dsp:spPr>
        <a:xfrm>
          <a:off x="291759" y="2522129"/>
          <a:ext cx="3852340" cy="23114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Низкий КПД </a:t>
          </a:r>
          <a:r>
            <a:rPr lang="ru-RU" sz="2000" kern="1200" dirty="0" err="1" smtClean="0"/>
            <a:t>котлоагрегатов</a:t>
          </a:r>
          <a:r>
            <a:rPr lang="ru-RU" sz="2000" kern="1200" dirty="0" smtClean="0"/>
            <a:t>, повышенные удельные расходы топлива</a:t>
          </a:r>
          <a:endParaRPr lang="ru-RU" sz="2000" kern="1200" dirty="0"/>
        </a:p>
      </dsp:txBody>
      <dsp:txXfrm>
        <a:off x="291759" y="2522129"/>
        <a:ext cx="3852340" cy="2311404"/>
      </dsp:txXfrm>
    </dsp:sp>
    <dsp:sp modelId="{14E3C4A2-6192-4768-A4DB-0BE82867AEF1}">
      <dsp:nvSpPr>
        <dsp:cNvPr id="0" name=""/>
        <dsp:cNvSpPr/>
      </dsp:nvSpPr>
      <dsp:spPr>
        <a:xfrm>
          <a:off x="4396158" y="0"/>
          <a:ext cx="3852340" cy="23114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Моральный и физический износ тепловых сетей</a:t>
          </a:r>
          <a:endParaRPr lang="ru-RU" sz="2000" kern="1200" dirty="0"/>
        </a:p>
      </dsp:txBody>
      <dsp:txXfrm>
        <a:off x="4396158" y="0"/>
        <a:ext cx="3852340" cy="2311404"/>
      </dsp:txXfrm>
    </dsp:sp>
    <dsp:sp modelId="{256F695E-6502-44CF-86E9-577B2BE986F2}">
      <dsp:nvSpPr>
        <dsp:cNvPr id="0" name=""/>
        <dsp:cNvSpPr/>
      </dsp:nvSpPr>
      <dsp:spPr>
        <a:xfrm>
          <a:off x="4411567" y="2530604"/>
          <a:ext cx="3852340" cy="23114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Низкая степень организации приборного учета, отсутствие автоматизации на источниках</a:t>
          </a:r>
          <a:endParaRPr lang="ru-RU" sz="2000" kern="1200" dirty="0"/>
        </a:p>
      </dsp:txBody>
      <dsp:txXfrm>
        <a:off x="4411567" y="2530604"/>
        <a:ext cx="3852340" cy="23114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35FEA7-C76D-4E1E-BB28-1E02055D1B0F}">
      <dsp:nvSpPr>
        <dsp:cNvPr id="0" name=""/>
        <dsp:cNvSpPr/>
      </dsp:nvSpPr>
      <dsp:spPr>
        <a:xfrm>
          <a:off x="0" y="40168"/>
          <a:ext cx="8229599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 smtClean="0"/>
            <a:t>Строительство источника тепловой энергии для потребителей котельной п. Метростроевский, мощностью 3.3 МВт с работой в автоматическом режиме</a:t>
          </a:r>
          <a:endParaRPr lang="ru-RU" sz="1400" b="0" kern="1200" dirty="0"/>
        </a:p>
      </dsp:txBody>
      <dsp:txXfrm>
        <a:off x="44778" y="84946"/>
        <a:ext cx="8140043" cy="827724"/>
      </dsp:txXfrm>
    </dsp:sp>
    <dsp:sp modelId="{C88B272C-A5AC-4123-BCC4-474C9592CFCA}">
      <dsp:nvSpPr>
        <dsp:cNvPr id="0" name=""/>
        <dsp:cNvSpPr/>
      </dsp:nvSpPr>
      <dsp:spPr>
        <a:xfrm>
          <a:off x="0" y="1098569"/>
          <a:ext cx="8229599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 smtClean="0"/>
            <a:t>Строительство источника тепловой энергии для потребителей котельной п. Каменный, мощностью 0.75 МВт</a:t>
          </a:r>
          <a:endParaRPr lang="ru-RU" sz="1400" b="0" kern="1200" dirty="0"/>
        </a:p>
      </dsp:txBody>
      <dsp:txXfrm>
        <a:off x="44778" y="1143347"/>
        <a:ext cx="8140043" cy="827724"/>
      </dsp:txXfrm>
    </dsp:sp>
    <dsp:sp modelId="{8946F306-220A-43AD-B713-BAE3D16031E4}">
      <dsp:nvSpPr>
        <dsp:cNvPr id="0" name=""/>
        <dsp:cNvSpPr/>
      </dsp:nvSpPr>
      <dsp:spPr>
        <a:xfrm>
          <a:off x="0" y="2156969"/>
          <a:ext cx="8229599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 smtClean="0"/>
            <a:t>Модернизация котельной п. Каменный МО Центральной с учетом автоматизации и диспетчеризации</a:t>
          </a:r>
          <a:endParaRPr lang="ru-RU" sz="1400" b="0" kern="1200" dirty="0"/>
        </a:p>
      </dsp:txBody>
      <dsp:txXfrm>
        <a:off x="44778" y="2201747"/>
        <a:ext cx="8140043" cy="827724"/>
      </dsp:txXfrm>
    </dsp:sp>
    <dsp:sp modelId="{C5F00F4C-8149-47F0-A19F-FE0BA4A86E8F}">
      <dsp:nvSpPr>
        <dsp:cNvPr id="0" name=""/>
        <dsp:cNvSpPr/>
      </dsp:nvSpPr>
      <dsp:spPr>
        <a:xfrm>
          <a:off x="0" y="3215369"/>
          <a:ext cx="8229599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 smtClean="0"/>
            <a:t>Замена сетей  в п. Метростроевский в связи с исчерпанием эксплуатационного ресурса </a:t>
          </a:r>
          <a:endParaRPr lang="ru-RU" sz="1400" kern="1200" dirty="0"/>
        </a:p>
      </dsp:txBody>
      <dsp:txXfrm>
        <a:off x="44778" y="3260147"/>
        <a:ext cx="8140043" cy="827724"/>
      </dsp:txXfrm>
    </dsp:sp>
    <dsp:sp modelId="{C763A432-5773-419B-808B-1809E59007D8}">
      <dsp:nvSpPr>
        <dsp:cNvPr id="0" name=""/>
        <dsp:cNvSpPr/>
      </dsp:nvSpPr>
      <dsp:spPr>
        <a:xfrm>
          <a:off x="0" y="4273769"/>
          <a:ext cx="8229599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 smtClean="0"/>
            <a:t>Замена сетей  в п. Каменный в связи с исчерпанием эксплуатационного ресурса </a:t>
          </a:r>
          <a:endParaRPr lang="ru-RU" sz="1400" kern="1200" dirty="0"/>
        </a:p>
      </dsp:txBody>
      <dsp:txXfrm>
        <a:off x="44778" y="4318547"/>
        <a:ext cx="8140043" cy="8277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CB0E4-092A-4858-8A6E-8C6B5875B0F5}">
      <dsp:nvSpPr>
        <dsp:cNvPr id="0" name=""/>
        <dsp:cNvSpPr/>
      </dsp:nvSpPr>
      <dsp:spPr>
        <a:xfrm rot="4396374">
          <a:off x="1040883" y="836592"/>
          <a:ext cx="2107106" cy="1573563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38692D-B698-4552-9A5A-F532D449EC83}">
      <dsp:nvSpPr>
        <dsp:cNvPr id="0" name=""/>
        <dsp:cNvSpPr/>
      </dsp:nvSpPr>
      <dsp:spPr>
        <a:xfrm>
          <a:off x="2178384" y="701065"/>
          <a:ext cx="1216161" cy="478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53</a:t>
          </a:r>
          <a:r>
            <a:rPr lang="ru-RU" sz="3200" kern="1200" dirty="0" smtClean="0">
              <a:solidFill>
                <a:schemeClr val="tx2">
                  <a:lumMod val="75000"/>
                </a:schemeClr>
              </a:solidFill>
            </a:rPr>
            <a:t>%</a:t>
          </a:r>
          <a:endParaRPr lang="ru-RU" sz="32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178384" y="701065"/>
        <a:ext cx="1216161" cy="4780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CB0E4-092A-4858-8A6E-8C6B5875B0F5}">
      <dsp:nvSpPr>
        <dsp:cNvPr id="0" name=""/>
        <dsp:cNvSpPr/>
      </dsp:nvSpPr>
      <dsp:spPr>
        <a:xfrm rot="4396374">
          <a:off x="794970" y="469892"/>
          <a:ext cx="2038469" cy="1421578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9721F-BE43-4094-BE32-CE093C77662E}">
      <dsp:nvSpPr>
        <dsp:cNvPr id="0" name=""/>
        <dsp:cNvSpPr/>
      </dsp:nvSpPr>
      <dsp:spPr>
        <a:xfrm>
          <a:off x="1706350" y="65543"/>
          <a:ext cx="961075" cy="377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24%</a:t>
          </a:r>
          <a:endParaRPr lang="ru-RU" sz="32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706350" y="65543"/>
        <a:ext cx="961075" cy="3778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FCC90-6061-4EDF-A1E9-FFB439F7EA00}">
      <dsp:nvSpPr>
        <dsp:cNvPr id="0" name=""/>
        <dsp:cNvSpPr/>
      </dsp:nvSpPr>
      <dsp:spPr>
        <a:xfrm>
          <a:off x="3107743" y="0"/>
          <a:ext cx="4661616" cy="40639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Система теплоснабжения от </a:t>
          </a:r>
          <a:r>
            <a:rPr lang="ru-RU" sz="2800" kern="1200" dirty="0" smtClean="0"/>
            <a:t>источников МО «Центральное»</a:t>
          </a:r>
          <a:endParaRPr lang="ru-RU" sz="2800" kern="1200" dirty="0"/>
        </a:p>
      </dsp:txBody>
      <dsp:txXfrm>
        <a:off x="3107743" y="508000"/>
        <a:ext cx="3137616" cy="3047999"/>
      </dsp:txXfrm>
    </dsp:sp>
    <dsp:sp modelId="{5DE2E812-A146-4E28-8908-D55804EFB8AE}">
      <dsp:nvSpPr>
        <dsp:cNvPr id="0" name=""/>
        <dsp:cNvSpPr/>
      </dsp:nvSpPr>
      <dsp:spPr>
        <a:xfrm>
          <a:off x="0" y="0"/>
          <a:ext cx="3107744" cy="406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Восточный филиал ООО «ККС»</a:t>
          </a:r>
          <a:endParaRPr lang="ru-RU" sz="3800" kern="1200" dirty="0"/>
        </a:p>
      </dsp:txBody>
      <dsp:txXfrm>
        <a:off x="151708" y="151708"/>
        <a:ext cx="2804328" cy="3760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+Icon">
  <dgm:title val="Список переменной ширины"/>
  <dgm:desc val="Служит для акцентирования внимания на элементах различной ширины. Хорошо подходит для размещения большого количества текста уровня 1. Ширина каждой фигуры определяется независимо с учетом количества текста в ней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898E4-8ED8-4AC8-9FEC-6A0B308287A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6F7D6-3DF9-458B-9B62-24BB7D2E5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3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1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997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654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15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98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05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F7D6-3DF9-458B-9B62-24BB7D2E53C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93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35BD39-7D77-4DE2-8EB5-A3C9BABC5B73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5D2499A-21E5-4E41-B793-7390D64A53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30" r:id="rId3"/>
    <p:sldLayoutId id="2147484431" r:id="rId4"/>
    <p:sldLayoutId id="2147484432" r:id="rId5"/>
    <p:sldLayoutId id="2147484433" r:id="rId6"/>
    <p:sldLayoutId id="2147484434" r:id="rId7"/>
    <p:sldLayoutId id="2147484435" r:id="rId8"/>
    <p:sldLayoutId id="2147484436" r:id="rId9"/>
    <p:sldLayoutId id="2147484437" r:id="rId10"/>
    <p:sldLayoutId id="2147484438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chart" Target="../charts/chart6.xml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2607" y="4030498"/>
            <a:ext cx="4626175" cy="7713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Схема теплоснабжения </a:t>
            </a:r>
            <a:r>
              <a:rPr lang="ru-RU" sz="2800" b="1" dirty="0" smtClean="0"/>
              <a:t>Муниципального образования «Центральное»</a:t>
            </a:r>
            <a:br>
              <a:rPr lang="ru-RU" sz="2800" b="1" dirty="0" smtClean="0"/>
            </a:br>
            <a:r>
              <a:rPr lang="ru-RU" sz="2800" b="1" dirty="0" smtClean="0"/>
              <a:t>Тульской области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250" y="1677667"/>
            <a:ext cx="7868890" cy="99060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Общество с ограниченной ответственностью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«Инженерно-технический центр Энергоэффект»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:\работа\ООО ИТЦ Энергоэффект\E\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3070" y="421888"/>
            <a:ext cx="2105250" cy="108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45869" y="5193632"/>
            <a:ext cx="6381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Актуализация 2017 года с расчетным сроком до 2046 года</a:t>
            </a:r>
            <a:endParaRPr lang="ru-RU" dirty="0"/>
          </a:p>
        </p:txBody>
      </p:sp>
      <p:pic>
        <p:nvPicPr>
          <p:cNvPr id="8" name="Рисунок 7" descr="C:\Users\Zamyatina\Desktop\mordve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255" y="2668269"/>
            <a:ext cx="1050290" cy="1521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upload.wikimedia.org/wikipedia/commons/thumb/7/77/Coat_of_arms_of_Tula.svg/1012px-Coat_of_arms_of_Tula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31" y="3146006"/>
            <a:ext cx="881676" cy="104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04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3675" y="1235947"/>
            <a:ext cx="7506118" cy="5241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02528"/>
            <a:ext cx="7772400" cy="6526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/>
              <a:t>Границы действия источников теплоснабжения </a:t>
            </a:r>
            <a:r>
              <a:rPr lang="ru-RU" sz="2000" b="1" dirty="0" smtClean="0"/>
              <a:t>на конец расчетного периода реализации </a:t>
            </a:r>
            <a:r>
              <a:rPr lang="ru-RU" sz="2000" b="1" dirty="0"/>
              <a:t>схемы теплоснабжения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924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274638"/>
            <a:ext cx="8615966" cy="97135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/>
              <a:t>Распределение тепловой нагрузки между источниками тепловой энергии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091278"/>
              </p:ext>
            </p:extLst>
          </p:nvPr>
        </p:nvGraphicFramePr>
        <p:xfrm>
          <a:off x="797221" y="1431733"/>
          <a:ext cx="3473327" cy="366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2439856"/>
              </p:ext>
            </p:extLst>
          </p:nvPr>
        </p:nvGraphicFramePr>
        <p:xfrm>
          <a:off x="4872456" y="1395255"/>
          <a:ext cx="3759078" cy="371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Shape 8"/>
          <p:cNvSpPr/>
          <p:nvPr/>
        </p:nvSpPr>
        <p:spPr>
          <a:xfrm rot="4396374">
            <a:off x="1579116" y="2813040"/>
            <a:ext cx="2107106" cy="1573563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Shape 9"/>
          <p:cNvSpPr/>
          <p:nvPr/>
        </p:nvSpPr>
        <p:spPr>
          <a:xfrm rot="4396374">
            <a:off x="5719035" y="2813038"/>
            <a:ext cx="2107106" cy="1573563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70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914" y="579438"/>
            <a:ext cx="8810172" cy="9064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/>
              <a:t>График финансирования мероприятий  на источниках тепловой энергии</a:t>
            </a:r>
            <a:endParaRPr lang="ru-RU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015858"/>
              </p:ext>
            </p:extLst>
          </p:nvPr>
        </p:nvGraphicFramePr>
        <p:xfrm>
          <a:off x="622999" y="1436914"/>
          <a:ext cx="7729892" cy="4265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758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441" y="371790"/>
            <a:ext cx="8229600" cy="9043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График финансирования мероприятий по строительству, замене и реконструкции тепловых </a:t>
            </a:r>
            <a:r>
              <a:rPr lang="ru-RU" sz="2400" dirty="0" smtClean="0"/>
              <a:t>сетей</a:t>
            </a:r>
            <a:endParaRPr lang="ru-RU" sz="2400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403619"/>
              </p:ext>
            </p:extLst>
          </p:nvPr>
        </p:nvGraphicFramePr>
        <p:xfrm>
          <a:off x="372867" y="1416818"/>
          <a:ext cx="7867007" cy="4131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112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1666"/>
            <a:ext cx="8210549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dirty="0" smtClean="0"/>
              <a:t>Предложение по определению ЕТО</a:t>
            </a:r>
            <a:endParaRPr lang="ru-RU" sz="32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22132301"/>
              </p:ext>
            </p:extLst>
          </p:nvPr>
        </p:nvGraphicFramePr>
        <p:xfrm>
          <a:off x="898389" y="1397000"/>
          <a:ext cx="77693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808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175" y="237522"/>
            <a:ext cx="8424671" cy="115312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dirty="0" smtClean="0"/>
              <a:t>Электронная модель системы теплоснабжения</a:t>
            </a:r>
            <a:endParaRPr lang="ru-RU" sz="4000" dirty="0"/>
          </a:p>
        </p:txBody>
      </p:sp>
      <p:pic>
        <p:nvPicPr>
          <p:cNvPr id="1026" name="Picture 2" descr="D:\зул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1" y="1334730"/>
            <a:ext cx="8363497" cy="552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32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9795"/>
            <a:ext cx="8978900" cy="4225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Динамика роста тарифа на тепловую энергию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40479902"/>
              </p:ext>
            </p:extLst>
          </p:nvPr>
        </p:nvGraphicFramePr>
        <p:xfrm>
          <a:off x="851280" y="1442457"/>
          <a:ext cx="7534437" cy="343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03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6812" y="2326471"/>
            <a:ext cx="4626175" cy="7713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450" y="4069910"/>
            <a:ext cx="6496049" cy="99060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с ограниченной ответственностью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«Инженерно-технический центр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:\работа\ООО ИТЦ Энергоэффект\E\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4115" y="3488410"/>
            <a:ext cx="1111568" cy="58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upload.wikimedia.org/wikipedia/commons/thumb/7/77/Coat_of_arms_of_Tula.svg/1012px-Coat_of_arms_of_Tul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31" y="3146006"/>
            <a:ext cx="881676" cy="104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Zamyatina\Desktop\mordve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255" y="2668269"/>
            <a:ext cx="1050290" cy="1521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285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25700606"/>
              </p:ext>
            </p:extLst>
          </p:nvPr>
        </p:nvGraphicFramePr>
        <p:xfrm>
          <a:off x="752520" y="1052264"/>
          <a:ext cx="7934280" cy="5057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16992" y="274638"/>
            <a:ext cx="8369808" cy="1261554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Цели и задачи разработки и актуализации схемы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431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01171364"/>
              </p:ext>
            </p:extLst>
          </p:nvPr>
        </p:nvGraphicFramePr>
        <p:xfrm>
          <a:off x="594360" y="1019907"/>
          <a:ext cx="8412480" cy="51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4527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Основание для выполнения схемы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6737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4"/>
          <a:stretch/>
        </p:blipFill>
        <p:spPr bwMode="auto">
          <a:xfrm>
            <a:off x="726813" y="838201"/>
            <a:ext cx="7689053" cy="44026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690" y="130084"/>
            <a:ext cx="8105378" cy="70811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 smtClean="0"/>
              <a:t>Существующее положение</a:t>
            </a:r>
            <a:endParaRPr lang="ru-RU" sz="36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492377"/>
              </p:ext>
            </p:extLst>
          </p:nvPr>
        </p:nvGraphicFramePr>
        <p:xfrm>
          <a:off x="814098" y="5240867"/>
          <a:ext cx="7968161" cy="1350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1585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309" y="531852"/>
            <a:ext cx="8522493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dirty="0" smtClean="0"/>
              <a:t>Существующие технические и технологические проблемы</a:t>
            </a:r>
            <a:endParaRPr lang="ru-RU" sz="4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583485"/>
              </p:ext>
            </p:extLst>
          </p:nvPr>
        </p:nvGraphicFramePr>
        <p:xfrm>
          <a:off x="335757" y="1581597"/>
          <a:ext cx="8622506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97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296" y="361740"/>
            <a:ext cx="8229600" cy="89494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/>
              <a:t>Мероприятия, направленные на развитие системы теплоснабжения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663044"/>
              </p:ext>
            </p:extLst>
          </p:nvPr>
        </p:nvGraphicFramePr>
        <p:xfrm>
          <a:off x="467248" y="1286832"/>
          <a:ext cx="8229600" cy="5231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41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23" y="275269"/>
            <a:ext cx="8786813" cy="960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dirty="0"/>
              <a:t>Фактическое и перспективное состояние </a:t>
            </a:r>
            <a:br>
              <a:rPr lang="ru-RU" sz="3200" dirty="0"/>
            </a:br>
            <a:r>
              <a:rPr lang="ru-RU" sz="3200" dirty="0"/>
              <a:t>тепловых сетей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13328"/>
              </p:ext>
            </p:extLst>
          </p:nvPr>
        </p:nvGraphicFramePr>
        <p:xfrm>
          <a:off x="762419" y="1238248"/>
          <a:ext cx="7668149" cy="148999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216729"/>
                <a:gridCol w="1316334"/>
                <a:gridCol w="1155560"/>
                <a:gridCol w="994787"/>
                <a:gridCol w="984739"/>
              </a:tblGrid>
              <a:tr h="3987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ввода в эксплуатацию, год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службы, лет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5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12. </a:t>
                      </a:r>
                      <a:r>
                        <a:rPr lang="ru-RU" sz="1400" b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1991 г.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после </a:t>
                      </a:r>
                      <a:r>
                        <a:rPr lang="ru-RU" sz="1400" b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12.1991 г.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25 лет</a:t>
                      </a:r>
                      <a:endParaRPr lang="ru-RU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25 лет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21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Длина сетей в ГО «Центральное», </a:t>
                      </a:r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3 284.50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948.50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3 284.50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948.50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21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 Метростроевский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2 399.50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828.50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2 399.50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828.50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221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 Каменный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885.00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120.00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885.00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120.00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654041"/>
              </p:ext>
            </p:extLst>
          </p:nvPr>
        </p:nvGraphicFramePr>
        <p:xfrm>
          <a:off x="705346" y="2784570"/>
          <a:ext cx="3957089" cy="3425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297879"/>
              </p:ext>
            </p:extLst>
          </p:nvPr>
        </p:nvGraphicFramePr>
        <p:xfrm>
          <a:off x="4615935" y="2854908"/>
          <a:ext cx="3784488" cy="3385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7522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78" y="212812"/>
            <a:ext cx="8830492" cy="960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dirty="0" smtClean="0"/>
              <a:t>Динамика изменения отпуска тепловой энергии МО «Центральное» Тульской области</a:t>
            </a:r>
            <a:endParaRPr lang="ru-RU" sz="28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023221"/>
              </p:ext>
            </p:extLst>
          </p:nvPr>
        </p:nvGraphicFramePr>
        <p:xfrm>
          <a:off x="492369" y="1165609"/>
          <a:ext cx="8022981" cy="47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1017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8217264"/>
              </p:ext>
            </p:extLst>
          </p:nvPr>
        </p:nvGraphicFramePr>
        <p:xfrm>
          <a:off x="4857069" y="1798080"/>
          <a:ext cx="3995529" cy="4411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590611"/>
              </p:ext>
            </p:extLst>
          </p:nvPr>
        </p:nvGraphicFramePr>
        <p:xfrm>
          <a:off x="475988" y="1667450"/>
          <a:ext cx="4146254" cy="452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4000" dirty="0" smtClean="0"/>
              <a:t>Эффект от реализации мероприятий</a:t>
            </a:r>
            <a:endParaRPr lang="ru-RU" sz="40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12098759"/>
              </p:ext>
            </p:extLst>
          </p:nvPr>
        </p:nvGraphicFramePr>
        <p:xfrm>
          <a:off x="618269" y="2548529"/>
          <a:ext cx="3782909" cy="2988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85032934"/>
              </p:ext>
            </p:extLst>
          </p:nvPr>
        </p:nvGraphicFramePr>
        <p:xfrm>
          <a:off x="5114610" y="2612571"/>
          <a:ext cx="3446585" cy="236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17622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2063</TotalTime>
  <Words>465</Words>
  <Application>Microsoft Office PowerPoint</Application>
  <PresentationFormat>Экран (4:3)</PresentationFormat>
  <Paragraphs>86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Схема теплоснабжения Муниципального образования «Центральное» Тульской области</vt:lpstr>
      <vt:lpstr>Цели и задачи разработки и актуализации схемы</vt:lpstr>
      <vt:lpstr>Основание для выполнения схемы</vt:lpstr>
      <vt:lpstr>Существующее положение</vt:lpstr>
      <vt:lpstr>Существующие технические и технологические проблемы</vt:lpstr>
      <vt:lpstr>Мероприятия, направленные на развитие системы теплоснабжения</vt:lpstr>
      <vt:lpstr>Фактическое и перспективное состояние  тепловых сетей</vt:lpstr>
      <vt:lpstr>Динамика изменения отпуска тепловой энергии МО «Центральное» Тульской области</vt:lpstr>
      <vt:lpstr>Эффект от реализации мероприятий</vt:lpstr>
      <vt:lpstr>Границы действия источников теплоснабжения на конец расчетного периода реализации схемы теплоснабжения</vt:lpstr>
      <vt:lpstr>Распределение тепловой нагрузки между источниками тепловой энергии</vt:lpstr>
      <vt:lpstr>График финансирования мероприятий  на источниках тепловой энергии</vt:lpstr>
      <vt:lpstr>График финансирования мероприятий по строительству, замене и реконструкции тепловых сетей</vt:lpstr>
      <vt:lpstr>Предложение по определению ЕТО</vt:lpstr>
      <vt:lpstr>Электронная модель системы теплоснабжения</vt:lpstr>
      <vt:lpstr>Динамика роста тарифа на тепловую энергию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теплоснабжения городского округа «Город Клинцы Брянской области»</dc:title>
  <dc:creator>Макаров Игорь</dc:creator>
  <cp:lastModifiedBy>Андросова Ольга Владиславовна</cp:lastModifiedBy>
  <cp:revision>138</cp:revision>
  <dcterms:created xsi:type="dcterms:W3CDTF">2015-08-03T13:17:51Z</dcterms:created>
  <dcterms:modified xsi:type="dcterms:W3CDTF">2017-11-30T12:00:20Z</dcterms:modified>
</cp:coreProperties>
</file>