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Override1.xml" ContentType="application/vnd.openxmlformats-officedocument.themeOverr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4427" r:id="rId1"/>
  </p:sldMasterIdLst>
  <p:notesMasterIdLst>
    <p:notesMasterId r:id="rId19"/>
  </p:notesMasterIdLst>
  <p:sldIdLst>
    <p:sldId id="256" r:id="rId2"/>
    <p:sldId id="283" r:id="rId3"/>
    <p:sldId id="284" r:id="rId4"/>
    <p:sldId id="280" r:id="rId5"/>
    <p:sldId id="263" r:id="rId6"/>
    <p:sldId id="289" r:id="rId7"/>
    <p:sldId id="265" r:id="rId8"/>
    <p:sldId id="262" r:id="rId9"/>
    <p:sldId id="290" r:id="rId10"/>
    <p:sldId id="275" r:id="rId11"/>
    <p:sldId id="267" r:id="rId12"/>
    <p:sldId id="291" r:id="rId13"/>
    <p:sldId id="278" r:id="rId14"/>
    <p:sldId id="281" r:id="rId15"/>
    <p:sldId id="273" r:id="rId16"/>
    <p:sldId id="270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1260" y="-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302591304814394"/>
          <c:y val="9.4614506170906873E-2"/>
          <c:w val="0.88122692172340045"/>
          <c:h val="0.66160532025472607"/>
        </c:manualLayout>
      </c:layout>
      <c:lineChart>
        <c:grouping val="standard"/>
        <c:varyColors val="0"/>
        <c:ser>
          <c:idx val="0"/>
          <c:order val="0"/>
          <c:tx>
            <c:v>тариф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'тариф после '!$G$9:$AJ$9</c:f>
              <c:strCache>
                <c:ptCount val="30"/>
                <c:pt idx="0">
                  <c:v>2017 Всего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  <c:pt idx="7">
                  <c:v>2024</c:v>
                </c:pt>
                <c:pt idx="8">
                  <c:v>2025</c:v>
                </c:pt>
                <c:pt idx="9">
                  <c:v>2026</c:v>
                </c:pt>
                <c:pt idx="10">
                  <c:v>2027</c:v>
                </c:pt>
                <c:pt idx="11">
                  <c:v>2028</c:v>
                </c:pt>
                <c:pt idx="12">
                  <c:v>2029</c:v>
                </c:pt>
                <c:pt idx="13">
                  <c:v>2030</c:v>
                </c:pt>
                <c:pt idx="14">
                  <c:v>2031</c:v>
                </c:pt>
                <c:pt idx="15">
                  <c:v>2032</c:v>
                </c:pt>
                <c:pt idx="16">
                  <c:v>2033</c:v>
                </c:pt>
                <c:pt idx="17">
                  <c:v>2034</c:v>
                </c:pt>
                <c:pt idx="18">
                  <c:v>2035</c:v>
                </c:pt>
                <c:pt idx="19">
                  <c:v>2036</c:v>
                </c:pt>
                <c:pt idx="20">
                  <c:v>2037</c:v>
                </c:pt>
                <c:pt idx="21">
                  <c:v>2038</c:v>
                </c:pt>
                <c:pt idx="22">
                  <c:v>2039</c:v>
                </c:pt>
                <c:pt idx="23">
                  <c:v>2040</c:v>
                </c:pt>
                <c:pt idx="24">
                  <c:v>2041</c:v>
                </c:pt>
                <c:pt idx="25">
                  <c:v>2042</c:v>
                </c:pt>
                <c:pt idx="26">
                  <c:v>2043</c:v>
                </c:pt>
                <c:pt idx="27">
                  <c:v>2044</c:v>
                </c:pt>
                <c:pt idx="28">
                  <c:v>2045</c:v>
                </c:pt>
                <c:pt idx="29">
                  <c:v>2046</c:v>
                </c:pt>
              </c:strCache>
            </c:strRef>
          </c:cat>
          <c:val>
            <c:numRef>
              <c:f>'тариф после '!$G$121:$AJ$121</c:f>
              <c:numCache>
                <c:formatCode>0.00</c:formatCode>
                <c:ptCount val="30"/>
                <c:pt idx="0">
                  <c:v>5878.97</c:v>
                </c:pt>
                <c:pt idx="1">
                  <c:v>6991.32</c:v>
                </c:pt>
                <c:pt idx="2">
                  <c:v>7149.79</c:v>
                </c:pt>
                <c:pt idx="3">
                  <c:v>7359.26</c:v>
                </c:pt>
                <c:pt idx="4">
                  <c:v>7584.21</c:v>
                </c:pt>
                <c:pt idx="5">
                  <c:v>7807.73</c:v>
                </c:pt>
                <c:pt idx="6">
                  <c:v>8038.49</c:v>
                </c:pt>
                <c:pt idx="7">
                  <c:v>9198.3700000000008</c:v>
                </c:pt>
                <c:pt idx="8">
                  <c:v>10684.08</c:v>
                </c:pt>
                <c:pt idx="9">
                  <c:v>11208.45</c:v>
                </c:pt>
                <c:pt idx="10">
                  <c:v>11759.58</c:v>
                </c:pt>
                <c:pt idx="11">
                  <c:v>12315.23</c:v>
                </c:pt>
                <c:pt idx="12">
                  <c:v>12884.71</c:v>
                </c:pt>
                <c:pt idx="13">
                  <c:v>13479.91</c:v>
                </c:pt>
                <c:pt idx="14">
                  <c:v>13673.48</c:v>
                </c:pt>
                <c:pt idx="15">
                  <c:v>14119.47</c:v>
                </c:pt>
                <c:pt idx="16">
                  <c:v>14204.92</c:v>
                </c:pt>
                <c:pt idx="17">
                  <c:v>14338.6</c:v>
                </c:pt>
                <c:pt idx="18">
                  <c:v>14364.58</c:v>
                </c:pt>
                <c:pt idx="19">
                  <c:v>14394.91</c:v>
                </c:pt>
                <c:pt idx="20">
                  <c:v>14618.74</c:v>
                </c:pt>
                <c:pt idx="21">
                  <c:v>14960.87</c:v>
                </c:pt>
                <c:pt idx="22">
                  <c:v>15164.6</c:v>
                </c:pt>
                <c:pt idx="23">
                  <c:v>15235.99</c:v>
                </c:pt>
                <c:pt idx="24">
                  <c:v>15618.78</c:v>
                </c:pt>
                <c:pt idx="25">
                  <c:v>16076.18</c:v>
                </c:pt>
                <c:pt idx="26">
                  <c:v>16720.810000000001</c:v>
                </c:pt>
                <c:pt idx="27">
                  <c:v>17446.900000000001</c:v>
                </c:pt>
                <c:pt idx="28">
                  <c:v>17972.93</c:v>
                </c:pt>
                <c:pt idx="29">
                  <c:v>18494.099999999999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32003584"/>
        <c:axId val="33240576"/>
      </c:lineChart>
      <c:catAx>
        <c:axId val="3200358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>
                    <a:solidFill>
                      <a:schemeClr val="tx2"/>
                    </a:solidFill>
                  </a:rPr>
                  <a:t>Год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3240576"/>
        <c:crosses val="autoZero"/>
        <c:auto val="1"/>
        <c:lblAlgn val="ctr"/>
        <c:lblOffset val="100"/>
        <c:noMultiLvlLbl val="0"/>
      </c:catAx>
      <c:valAx>
        <c:axId val="332405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>
                    <a:solidFill>
                      <a:schemeClr val="tx2"/>
                    </a:solidFill>
                  </a:rPr>
                  <a:t>тариф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0.0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20035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148706-839B-4FB6-A32B-9C5B7B630AF3}" type="doc">
      <dgm:prSet loTypeId="urn:microsoft.com/office/officeart/2005/8/layout/vList2" loCatId="list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A79CE070-5222-40C4-945C-49CB312F0F1A}">
      <dgm:prSet phldrT="[Текст]" custT="1"/>
      <dgm:spPr/>
      <dgm:t>
        <a:bodyPr/>
        <a:lstStyle/>
        <a:p>
          <a:pPr algn="ctr"/>
          <a:r>
            <a:rPr lang="ru-RU" sz="16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Развитие систем централизованного теплоснабжения для существующего и нового строительства</a:t>
          </a:r>
          <a:endParaRPr lang="ru-RU" sz="1600" b="1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AE6A60E7-76F0-4E89-BFAE-364D96ACB435}" type="parTrans" cxnId="{098E2E08-A083-4DD5-84A8-4D4FC10EF6FA}">
      <dgm:prSet/>
      <dgm:spPr/>
      <dgm:t>
        <a:bodyPr/>
        <a:lstStyle/>
        <a:p>
          <a:endParaRPr lang="ru-RU" sz="1600" b="1"/>
        </a:p>
      </dgm:t>
    </dgm:pt>
    <dgm:pt modelId="{89AE9F7F-F954-4F35-BC26-64ACB47FD11A}" type="sibTrans" cxnId="{098E2E08-A083-4DD5-84A8-4D4FC10EF6FA}">
      <dgm:prSet/>
      <dgm:spPr/>
      <dgm:t>
        <a:bodyPr/>
        <a:lstStyle/>
        <a:p>
          <a:endParaRPr lang="ru-RU" sz="1600" b="1"/>
        </a:p>
      </dgm:t>
    </dgm:pt>
    <dgm:pt modelId="{7698F2A5-5A97-472E-8760-F5912E65038B}">
      <dgm:prSet phldrT="[Текст]" custT="1"/>
      <dgm:spPr/>
      <dgm:t>
        <a:bodyPr/>
        <a:lstStyle/>
        <a:p>
          <a:pPr algn="ctr"/>
          <a:r>
            <a:rPr lang="ru-RU" sz="1600" b="1" dirty="0" smtClean="0">
              <a:latin typeface="Verdana" pitchFamily="34" charset="0"/>
              <a:ea typeface="Verdana" pitchFamily="34" charset="0"/>
              <a:cs typeface="Verdana" pitchFamily="34" charset="0"/>
            </a:rPr>
            <a:t>Обеспечение надежности и качества теплоснабжения потребителей</a:t>
          </a:r>
          <a:endParaRPr lang="ru-RU" sz="1600" b="1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ABFC630B-CD9A-4801-A586-DFD808E2B914}" type="parTrans" cxnId="{FD3B3E29-585B-4D84-AAB5-076A56BE1189}">
      <dgm:prSet/>
      <dgm:spPr/>
      <dgm:t>
        <a:bodyPr/>
        <a:lstStyle/>
        <a:p>
          <a:endParaRPr lang="ru-RU" sz="1600" b="1"/>
        </a:p>
      </dgm:t>
    </dgm:pt>
    <dgm:pt modelId="{A86C9B4B-01CB-4503-8C0D-E724EF2F3B57}" type="sibTrans" cxnId="{FD3B3E29-585B-4D84-AAB5-076A56BE1189}">
      <dgm:prSet/>
      <dgm:spPr/>
      <dgm:t>
        <a:bodyPr/>
        <a:lstStyle/>
        <a:p>
          <a:endParaRPr lang="ru-RU" sz="1600" b="1"/>
        </a:p>
      </dgm:t>
    </dgm:pt>
    <dgm:pt modelId="{76C102F4-48DF-4A2B-A31E-F61CFB83CFE8}">
      <dgm:prSet custT="1"/>
      <dgm:spPr/>
      <dgm:t>
        <a:bodyPr/>
        <a:lstStyle/>
        <a:p>
          <a:pPr algn="ctr"/>
          <a:r>
            <a:rPr lang="ru-RU" sz="1600" b="1" dirty="0" smtClean="0">
              <a:latin typeface="Verdana" pitchFamily="34" charset="0"/>
              <a:ea typeface="Verdana" pitchFamily="34" charset="0"/>
              <a:cs typeface="Verdana" pitchFamily="34" charset="0"/>
            </a:rPr>
            <a:t>Обеспечение энергетической эффективности генерации, теплоснабжения и потребления тепловой энергии </a:t>
          </a:r>
        </a:p>
      </dgm:t>
    </dgm:pt>
    <dgm:pt modelId="{2D24EAF8-5A87-4CB1-8894-D3F321393E5D}" type="parTrans" cxnId="{5FD57FC5-0BBA-475A-8355-4E6B73FA9229}">
      <dgm:prSet/>
      <dgm:spPr/>
      <dgm:t>
        <a:bodyPr/>
        <a:lstStyle/>
        <a:p>
          <a:endParaRPr lang="ru-RU" sz="1600" b="1"/>
        </a:p>
      </dgm:t>
    </dgm:pt>
    <dgm:pt modelId="{B59D1745-8C4C-44FB-B5C5-43A8E42A402E}" type="sibTrans" cxnId="{5FD57FC5-0BBA-475A-8355-4E6B73FA9229}">
      <dgm:prSet/>
      <dgm:spPr/>
      <dgm:t>
        <a:bodyPr/>
        <a:lstStyle/>
        <a:p>
          <a:endParaRPr lang="ru-RU" sz="1600" b="1"/>
        </a:p>
      </dgm:t>
    </dgm:pt>
    <dgm:pt modelId="{0A4E8B27-5E9D-47AA-B830-232B7CE5B190}" type="pres">
      <dgm:prSet presAssocID="{DC148706-839B-4FB6-A32B-9C5B7B630AF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425E6E3-CBB9-4623-A89A-B5FA75FC53DC}" type="pres">
      <dgm:prSet presAssocID="{A79CE070-5222-40C4-945C-49CB312F0F1A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DD94FD-8303-47EC-A332-B8BD08318768}" type="pres">
      <dgm:prSet presAssocID="{89AE9F7F-F954-4F35-BC26-64ACB47FD11A}" presName="spacer" presStyleCnt="0"/>
      <dgm:spPr/>
      <dgm:t>
        <a:bodyPr/>
        <a:lstStyle/>
        <a:p>
          <a:endParaRPr lang="ru-RU"/>
        </a:p>
      </dgm:t>
    </dgm:pt>
    <dgm:pt modelId="{9761C37A-5C8D-405E-96A9-615076EC7929}" type="pres">
      <dgm:prSet presAssocID="{7698F2A5-5A97-472E-8760-F5912E65038B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5C5005-49AF-448B-838A-4A2E1F2F4C43}" type="pres">
      <dgm:prSet presAssocID="{A86C9B4B-01CB-4503-8C0D-E724EF2F3B57}" presName="spacer" presStyleCnt="0"/>
      <dgm:spPr/>
      <dgm:t>
        <a:bodyPr/>
        <a:lstStyle/>
        <a:p>
          <a:endParaRPr lang="ru-RU"/>
        </a:p>
      </dgm:t>
    </dgm:pt>
    <dgm:pt modelId="{6EE5013A-A1D5-4346-A757-9DDFEBDA8EFD}" type="pres">
      <dgm:prSet presAssocID="{76C102F4-48DF-4A2B-A31E-F61CFB83CFE8}" presName="parentText" presStyleLbl="node1" presStyleIdx="2" presStyleCnt="3" custLinFactNeighborY="2416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FD57FC5-0BBA-475A-8355-4E6B73FA9229}" srcId="{DC148706-839B-4FB6-A32B-9C5B7B630AF3}" destId="{76C102F4-48DF-4A2B-A31E-F61CFB83CFE8}" srcOrd="2" destOrd="0" parTransId="{2D24EAF8-5A87-4CB1-8894-D3F321393E5D}" sibTransId="{B59D1745-8C4C-44FB-B5C5-43A8E42A402E}"/>
    <dgm:cxn modelId="{FD3B3E29-585B-4D84-AAB5-076A56BE1189}" srcId="{DC148706-839B-4FB6-A32B-9C5B7B630AF3}" destId="{7698F2A5-5A97-472E-8760-F5912E65038B}" srcOrd="1" destOrd="0" parTransId="{ABFC630B-CD9A-4801-A586-DFD808E2B914}" sibTransId="{A86C9B4B-01CB-4503-8C0D-E724EF2F3B57}"/>
    <dgm:cxn modelId="{6CB2159A-0729-4E89-9EBC-6A97BF75D68A}" type="presOf" srcId="{7698F2A5-5A97-472E-8760-F5912E65038B}" destId="{9761C37A-5C8D-405E-96A9-615076EC7929}" srcOrd="0" destOrd="0" presId="urn:microsoft.com/office/officeart/2005/8/layout/vList2"/>
    <dgm:cxn modelId="{EFF6BF6A-B14F-4F67-AC2A-324E8C537BBF}" type="presOf" srcId="{76C102F4-48DF-4A2B-A31E-F61CFB83CFE8}" destId="{6EE5013A-A1D5-4346-A757-9DDFEBDA8EFD}" srcOrd="0" destOrd="0" presId="urn:microsoft.com/office/officeart/2005/8/layout/vList2"/>
    <dgm:cxn modelId="{46465C90-3185-485A-9ECB-92D62BC343FC}" type="presOf" srcId="{A79CE070-5222-40C4-945C-49CB312F0F1A}" destId="{E425E6E3-CBB9-4623-A89A-B5FA75FC53DC}" srcOrd="0" destOrd="0" presId="urn:microsoft.com/office/officeart/2005/8/layout/vList2"/>
    <dgm:cxn modelId="{1BB09A03-3723-4B2A-985F-6B5448D41C6B}" type="presOf" srcId="{DC148706-839B-4FB6-A32B-9C5B7B630AF3}" destId="{0A4E8B27-5E9D-47AA-B830-232B7CE5B190}" srcOrd="0" destOrd="0" presId="urn:microsoft.com/office/officeart/2005/8/layout/vList2"/>
    <dgm:cxn modelId="{098E2E08-A083-4DD5-84A8-4D4FC10EF6FA}" srcId="{DC148706-839B-4FB6-A32B-9C5B7B630AF3}" destId="{A79CE070-5222-40C4-945C-49CB312F0F1A}" srcOrd="0" destOrd="0" parTransId="{AE6A60E7-76F0-4E89-BFAE-364D96ACB435}" sibTransId="{89AE9F7F-F954-4F35-BC26-64ACB47FD11A}"/>
    <dgm:cxn modelId="{40AEC516-179F-4260-A705-FB674646F04D}" type="presParOf" srcId="{0A4E8B27-5E9D-47AA-B830-232B7CE5B190}" destId="{E425E6E3-CBB9-4623-A89A-B5FA75FC53DC}" srcOrd="0" destOrd="0" presId="urn:microsoft.com/office/officeart/2005/8/layout/vList2"/>
    <dgm:cxn modelId="{71770235-5E6A-4937-A215-2B759DC341CD}" type="presParOf" srcId="{0A4E8B27-5E9D-47AA-B830-232B7CE5B190}" destId="{51DD94FD-8303-47EC-A332-B8BD08318768}" srcOrd="1" destOrd="0" presId="urn:microsoft.com/office/officeart/2005/8/layout/vList2"/>
    <dgm:cxn modelId="{B82982AA-11DB-49FE-87A0-4B5190AA0B05}" type="presParOf" srcId="{0A4E8B27-5E9D-47AA-B830-232B7CE5B190}" destId="{9761C37A-5C8D-405E-96A9-615076EC7929}" srcOrd="2" destOrd="0" presId="urn:microsoft.com/office/officeart/2005/8/layout/vList2"/>
    <dgm:cxn modelId="{03BA2AB0-CE00-444C-B60D-361AF03F5A7E}" type="presParOf" srcId="{0A4E8B27-5E9D-47AA-B830-232B7CE5B190}" destId="{C35C5005-49AF-448B-838A-4A2E1F2F4C43}" srcOrd="3" destOrd="0" presId="urn:microsoft.com/office/officeart/2005/8/layout/vList2"/>
    <dgm:cxn modelId="{23B14AF4-98B0-4CF5-895D-C704281E764C}" type="presParOf" srcId="{0A4E8B27-5E9D-47AA-B830-232B7CE5B190}" destId="{6EE5013A-A1D5-4346-A757-9DDFEBDA8EF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AB2C463-06FE-42A6-B869-419FBE2CAD87}" type="doc">
      <dgm:prSet loTypeId="urn:diagrams.loki3.com/VaryingWidthList+Icon" loCatId="list" qsTypeId="urn:microsoft.com/office/officeart/2005/8/quickstyle/simple2" qsCatId="simple" csTypeId="urn:microsoft.com/office/officeart/2005/8/colors/colorful1" csCatId="colorful" phldr="1"/>
      <dgm:spPr/>
    </dgm:pt>
    <dgm:pt modelId="{D0336191-2FD7-4AE4-8FA8-81AC737CC607}">
      <dgm:prSet phldrT="[Текст]" custT="1"/>
      <dgm:spPr>
        <a:noFill/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</a:rPr>
            <a:t>Федеральный закон от 27.07.2010 № 190-ФЗ «О теплоснабжении»</a:t>
          </a:r>
          <a:endParaRPr lang="ru-RU" sz="1800" dirty="0">
            <a:solidFill>
              <a:schemeClr val="tx1"/>
            </a:solidFill>
          </a:endParaRPr>
        </a:p>
      </dgm:t>
    </dgm:pt>
    <dgm:pt modelId="{8BCDAACD-B6AA-4378-9DEA-CA58E28662E1}" type="parTrans" cxnId="{8C133081-5955-439D-AC6C-C3B33A3140B8}">
      <dgm:prSet/>
      <dgm:spPr/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5DE9D86F-CF0D-4F27-AC2B-03EEC95E0709}" type="sibTrans" cxnId="{8C133081-5955-439D-AC6C-C3B33A3140B8}">
      <dgm:prSet/>
      <dgm:spPr/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7EA81EFF-DCA5-4C7A-B485-FC07B0821E1F}">
      <dgm:prSet custT="1"/>
      <dgm:spPr>
        <a:noFill/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</a:rPr>
            <a:t>Постановление Правительства РФ от 08.08.2012 г. № 808 «Об организации теплоснабжения в Российской Федерации и о внесении изменений в некоторые акты Правительства Российской Федерации» </a:t>
          </a:r>
          <a:endParaRPr lang="ru-RU" sz="1800" dirty="0">
            <a:solidFill>
              <a:schemeClr val="tx1"/>
            </a:solidFill>
          </a:endParaRPr>
        </a:p>
      </dgm:t>
    </dgm:pt>
    <dgm:pt modelId="{2DCAF119-4341-4855-8E72-C90CE91C1F5F}" type="parTrans" cxnId="{0F67D071-B3A3-4B11-9FCF-28435DC5059E}">
      <dgm:prSet/>
      <dgm:spPr/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FC8E53DA-F482-4CEB-AF9A-4F86224D3CA3}" type="sibTrans" cxnId="{0F67D071-B3A3-4B11-9FCF-28435DC5059E}">
      <dgm:prSet/>
      <dgm:spPr/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1AAC5614-3C21-4EA5-BA4B-06BEEC1D8FA7}">
      <dgm:prSet custT="1"/>
      <dgm:spPr>
        <a:noFill/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</a:rPr>
            <a:t>Постановление Правительства РФ от 22.02.2012 г. № 154 «О требованиях к схемам теплоснабжения, порядку их разработки и утверждения»</a:t>
          </a:r>
          <a:endParaRPr lang="ru-RU" sz="1800" dirty="0">
            <a:solidFill>
              <a:schemeClr val="tx1"/>
            </a:solidFill>
          </a:endParaRPr>
        </a:p>
      </dgm:t>
    </dgm:pt>
    <dgm:pt modelId="{0EDA67DA-B680-4B27-A997-21261B954BF7}" type="parTrans" cxnId="{8F3E79BC-F640-4178-9196-57FCF977F390}">
      <dgm:prSet/>
      <dgm:spPr/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4E9CDAA7-EE0D-46BE-B411-17133D3CF546}" type="sibTrans" cxnId="{8F3E79BC-F640-4178-9196-57FCF977F390}">
      <dgm:prSet/>
      <dgm:spPr/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DFAF5795-0EE2-4211-B0C0-90153193DDF1}">
      <dgm:prSet custT="1"/>
      <dgm:spPr>
        <a:noFill/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</a:rPr>
            <a:t>Федеральный закон от 23.11.2009 № 261-ФЗ «Об энергосбережении и о повышении энергетической эффективности и о внесении изменений в отдельные законодательные акты Российской Федерации»</a:t>
          </a:r>
          <a:endParaRPr lang="ru-RU" sz="1800" dirty="0">
            <a:solidFill>
              <a:schemeClr val="tx1"/>
            </a:solidFill>
          </a:endParaRPr>
        </a:p>
      </dgm:t>
    </dgm:pt>
    <dgm:pt modelId="{92D6211C-96FD-4AE6-A735-CED77CC0E65A}" type="parTrans" cxnId="{5AAD1A71-FAF2-468B-AE53-1D126CF9BA18}">
      <dgm:prSet/>
      <dgm:spPr/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852A3024-E476-4709-82B2-89BBB43E3D47}" type="sibTrans" cxnId="{5AAD1A71-FAF2-468B-AE53-1D126CF9BA18}">
      <dgm:prSet/>
      <dgm:spPr/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E0C24919-CE24-4C81-AA2E-0C01E28F8088}">
      <dgm:prSet custT="1"/>
      <dgm:spPr>
        <a:noFill/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</a:rPr>
            <a:t>Приказ Минэнерго России № 565, Минрегионразвития № 667 от 29.12.2012 г. "Об утверждении методических рекомендаций по разработке схем теплоснабжения"</a:t>
          </a:r>
          <a:endParaRPr lang="ru-RU" sz="1800" dirty="0">
            <a:solidFill>
              <a:schemeClr val="tx1"/>
            </a:solidFill>
          </a:endParaRPr>
        </a:p>
      </dgm:t>
    </dgm:pt>
    <dgm:pt modelId="{94935EBE-6900-4999-B132-171749AC845C}" type="parTrans" cxnId="{43ADAA59-1745-4F29-B2F3-94B36755B67E}">
      <dgm:prSet/>
      <dgm:spPr/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4C830B9B-E1BF-4F83-8A56-B6B1D91B8299}" type="sibTrans" cxnId="{43ADAA59-1745-4F29-B2F3-94B36755B67E}">
      <dgm:prSet/>
      <dgm:spPr/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DFCFF9B8-101C-4CFF-97B4-2E0E25931292}" type="pres">
      <dgm:prSet presAssocID="{4AB2C463-06FE-42A6-B869-419FBE2CAD87}" presName="Name0" presStyleCnt="0">
        <dgm:presLayoutVars>
          <dgm:resizeHandles/>
        </dgm:presLayoutVars>
      </dgm:prSet>
      <dgm:spPr/>
    </dgm:pt>
    <dgm:pt modelId="{4C815F34-D23A-418F-A873-BCC8A1CA521F}" type="pres">
      <dgm:prSet presAssocID="{D0336191-2FD7-4AE4-8FA8-81AC737CC607}" presName="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65E07F-E63A-4783-A0E1-B41EDEE576C1}" type="pres">
      <dgm:prSet presAssocID="{5DE9D86F-CF0D-4F27-AC2B-03EEC95E0709}" presName="space" presStyleCnt="0"/>
      <dgm:spPr/>
    </dgm:pt>
    <dgm:pt modelId="{0CE79505-3D23-4175-A7FA-19BF0D4D86B2}" type="pres">
      <dgm:prSet presAssocID="{7EA81EFF-DCA5-4C7A-B485-FC07B0821E1F}" presName="text" presStyleLbl="node1" presStyleIdx="1" presStyleCnt="5" custLinFactY="197578" custLinFactNeighborY="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C50515-83E0-458F-A352-62691363B1CE}" type="pres">
      <dgm:prSet presAssocID="{FC8E53DA-F482-4CEB-AF9A-4F86224D3CA3}" presName="space" presStyleCnt="0"/>
      <dgm:spPr/>
    </dgm:pt>
    <dgm:pt modelId="{9FB7A6E4-DF40-4122-B258-3706A32FDD0B}" type="pres">
      <dgm:prSet presAssocID="{1AAC5614-3C21-4EA5-BA4B-06BEEC1D8FA7}" presName="text" presStyleLbl="node1" presStyleIdx="2" presStyleCnt="5" custLinFactY="-100000" custLinFactNeighborY="-1219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E03EE0-11BF-44BA-B5DE-48A3CC718090}" type="pres">
      <dgm:prSet presAssocID="{4E9CDAA7-EE0D-46BE-B411-17133D3CF546}" presName="space" presStyleCnt="0"/>
      <dgm:spPr/>
    </dgm:pt>
    <dgm:pt modelId="{A6C87BA9-A4C5-4DE7-B08B-CB1C2D1A6C8A}" type="pres">
      <dgm:prSet presAssocID="{DFAF5795-0EE2-4211-B0C0-90153193DDF1}" presName="text" presStyleLbl="node1" presStyleIdx="3" presStyleCnt="5" custLinFactY="106699" custLinFactNeighborY="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EFB2F6-98B2-49C5-8D7C-844ECF8BE405}" type="pres">
      <dgm:prSet presAssocID="{852A3024-E476-4709-82B2-89BBB43E3D47}" presName="space" presStyleCnt="0"/>
      <dgm:spPr/>
    </dgm:pt>
    <dgm:pt modelId="{E2A42FA1-C635-4C13-A2F9-93973F34BB42}" type="pres">
      <dgm:prSet presAssocID="{E0C24919-CE24-4C81-AA2E-0C01E28F8088}" presName="text" presStyleLbl="node1" presStyleIdx="4" presStyleCnt="5" custLinFactY="-200000" custLinFactNeighborY="-2324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C133081-5955-439D-AC6C-C3B33A3140B8}" srcId="{4AB2C463-06FE-42A6-B869-419FBE2CAD87}" destId="{D0336191-2FD7-4AE4-8FA8-81AC737CC607}" srcOrd="0" destOrd="0" parTransId="{8BCDAACD-B6AA-4378-9DEA-CA58E28662E1}" sibTransId="{5DE9D86F-CF0D-4F27-AC2B-03EEC95E0709}"/>
    <dgm:cxn modelId="{43ADAA59-1745-4F29-B2F3-94B36755B67E}" srcId="{4AB2C463-06FE-42A6-B869-419FBE2CAD87}" destId="{E0C24919-CE24-4C81-AA2E-0C01E28F8088}" srcOrd="4" destOrd="0" parTransId="{94935EBE-6900-4999-B132-171749AC845C}" sibTransId="{4C830B9B-E1BF-4F83-8A56-B6B1D91B8299}"/>
    <dgm:cxn modelId="{5FF0AA1D-5D18-4BC7-B7E0-22F0160F962E}" type="presOf" srcId="{4AB2C463-06FE-42A6-B869-419FBE2CAD87}" destId="{DFCFF9B8-101C-4CFF-97B4-2E0E25931292}" srcOrd="0" destOrd="0" presId="urn:diagrams.loki3.com/VaryingWidthList+Icon"/>
    <dgm:cxn modelId="{0F67D071-B3A3-4B11-9FCF-28435DC5059E}" srcId="{4AB2C463-06FE-42A6-B869-419FBE2CAD87}" destId="{7EA81EFF-DCA5-4C7A-B485-FC07B0821E1F}" srcOrd="1" destOrd="0" parTransId="{2DCAF119-4341-4855-8E72-C90CE91C1F5F}" sibTransId="{FC8E53DA-F482-4CEB-AF9A-4F86224D3CA3}"/>
    <dgm:cxn modelId="{5C931E28-54B5-46D6-9FC0-EFDA6D4BAFFF}" type="presOf" srcId="{D0336191-2FD7-4AE4-8FA8-81AC737CC607}" destId="{4C815F34-D23A-418F-A873-BCC8A1CA521F}" srcOrd="0" destOrd="0" presId="urn:diagrams.loki3.com/VaryingWidthList+Icon"/>
    <dgm:cxn modelId="{86143E66-14C9-401E-9387-7B6399AA667F}" type="presOf" srcId="{7EA81EFF-DCA5-4C7A-B485-FC07B0821E1F}" destId="{0CE79505-3D23-4175-A7FA-19BF0D4D86B2}" srcOrd="0" destOrd="0" presId="urn:diagrams.loki3.com/VaryingWidthList+Icon"/>
    <dgm:cxn modelId="{ECB5FB1C-7FEC-4D48-A976-9B7EB0EE29BC}" type="presOf" srcId="{E0C24919-CE24-4C81-AA2E-0C01E28F8088}" destId="{E2A42FA1-C635-4C13-A2F9-93973F34BB42}" srcOrd="0" destOrd="0" presId="urn:diagrams.loki3.com/VaryingWidthList+Icon"/>
    <dgm:cxn modelId="{5AAD1A71-FAF2-468B-AE53-1D126CF9BA18}" srcId="{4AB2C463-06FE-42A6-B869-419FBE2CAD87}" destId="{DFAF5795-0EE2-4211-B0C0-90153193DDF1}" srcOrd="3" destOrd="0" parTransId="{92D6211C-96FD-4AE6-A735-CED77CC0E65A}" sibTransId="{852A3024-E476-4709-82B2-89BBB43E3D47}"/>
    <dgm:cxn modelId="{E818324B-F33C-4CB6-8675-999B618450DA}" type="presOf" srcId="{1AAC5614-3C21-4EA5-BA4B-06BEEC1D8FA7}" destId="{9FB7A6E4-DF40-4122-B258-3706A32FDD0B}" srcOrd="0" destOrd="0" presId="urn:diagrams.loki3.com/VaryingWidthList+Icon"/>
    <dgm:cxn modelId="{8F3E79BC-F640-4178-9196-57FCF977F390}" srcId="{4AB2C463-06FE-42A6-B869-419FBE2CAD87}" destId="{1AAC5614-3C21-4EA5-BA4B-06BEEC1D8FA7}" srcOrd="2" destOrd="0" parTransId="{0EDA67DA-B680-4B27-A997-21261B954BF7}" sibTransId="{4E9CDAA7-EE0D-46BE-B411-17133D3CF546}"/>
    <dgm:cxn modelId="{34F863B9-F795-4D64-A9CA-79C838AE8AF6}" type="presOf" srcId="{DFAF5795-0EE2-4211-B0C0-90153193DDF1}" destId="{A6C87BA9-A4C5-4DE7-B08B-CB1C2D1A6C8A}" srcOrd="0" destOrd="0" presId="urn:diagrams.loki3.com/VaryingWidthList+Icon"/>
    <dgm:cxn modelId="{54C08050-83D9-4FA0-B7B9-236B7012C78B}" type="presParOf" srcId="{DFCFF9B8-101C-4CFF-97B4-2E0E25931292}" destId="{4C815F34-D23A-418F-A873-BCC8A1CA521F}" srcOrd="0" destOrd="0" presId="urn:diagrams.loki3.com/VaryingWidthList+Icon"/>
    <dgm:cxn modelId="{FA87E90C-CB70-484F-8111-5EDD70F8B27A}" type="presParOf" srcId="{DFCFF9B8-101C-4CFF-97B4-2E0E25931292}" destId="{7365E07F-E63A-4783-A0E1-B41EDEE576C1}" srcOrd="1" destOrd="0" presId="urn:diagrams.loki3.com/VaryingWidthList+Icon"/>
    <dgm:cxn modelId="{E97F8FBE-A0D1-4FBD-945D-E2C6368B37A0}" type="presParOf" srcId="{DFCFF9B8-101C-4CFF-97B4-2E0E25931292}" destId="{0CE79505-3D23-4175-A7FA-19BF0D4D86B2}" srcOrd="2" destOrd="0" presId="urn:diagrams.loki3.com/VaryingWidthList+Icon"/>
    <dgm:cxn modelId="{2D07635E-18B2-4483-9241-79BBD35EBEC2}" type="presParOf" srcId="{DFCFF9B8-101C-4CFF-97B4-2E0E25931292}" destId="{4CC50515-83E0-458F-A352-62691363B1CE}" srcOrd="3" destOrd="0" presId="urn:diagrams.loki3.com/VaryingWidthList+Icon"/>
    <dgm:cxn modelId="{3BDD76DE-3CD5-4321-AEE4-2080F86D898B}" type="presParOf" srcId="{DFCFF9B8-101C-4CFF-97B4-2E0E25931292}" destId="{9FB7A6E4-DF40-4122-B258-3706A32FDD0B}" srcOrd="4" destOrd="0" presId="urn:diagrams.loki3.com/VaryingWidthList+Icon"/>
    <dgm:cxn modelId="{D1765F43-D35F-4419-83E6-891D0D96640A}" type="presParOf" srcId="{DFCFF9B8-101C-4CFF-97B4-2E0E25931292}" destId="{E9E03EE0-11BF-44BA-B5DE-48A3CC718090}" srcOrd="5" destOrd="0" presId="urn:diagrams.loki3.com/VaryingWidthList+Icon"/>
    <dgm:cxn modelId="{7AD512B5-798C-4B16-A2F6-6A545AF5F109}" type="presParOf" srcId="{DFCFF9B8-101C-4CFF-97B4-2E0E25931292}" destId="{A6C87BA9-A4C5-4DE7-B08B-CB1C2D1A6C8A}" srcOrd="6" destOrd="0" presId="urn:diagrams.loki3.com/VaryingWidthList+Icon"/>
    <dgm:cxn modelId="{91099F35-65FB-406F-A1DF-ED2E4C379C4B}" type="presParOf" srcId="{DFCFF9B8-101C-4CFF-97B4-2E0E25931292}" destId="{23EFB2F6-98B2-49C5-8D7C-844ECF8BE405}" srcOrd="7" destOrd="0" presId="urn:diagrams.loki3.com/VaryingWidthList+Icon"/>
    <dgm:cxn modelId="{70BB839B-5AAA-4ACA-A16C-F5AFC9DCB681}" type="presParOf" srcId="{DFCFF9B8-101C-4CFF-97B4-2E0E25931292}" destId="{E2A42FA1-C635-4C13-A2F9-93973F34BB42}" srcOrd="8" destOrd="0" presId="urn:diagrams.loki3.com/VaryingWidthList+Icon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C838A37-23BD-4062-B176-B13D322201FC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77F06E2-349F-4A81-8F70-75BDDD4D23B5}">
      <dgm:prSet custT="1"/>
      <dgm:spPr/>
      <dgm:t>
        <a:bodyPr/>
        <a:lstStyle/>
        <a:p>
          <a:pPr algn="just"/>
          <a:r>
            <a:rPr lang="ru-RU" sz="1800" dirty="0" smtClean="0"/>
            <a:t>1. Моральный и физический износ основного котельного оборудования после 2023 года (к 2024 году).  Средний срок эксплуатации котлов согласно инструкции компании-производителя составляет 10 лет.</a:t>
          </a:r>
          <a:endParaRPr lang="ru-RU" sz="1800" dirty="0"/>
        </a:p>
      </dgm:t>
    </dgm:pt>
    <dgm:pt modelId="{1CA93C64-1D04-4A6A-AC01-5F9331DD1C53}" type="parTrans" cxnId="{6CF7CDAA-A57A-4623-A2BE-77FFF3C0A168}">
      <dgm:prSet/>
      <dgm:spPr/>
      <dgm:t>
        <a:bodyPr/>
        <a:lstStyle/>
        <a:p>
          <a:endParaRPr lang="ru-RU" sz="2400"/>
        </a:p>
      </dgm:t>
    </dgm:pt>
    <dgm:pt modelId="{E216E9F8-D79E-468F-A998-90D9C3793A07}" type="sibTrans" cxnId="{6CF7CDAA-A57A-4623-A2BE-77FFF3C0A168}">
      <dgm:prSet/>
      <dgm:spPr/>
      <dgm:t>
        <a:bodyPr/>
        <a:lstStyle/>
        <a:p>
          <a:endParaRPr lang="ru-RU" sz="2400"/>
        </a:p>
      </dgm:t>
    </dgm:pt>
    <dgm:pt modelId="{F9C14C6B-A356-4D3B-ACB6-4E482275ACF3}">
      <dgm:prSet custT="1"/>
      <dgm:spPr/>
      <dgm:t>
        <a:bodyPr/>
        <a:lstStyle/>
        <a:p>
          <a:pPr algn="just"/>
          <a:r>
            <a:rPr lang="ru-RU" sz="1800" dirty="0" smtClean="0"/>
            <a:t>3. Высокий процент износа тепловых сетей (в том числе изоляционных материалов), что одновременно с понижением качества теплоснабжения приводит к завышенным (сверхнормативным) потерям тепловой энергии при транспортировке теплоносителя, основная причина плохого состояния тепловых сетей заключается в применении устаревших, недолговечных теплоизоляционных материалов.</a:t>
          </a:r>
          <a:endParaRPr lang="ru-RU" sz="1800" dirty="0"/>
        </a:p>
      </dgm:t>
    </dgm:pt>
    <dgm:pt modelId="{E9B7FDD2-1985-450C-8DD5-15F56BB2E590}" type="parTrans" cxnId="{F148E34A-5F69-4B8E-917D-9EE2D8044974}">
      <dgm:prSet/>
      <dgm:spPr/>
      <dgm:t>
        <a:bodyPr/>
        <a:lstStyle/>
        <a:p>
          <a:endParaRPr lang="ru-RU" sz="2400"/>
        </a:p>
      </dgm:t>
    </dgm:pt>
    <dgm:pt modelId="{3A5C1D40-4A9D-45BC-874B-51C38C11D790}" type="sibTrans" cxnId="{F148E34A-5F69-4B8E-917D-9EE2D8044974}">
      <dgm:prSet/>
      <dgm:spPr/>
      <dgm:t>
        <a:bodyPr/>
        <a:lstStyle/>
        <a:p>
          <a:endParaRPr lang="ru-RU" sz="2400"/>
        </a:p>
      </dgm:t>
    </dgm:pt>
    <dgm:pt modelId="{C4C46E3A-A5B1-4A8A-8EEC-A85D4A2DFCA9}">
      <dgm:prSet custT="1"/>
      <dgm:spPr/>
      <dgm:t>
        <a:bodyPr/>
        <a:lstStyle/>
        <a:p>
          <a:pPr algn="just"/>
          <a:r>
            <a:rPr lang="ru-RU" sz="1800" dirty="0" smtClean="0"/>
            <a:t>2. По котельной п. Мордвес на начало 2017 года при установленной (располагаемой) мощности котельной 0,58 Гкал/час и суммарной подключенной нагрузке 0,722 Гкал/час наблюдается дефицит мощности в размере 0,142 Гкал/час или 25%</a:t>
          </a:r>
          <a:endParaRPr lang="ru-RU" sz="1800" dirty="0"/>
        </a:p>
      </dgm:t>
    </dgm:pt>
    <dgm:pt modelId="{5585AA67-022B-4936-BC26-C89C910061B9}" type="parTrans" cxnId="{8D31328B-FEA4-4F75-AB4F-792BB980541B}">
      <dgm:prSet/>
      <dgm:spPr/>
      <dgm:t>
        <a:bodyPr/>
        <a:lstStyle/>
        <a:p>
          <a:endParaRPr lang="ru-RU"/>
        </a:p>
      </dgm:t>
    </dgm:pt>
    <dgm:pt modelId="{5C02CFE0-4914-4DD6-ACF8-2B40C3AB9A20}" type="sibTrans" cxnId="{8D31328B-FEA4-4F75-AB4F-792BB980541B}">
      <dgm:prSet/>
      <dgm:spPr/>
      <dgm:t>
        <a:bodyPr/>
        <a:lstStyle/>
        <a:p>
          <a:endParaRPr lang="ru-RU"/>
        </a:p>
      </dgm:t>
    </dgm:pt>
    <dgm:pt modelId="{39AB78FB-93AF-4BED-A455-DB570B05CB34}" type="pres">
      <dgm:prSet presAssocID="{5C838A37-23BD-4062-B176-B13D322201F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7891D9B-B2DD-4A2A-B52E-B889D0AA3085}" type="pres">
      <dgm:prSet presAssocID="{577F06E2-349F-4A81-8F70-75BDDD4D23B5}" presName="node" presStyleLbl="node1" presStyleIdx="0" presStyleCnt="3" custScaleX="405473" custScaleY="78163" custLinFactNeighborX="-1626" custLinFactNeighborY="-426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7EFB42-026C-4D11-A662-B8A43CD8ED5D}" type="pres">
      <dgm:prSet presAssocID="{E216E9F8-D79E-468F-A998-90D9C3793A07}" presName="sibTrans" presStyleCnt="0"/>
      <dgm:spPr/>
    </dgm:pt>
    <dgm:pt modelId="{14E3C4A2-6192-4768-A4DB-0BE82867AEF1}" type="pres">
      <dgm:prSet presAssocID="{F9C14C6B-A356-4D3B-ACB6-4E482275ACF3}" presName="node" presStyleLbl="node1" presStyleIdx="1" presStyleCnt="3" custScaleX="406349" custScaleY="154414" custLinFactY="9982" custLinFactNeighborX="3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729037-9C05-4068-8698-CA25C4F0210D}" type="pres">
      <dgm:prSet presAssocID="{3A5C1D40-4A9D-45BC-874B-51C38C11D790}" presName="sibTrans" presStyleCnt="0"/>
      <dgm:spPr/>
    </dgm:pt>
    <dgm:pt modelId="{7C2FDC67-065D-4EC8-9DB5-170EC1407BAA}" type="pres">
      <dgm:prSet presAssocID="{C4C46E3A-A5B1-4A8A-8EEC-A85D4A2DFCA9}" presName="node" presStyleLbl="node1" presStyleIdx="2" presStyleCnt="3" custScaleX="405473" custScaleY="102768" custLinFactY="-83898" custLinFactNeighborX="-787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3445C92-F26F-4FAF-B111-1DE473D5E5D4}" type="presOf" srcId="{5C838A37-23BD-4062-B176-B13D322201FC}" destId="{39AB78FB-93AF-4BED-A455-DB570B05CB34}" srcOrd="0" destOrd="0" presId="urn:microsoft.com/office/officeart/2005/8/layout/default"/>
    <dgm:cxn modelId="{61365962-5836-4E03-A1FA-3619168AF907}" type="presOf" srcId="{F9C14C6B-A356-4D3B-ACB6-4E482275ACF3}" destId="{14E3C4A2-6192-4768-A4DB-0BE82867AEF1}" srcOrd="0" destOrd="0" presId="urn:microsoft.com/office/officeart/2005/8/layout/default"/>
    <dgm:cxn modelId="{90EEBAEA-C181-49E0-881B-4502A25DA481}" type="presOf" srcId="{577F06E2-349F-4A81-8F70-75BDDD4D23B5}" destId="{37891D9B-B2DD-4A2A-B52E-B889D0AA3085}" srcOrd="0" destOrd="0" presId="urn:microsoft.com/office/officeart/2005/8/layout/default"/>
    <dgm:cxn modelId="{8D31328B-FEA4-4F75-AB4F-792BB980541B}" srcId="{5C838A37-23BD-4062-B176-B13D322201FC}" destId="{C4C46E3A-A5B1-4A8A-8EEC-A85D4A2DFCA9}" srcOrd="2" destOrd="0" parTransId="{5585AA67-022B-4936-BC26-C89C910061B9}" sibTransId="{5C02CFE0-4914-4DD6-ACF8-2B40C3AB9A20}"/>
    <dgm:cxn modelId="{F148E34A-5F69-4B8E-917D-9EE2D8044974}" srcId="{5C838A37-23BD-4062-B176-B13D322201FC}" destId="{F9C14C6B-A356-4D3B-ACB6-4E482275ACF3}" srcOrd="1" destOrd="0" parTransId="{E9B7FDD2-1985-450C-8DD5-15F56BB2E590}" sibTransId="{3A5C1D40-4A9D-45BC-874B-51C38C11D790}"/>
    <dgm:cxn modelId="{58820969-5A76-4A8E-9A47-2A420DAB2D84}" type="presOf" srcId="{C4C46E3A-A5B1-4A8A-8EEC-A85D4A2DFCA9}" destId="{7C2FDC67-065D-4EC8-9DB5-170EC1407BAA}" srcOrd="0" destOrd="0" presId="urn:microsoft.com/office/officeart/2005/8/layout/default"/>
    <dgm:cxn modelId="{6CF7CDAA-A57A-4623-A2BE-77FFF3C0A168}" srcId="{5C838A37-23BD-4062-B176-B13D322201FC}" destId="{577F06E2-349F-4A81-8F70-75BDDD4D23B5}" srcOrd="0" destOrd="0" parTransId="{1CA93C64-1D04-4A6A-AC01-5F9331DD1C53}" sibTransId="{E216E9F8-D79E-468F-A998-90D9C3793A07}"/>
    <dgm:cxn modelId="{0F3C55D5-B800-477B-9503-7824DEE6D37B}" type="presParOf" srcId="{39AB78FB-93AF-4BED-A455-DB570B05CB34}" destId="{37891D9B-B2DD-4A2A-B52E-B889D0AA3085}" srcOrd="0" destOrd="0" presId="urn:microsoft.com/office/officeart/2005/8/layout/default"/>
    <dgm:cxn modelId="{1F087134-5364-42F9-B25F-1411AE79E281}" type="presParOf" srcId="{39AB78FB-93AF-4BED-A455-DB570B05CB34}" destId="{6A7EFB42-026C-4D11-A662-B8A43CD8ED5D}" srcOrd="1" destOrd="0" presId="urn:microsoft.com/office/officeart/2005/8/layout/default"/>
    <dgm:cxn modelId="{6ED13392-934A-495C-9507-0531F71D9C1C}" type="presParOf" srcId="{39AB78FB-93AF-4BED-A455-DB570B05CB34}" destId="{14E3C4A2-6192-4768-A4DB-0BE82867AEF1}" srcOrd="2" destOrd="0" presId="urn:microsoft.com/office/officeart/2005/8/layout/default"/>
    <dgm:cxn modelId="{550C846A-EA61-4E0A-8821-02890C6A7A1B}" type="presParOf" srcId="{39AB78FB-93AF-4BED-A455-DB570B05CB34}" destId="{42729037-9C05-4068-8698-CA25C4F0210D}" srcOrd="3" destOrd="0" presId="urn:microsoft.com/office/officeart/2005/8/layout/default"/>
    <dgm:cxn modelId="{B51AFA4A-4FE2-4C1D-B6E8-1CF933CF54A5}" type="presParOf" srcId="{39AB78FB-93AF-4BED-A455-DB570B05CB34}" destId="{7C2FDC67-065D-4EC8-9DB5-170EC1407BAA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05C7593-91BC-4F79-8772-E805CB39C68A}" type="doc">
      <dgm:prSet loTypeId="urn:microsoft.com/office/officeart/2005/8/layout/defaul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2F9A29D-0BAC-4E7C-83B7-F049EC575573}">
      <dgm:prSet phldrT="[Текст]" custT="1"/>
      <dgm:spPr/>
      <dgm:t>
        <a:bodyPr/>
        <a:lstStyle/>
        <a:p>
          <a:r>
            <a:rPr lang="ru-RU" sz="1600" dirty="0" smtClean="0"/>
            <a:t>Модернизация водогрейной котельной  п. Мордвес</a:t>
          </a:r>
          <a:endParaRPr lang="ru-RU" sz="1600" dirty="0"/>
        </a:p>
      </dgm:t>
    </dgm:pt>
    <dgm:pt modelId="{86CD68B8-A4FA-4B70-A210-18BA48977FE2}" type="parTrans" cxnId="{C53F767F-EA53-426B-B50F-4BA406BD3BA0}">
      <dgm:prSet/>
      <dgm:spPr/>
      <dgm:t>
        <a:bodyPr/>
        <a:lstStyle/>
        <a:p>
          <a:pPr algn="ctr"/>
          <a:endParaRPr lang="ru-RU" sz="2000"/>
        </a:p>
      </dgm:t>
    </dgm:pt>
    <dgm:pt modelId="{602C80EB-E4B2-4CAB-9A1B-CF447DB16F5A}" type="sibTrans" cxnId="{C53F767F-EA53-426B-B50F-4BA406BD3BA0}">
      <dgm:prSet/>
      <dgm:spPr/>
      <dgm:t>
        <a:bodyPr/>
        <a:lstStyle/>
        <a:p>
          <a:pPr algn="ctr"/>
          <a:endParaRPr lang="ru-RU" sz="2000"/>
        </a:p>
      </dgm:t>
    </dgm:pt>
    <dgm:pt modelId="{BE24EE52-5A00-43E1-A527-F58F6434CF2C}">
      <dgm:prSet phldrT="[Текст]" custT="1"/>
      <dgm:spPr/>
      <dgm:t>
        <a:bodyPr/>
        <a:lstStyle/>
        <a:p>
          <a:r>
            <a:rPr lang="ru-RU" sz="1600" dirty="0" smtClean="0"/>
            <a:t>Замена водогрейных котлов Гидроник-280 - 3 шт.</a:t>
          </a:r>
        </a:p>
      </dgm:t>
    </dgm:pt>
    <dgm:pt modelId="{CC43CE9A-5FD4-4BFF-9566-692D3E920CB0}" type="parTrans" cxnId="{B522CA85-D85B-46CC-A3CC-0A0430A7B99E}">
      <dgm:prSet/>
      <dgm:spPr/>
      <dgm:t>
        <a:bodyPr/>
        <a:lstStyle/>
        <a:p>
          <a:pPr algn="ctr"/>
          <a:endParaRPr lang="ru-RU" sz="2000"/>
        </a:p>
      </dgm:t>
    </dgm:pt>
    <dgm:pt modelId="{C5A4D603-D1F9-4ED6-BC72-8BD2CF5A3D8C}" type="sibTrans" cxnId="{B522CA85-D85B-46CC-A3CC-0A0430A7B99E}">
      <dgm:prSet/>
      <dgm:spPr/>
      <dgm:t>
        <a:bodyPr/>
        <a:lstStyle/>
        <a:p>
          <a:pPr algn="ctr"/>
          <a:endParaRPr lang="ru-RU" sz="2000"/>
        </a:p>
      </dgm:t>
    </dgm:pt>
    <dgm:pt modelId="{9C61BEAA-A08D-4014-9593-9FDC2A6D1E4F}">
      <dgm:prSet phldrT="[Текст]" custT="1"/>
      <dgm:spPr/>
      <dgm:t>
        <a:bodyPr/>
        <a:lstStyle/>
        <a:p>
          <a:r>
            <a:rPr lang="ru-RU" sz="1600" dirty="0" smtClean="0"/>
            <a:t>Автоматизация (диспетчеризация) котельной на 3 котла</a:t>
          </a:r>
          <a:endParaRPr lang="ru-RU" sz="1600" dirty="0"/>
        </a:p>
      </dgm:t>
    </dgm:pt>
    <dgm:pt modelId="{8C26827A-5CC6-4DE3-B791-D3DE7954D002}" type="parTrans" cxnId="{07D0289C-0AD8-45A4-BC2A-4908B7C23131}">
      <dgm:prSet/>
      <dgm:spPr/>
      <dgm:t>
        <a:bodyPr/>
        <a:lstStyle/>
        <a:p>
          <a:pPr algn="ctr"/>
          <a:endParaRPr lang="ru-RU" sz="2000"/>
        </a:p>
      </dgm:t>
    </dgm:pt>
    <dgm:pt modelId="{52B479E7-CCA1-4A3E-89BF-B3B14299DBFB}" type="sibTrans" cxnId="{07D0289C-0AD8-45A4-BC2A-4908B7C23131}">
      <dgm:prSet/>
      <dgm:spPr/>
      <dgm:t>
        <a:bodyPr/>
        <a:lstStyle/>
        <a:p>
          <a:pPr algn="ctr"/>
          <a:endParaRPr lang="ru-RU" sz="2000"/>
        </a:p>
      </dgm:t>
    </dgm:pt>
    <dgm:pt modelId="{64DC4F60-84CB-4596-93D1-2BD35891CAFC}">
      <dgm:prSet phldrT="[Текст]" custT="1"/>
      <dgm:spPr/>
      <dgm:t>
        <a:bodyPr/>
        <a:lstStyle/>
        <a:p>
          <a:r>
            <a:rPr lang="ru-RU" sz="1600" dirty="0" smtClean="0"/>
            <a:t>Шкаф управления котельной (Модель: p10051007) с пускорегулирующей аппаратурой и встроенным GSM-модулем производство </a:t>
          </a:r>
          <a:r>
            <a:rPr lang="ru-RU" sz="1600" dirty="0" err="1" smtClean="0"/>
            <a:t>Контел</a:t>
          </a:r>
          <a:endParaRPr lang="ru-RU" sz="1600" dirty="0"/>
        </a:p>
      </dgm:t>
    </dgm:pt>
    <dgm:pt modelId="{FC25FB11-5F30-4662-9124-403060085A8B}" type="parTrans" cxnId="{31B90C8E-44F0-4206-957C-8442C9CE6648}">
      <dgm:prSet/>
      <dgm:spPr/>
      <dgm:t>
        <a:bodyPr/>
        <a:lstStyle/>
        <a:p>
          <a:pPr algn="ctr"/>
          <a:endParaRPr lang="ru-RU" sz="2000"/>
        </a:p>
      </dgm:t>
    </dgm:pt>
    <dgm:pt modelId="{833EDE0F-7026-4909-A190-389E5A195941}" type="sibTrans" cxnId="{31B90C8E-44F0-4206-957C-8442C9CE6648}">
      <dgm:prSet/>
      <dgm:spPr/>
      <dgm:t>
        <a:bodyPr/>
        <a:lstStyle/>
        <a:p>
          <a:pPr algn="ctr"/>
          <a:endParaRPr lang="ru-RU" sz="2000"/>
        </a:p>
      </dgm:t>
    </dgm:pt>
    <dgm:pt modelId="{CE29E28C-67AA-4AEF-8E39-4D0DEA82A32D}" type="pres">
      <dgm:prSet presAssocID="{F05C7593-91BC-4F79-8772-E805CB39C68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EFFEE12-A4F7-4DA1-933C-AD855F603E62}" type="pres">
      <dgm:prSet presAssocID="{92F9A29D-0BAC-4E7C-83B7-F049EC575573}" presName="node" presStyleLbl="node1" presStyleIdx="0" presStyleCnt="4" custScaleX="60945" custScaleY="481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D900A3-76E6-40FD-9863-9A1682CB0976}" type="pres">
      <dgm:prSet presAssocID="{602C80EB-E4B2-4CAB-9A1B-CF447DB16F5A}" presName="sibTrans" presStyleCnt="0"/>
      <dgm:spPr/>
      <dgm:t>
        <a:bodyPr/>
        <a:lstStyle/>
        <a:p>
          <a:endParaRPr lang="ru-RU"/>
        </a:p>
      </dgm:t>
    </dgm:pt>
    <dgm:pt modelId="{612F3026-EF2E-43B6-9CA7-2A09D8B5E7CF}" type="pres">
      <dgm:prSet presAssocID="{BE24EE52-5A00-43E1-A527-F58F6434CF2C}" presName="node" presStyleLbl="node1" presStyleIdx="1" presStyleCnt="4" custScaleX="60945" custScaleY="481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B18479-02BD-40D1-836A-664AA3C867D2}" type="pres">
      <dgm:prSet presAssocID="{C5A4D603-D1F9-4ED6-BC72-8BD2CF5A3D8C}" presName="sibTrans" presStyleCnt="0"/>
      <dgm:spPr/>
      <dgm:t>
        <a:bodyPr/>
        <a:lstStyle/>
        <a:p>
          <a:endParaRPr lang="ru-RU"/>
        </a:p>
      </dgm:t>
    </dgm:pt>
    <dgm:pt modelId="{000A9FCB-0315-4D0D-8527-9DF70F24D6F6}" type="pres">
      <dgm:prSet presAssocID="{9C61BEAA-A08D-4014-9593-9FDC2A6D1E4F}" presName="node" presStyleLbl="node1" presStyleIdx="2" presStyleCnt="4" custScaleX="60945" custScaleY="481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58CD1F-C051-42C0-B2B0-57CBD9948E05}" type="pres">
      <dgm:prSet presAssocID="{52B479E7-CCA1-4A3E-89BF-B3B14299DBFB}" presName="sibTrans" presStyleCnt="0"/>
      <dgm:spPr/>
      <dgm:t>
        <a:bodyPr/>
        <a:lstStyle/>
        <a:p>
          <a:endParaRPr lang="ru-RU"/>
        </a:p>
      </dgm:t>
    </dgm:pt>
    <dgm:pt modelId="{0322FCDE-BB6D-46FE-86CE-8F0CD02E27EC}" type="pres">
      <dgm:prSet presAssocID="{64DC4F60-84CB-4596-93D1-2BD35891CAFC}" presName="node" presStyleLbl="node1" presStyleIdx="3" presStyleCnt="4" custScaleX="60945" custScaleY="481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1B90C8E-44F0-4206-957C-8442C9CE6648}" srcId="{F05C7593-91BC-4F79-8772-E805CB39C68A}" destId="{64DC4F60-84CB-4596-93D1-2BD35891CAFC}" srcOrd="3" destOrd="0" parTransId="{FC25FB11-5F30-4662-9124-403060085A8B}" sibTransId="{833EDE0F-7026-4909-A190-389E5A195941}"/>
    <dgm:cxn modelId="{C53F767F-EA53-426B-B50F-4BA406BD3BA0}" srcId="{F05C7593-91BC-4F79-8772-E805CB39C68A}" destId="{92F9A29D-0BAC-4E7C-83B7-F049EC575573}" srcOrd="0" destOrd="0" parTransId="{86CD68B8-A4FA-4B70-A210-18BA48977FE2}" sibTransId="{602C80EB-E4B2-4CAB-9A1B-CF447DB16F5A}"/>
    <dgm:cxn modelId="{D489E3B8-7BDC-4519-803E-92A8B628C631}" type="presOf" srcId="{9C61BEAA-A08D-4014-9593-9FDC2A6D1E4F}" destId="{000A9FCB-0315-4D0D-8527-9DF70F24D6F6}" srcOrd="0" destOrd="0" presId="urn:microsoft.com/office/officeart/2005/8/layout/default"/>
    <dgm:cxn modelId="{B3DFFC43-4852-494A-81DF-DC3CCB5A3052}" type="presOf" srcId="{BE24EE52-5A00-43E1-A527-F58F6434CF2C}" destId="{612F3026-EF2E-43B6-9CA7-2A09D8B5E7CF}" srcOrd="0" destOrd="0" presId="urn:microsoft.com/office/officeart/2005/8/layout/default"/>
    <dgm:cxn modelId="{07D0289C-0AD8-45A4-BC2A-4908B7C23131}" srcId="{F05C7593-91BC-4F79-8772-E805CB39C68A}" destId="{9C61BEAA-A08D-4014-9593-9FDC2A6D1E4F}" srcOrd="2" destOrd="0" parTransId="{8C26827A-5CC6-4DE3-B791-D3DE7954D002}" sibTransId="{52B479E7-CCA1-4A3E-89BF-B3B14299DBFB}"/>
    <dgm:cxn modelId="{D3F31BF4-C251-4CB2-862E-60B9B1083D6B}" type="presOf" srcId="{F05C7593-91BC-4F79-8772-E805CB39C68A}" destId="{CE29E28C-67AA-4AEF-8E39-4D0DEA82A32D}" srcOrd="0" destOrd="0" presId="urn:microsoft.com/office/officeart/2005/8/layout/default"/>
    <dgm:cxn modelId="{40C56E34-3351-4E02-94DE-2B041C6CCA9F}" type="presOf" srcId="{64DC4F60-84CB-4596-93D1-2BD35891CAFC}" destId="{0322FCDE-BB6D-46FE-86CE-8F0CD02E27EC}" srcOrd="0" destOrd="0" presId="urn:microsoft.com/office/officeart/2005/8/layout/default"/>
    <dgm:cxn modelId="{65FDEF09-C347-4BDB-80B2-A1690D50E492}" type="presOf" srcId="{92F9A29D-0BAC-4E7C-83B7-F049EC575573}" destId="{AEFFEE12-A4F7-4DA1-933C-AD855F603E62}" srcOrd="0" destOrd="0" presId="urn:microsoft.com/office/officeart/2005/8/layout/default"/>
    <dgm:cxn modelId="{B522CA85-D85B-46CC-A3CC-0A0430A7B99E}" srcId="{F05C7593-91BC-4F79-8772-E805CB39C68A}" destId="{BE24EE52-5A00-43E1-A527-F58F6434CF2C}" srcOrd="1" destOrd="0" parTransId="{CC43CE9A-5FD4-4BFF-9566-692D3E920CB0}" sibTransId="{C5A4D603-D1F9-4ED6-BC72-8BD2CF5A3D8C}"/>
    <dgm:cxn modelId="{AB010628-90C9-4836-BCF4-678458D1B490}" type="presParOf" srcId="{CE29E28C-67AA-4AEF-8E39-4D0DEA82A32D}" destId="{AEFFEE12-A4F7-4DA1-933C-AD855F603E62}" srcOrd="0" destOrd="0" presId="urn:microsoft.com/office/officeart/2005/8/layout/default"/>
    <dgm:cxn modelId="{16525EAF-5A42-428D-96FD-EE46039B2A9B}" type="presParOf" srcId="{CE29E28C-67AA-4AEF-8E39-4D0DEA82A32D}" destId="{DFD900A3-76E6-40FD-9863-9A1682CB0976}" srcOrd="1" destOrd="0" presId="urn:microsoft.com/office/officeart/2005/8/layout/default"/>
    <dgm:cxn modelId="{68CF4263-1DFF-4F23-8AD7-B4F1C28D3265}" type="presParOf" srcId="{CE29E28C-67AA-4AEF-8E39-4D0DEA82A32D}" destId="{612F3026-EF2E-43B6-9CA7-2A09D8B5E7CF}" srcOrd="2" destOrd="0" presId="urn:microsoft.com/office/officeart/2005/8/layout/default"/>
    <dgm:cxn modelId="{93BA43BE-8CBF-4B49-97B1-CF57C3AB2F9D}" type="presParOf" srcId="{CE29E28C-67AA-4AEF-8E39-4D0DEA82A32D}" destId="{70B18479-02BD-40D1-836A-664AA3C867D2}" srcOrd="3" destOrd="0" presId="urn:microsoft.com/office/officeart/2005/8/layout/default"/>
    <dgm:cxn modelId="{51AE6978-96F7-4CBF-9250-E6F60FFF7438}" type="presParOf" srcId="{CE29E28C-67AA-4AEF-8E39-4D0DEA82A32D}" destId="{000A9FCB-0315-4D0D-8527-9DF70F24D6F6}" srcOrd="4" destOrd="0" presId="urn:microsoft.com/office/officeart/2005/8/layout/default"/>
    <dgm:cxn modelId="{726E8CC2-540C-4961-B1C1-03A98816FADB}" type="presParOf" srcId="{CE29E28C-67AA-4AEF-8E39-4D0DEA82A32D}" destId="{0758CD1F-C051-42C0-B2B0-57CBD9948E05}" srcOrd="5" destOrd="0" presId="urn:microsoft.com/office/officeart/2005/8/layout/default"/>
    <dgm:cxn modelId="{B2040515-DA57-4650-A67E-CECEFAB58A4E}" type="presParOf" srcId="{CE29E28C-67AA-4AEF-8E39-4D0DEA82A32D}" destId="{0322FCDE-BB6D-46FE-86CE-8F0CD02E27EC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00FB685-D4E8-412F-A4DD-DA69DC9E9CFD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389FF51-32E3-4DF3-B9E1-8B2E57A9DEFD}">
      <dgm:prSet phldrT="[Текст]"/>
      <dgm:spPr/>
      <dgm:t>
        <a:bodyPr/>
        <a:lstStyle/>
        <a:p>
          <a:r>
            <a:rPr lang="ru-RU" dirty="0" smtClean="0"/>
            <a:t>Восточный филиал ООО «ККС»</a:t>
          </a:r>
          <a:endParaRPr lang="ru-RU" dirty="0"/>
        </a:p>
      </dgm:t>
    </dgm:pt>
    <dgm:pt modelId="{BA152F72-8749-4DD6-A09F-B368E21EB74C}" type="parTrans" cxnId="{F7119454-CC10-44B9-9054-3400D517FB37}">
      <dgm:prSet/>
      <dgm:spPr/>
      <dgm:t>
        <a:bodyPr/>
        <a:lstStyle/>
        <a:p>
          <a:endParaRPr lang="ru-RU"/>
        </a:p>
      </dgm:t>
    </dgm:pt>
    <dgm:pt modelId="{2FB1B7E7-2591-47F5-BE09-D898DD9480EA}" type="sibTrans" cxnId="{F7119454-CC10-44B9-9054-3400D517FB37}">
      <dgm:prSet/>
      <dgm:spPr/>
      <dgm:t>
        <a:bodyPr/>
        <a:lstStyle/>
        <a:p>
          <a:endParaRPr lang="ru-RU"/>
        </a:p>
      </dgm:t>
    </dgm:pt>
    <dgm:pt modelId="{71520A58-DE97-418A-984E-003EF4921547}">
      <dgm:prSet phldrT="[Текст]"/>
      <dgm:spPr/>
      <dgm:t>
        <a:bodyPr/>
        <a:lstStyle/>
        <a:p>
          <a:r>
            <a:rPr lang="ru-RU" dirty="0" smtClean="0"/>
            <a:t>Система теплоснабжения от котельной п. Мордвес</a:t>
          </a:r>
          <a:endParaRPr lang="ru-RU" dirty="0"/>
        </a:p>
      </dgm:t>
    </dgm:pt>
    <dgm:pt modelId="{B79E2EF5-DCD9-42C8-BC60-6D2F6391D6AD}" type="parTrans" cxnId="{40BADD1F-94DE-454F-B20B-CB5080102733}">
      <dgm:prSet/>
      <dgm:spPr/>
      <dgm:t>
        <a:bodyPr/>
        <a:lstStyle/>
        <a:p>
          <a:endParaRPr lang="ru-RU"/>
        </a:p>
      </dgm:t>
    </dgm:pt>
    <dgm:pt modelId="{3EFC6B08-78C2-4302-BE6E-41EBC1C3A58D}" type="sibTrans" cxnId="{40BADD1F-94DE-454F-B20B-CB5080102733}">
      <dgm:prSet/>
      <dgm:spPr/>
      <dgm:t>
        <a:bodyPr/>
        <a:lstStyle/>
        <a:p>
          <a:endParaRPr lang="ru-RU"/>
        </a:p>
      </dgm:t>
    </dgm:pt>
    <dgm:pt modelId="{545202C4-7B7A-423B-BD0D-273517A6CE41}" type="pres">
      <dgm:prSet presAssocID="{E00FB685-D4E8-412F-A4DD-DA69DC9E9CFD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8BC35F2-C7D7-41D4-85A0-1D6C86592E06}" type="pres">
      <dgm:prSet presAssocID="{F389FF51-32E3-4DF3-B9E1-8B2E57A9DEFD}" presName="linNode" presStyleCnt="0"/>
      <dgm:spPr/>
    </dgm:pt>
    <dgm:pt modelId="{D1D1F218-0CA9-4471-B4DA-0BF971DC650C}" type="pres">
      <dgm:prSet presAssocID="{F389FF51-32E3-4DF3-B9E1-8B2E57A9DEFD}" presName="parent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DF1EE1-781E-437A-ACC2-AE77E97A091B}" type="pres">
      <dgm:prSet presAssocID="{F389FF51-32E3-4DF3-B9E1-8B2E57A9DEFD}" presName="childShp" presStyleLbl="bgAccFollowNode1" presStyleIdx="0" presStyleCnt="1" custScaleY="511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0BADD1F-94DE-454F-B20B-CB5080102733}" srcId="{F389FF51-32E3-4DF3-B9E1-8B2E57A9DEFD}" destId="{71520A58-DE97-418A-984E-003EF4921547}" srcOrd="0" destOrd="0" parTransId="{B79E2EF5-DCD9-42C8-BC60-6D2F6391D6AD}" sibTransId="{3EFC6B08-78C2-4302-BE6E-41EBC1C3A58D}"/>
    <dgm:cxn modelId="{2325C919-B75E-42BF-8001-E49B6CA0D460}" type="presOf" srcId="{E00FB685-D4E8-412F-A4DD-DA69DC9E9CFD}" destId="{545202C4-7B7A-423B-BD0D-273517A6CE41}" srcOrd="0" destOrd="0" presId="urn:microsoft.com/office/officeart/2005/8/layout/vList6"/>
    <dgm:cxn modelId="{48FADCBD-47C8-41FC-A6F4-FF9A7B2286D6}" type="presOf" srcId="{F389FF51-32E3-4DF3-B9E1-8B2E57A9DEFD}" destId="{D1D1F218-0CA9-4471-B4DA-0BF971DC650C}" srcOrd="0" destOrd="0" presId="urn:microsoft.com/office/officeart/2005/8/layout/vList6"/>
    <dgm:cxn modelId="{A69BE791-87D5-4D2C-8733-6430D80FFE8F}" type="presOf" srcId="{71520A58-DE97-418A-984E-003EF4921547}" destId="{C9DF1EE1-781E-437A-ACC2-AE77E97A091B}" srcOrd="0" destOrd="0" presId="urn:microsoft.com/office/officeart/2005/8/layout/vList6"/>
    <dgm:cxn modelId="{F7119454-CC10-44B9-9054-3400D517FB37}" srcId="{E00FB685-D4E8-412F-A4DD-DA69DC9E9CFD}" destId="{F389FF51-32E3-4DF3-B9E1-8B2E57A9DEFD}" srcOrd="0" destOrd="0" parTransId="{BA152F72-8749-4DD6-A09F-B368E21EB74C}" sibTransId="{2FB1B7E7-2591-47F5-BE09-D898DD9480EA}"/>
    <dgm:cxn modelId="{3FA977F5-949C-4372-BDFF-307707EE60C2}" type="presParOf" srcId="{545202C4-7B7A-423B-BD0D-273517A6CE41}" destId="{78BC35F2-C7D7-41D4-85A0-1D6C86592E06}" srcOrd="0" destOrd="0" presId="urn:microsoft.com/office/officeart/2005/8/layout/vList6"/>
    <dgm:cxn modelId="{440CA01E-A9E5-455A-9D20-26D6D11DA8DE}" type="presParOf" srcId="{78BC35F2-C7D7-41D4-85A0-1D6C86592E06}" destId="{D1D1F218-0CA9-4471-B4DA-0BF971DC650C}" srcOrd="0" destOrd="0" presId="urn:microsoft.com/office/officeart/2005/8/layout/vList6"/>
    <dgm:cxn modelId="{19F16C6F-71EE-46CF-96BC-4E7C41318E91}" type="presParOf" srcId="{78BC35F2-C7D7-41D4-85A0-1D6C86592E06}" destId="{C9DF1EE1-781E-437A-ACC2-AE77E97A091B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25E6E3-CBB9-4623-A89A-B5FA75FC53DC}">
      <dsp:nvSpPr>
        <dsp:cNvPr id="0" name=""/>
        <dsp:cNvSpPr/>
      </dsp:nvSpPr>
      <dsp:spPr>
        <a:xfrm>
          <a:off x="0" y="516501"/>
          <a:ext cx="7934280" cy="121680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Развитие систем централизованного теплоснабжения для существующего и нового строительства</a:t>
          </a:r>
          <a:endParaRPr lang="ru-RU" sz="1600" b="1" kern="1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59399" y="575900"/>
        <a:ext cx="7815482" cy="1098002"/>
      </dsp:txXfrm>
    </dsp:sp>
    <dsp:sp modelId="{9761C37A-5C8D-405E-96A9-615076EC7929}">
      <dsp:nvSpPr>
        <dsp:cNvPr id="0" name=""/>
        <dsp:cNvSpPr/>
      </dsp:nvSpPr>
      <dsp:spPr>
        <a:xfrm>
          <a:off x="0" y="1920502"/>
          <a:ext cx="7934280" cy="121680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Обеспечение надежности и качества теплоснабжения потребителей</a:t>
          </a:r>
          <a:endParaRPr lang="ru-RU" sz="1600" b="1" kern="1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59399" y="1979901"/>
        <a:ext cx="7815482" cy="1098002"/>
      </dsp:txXfrm>
    </dsp:sp>
    <dsp:sp modelId="{6EE5013A-A1D5-4346-A757-9DDFEBDA8EFD}">
      <dsp:nvSpPr>
        <dsp:cNvPr id="0" name=""/>
        <dsp:cNvSpPr/>
      </dsp:nvSpPr>
      <dsp:spPr>
        <a:xfrm>
          <a:off x="0" y="3369740"/>
          <a:ext cx="7934280" cy="121680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Обеспечение энергетической эффективности генерации, теплоснабжения и потребления тепловой энергии </a:t>
          </a:r>
        </a:p>
      </dsp:txBody>
      <dsp:txXfrm>
        <a:off x="59399" y="3429139"/>
        <a:ext cx="7815482" cy="10980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815F34-D23A-418F-A873-BCC8A1CA521F}">
      <dsp:nvSpPr>
        <dsp:cNvPr id="0" name=""/>
        <dsp:cNvSpPr/>
      </dsp:nvSpPr>
      <dsp:spPr>
        <a:xfrm>
          <a:off x="2946240" y="2265"/>
          <a:ext cx="2520000" cy="990389"/>
        </a:xfrm>
        <a:prstGeom prst="rect">
          <a:avLst/>
        </a:prstGeom>
        <a:noFill/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Федеральный закон от 27.07.2010 № 190-ФЗ «О теплоснабжении»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2946240" y="2265"/>
        <a:ext cx="2520000" cy="990389"/>
      </dsp:txXfrm>
    </dsp:sp>
    <dsp:sp modelId="{0CE79505-3D23-4175-A7FA-19BF0D4D86B2}">
      <dsp:nvSpPr>
        <dsp:cNvPr id="0" name=""/>
        <dsp:cNvSpPr/>
      </dsp:nvSpPr>
      <dsp:spPr>
        <a:xfrm>
          <a:off x="426240" y="3098004"/>
          <a:ext cx="7560000" cy="990389"/>
        </a:xfrm>
        <a:prstGeom prst="rect">
          <a:avLst/>
        </a:prstGeom>
        <a:noFill/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Постановление Правительства РФ от 08.08.2012 г. № 808 «Об организации теплоснабжения в Российской Федерации и о внесении изменений в некоторые акты Правительства Российской Федерации» 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426240" y="3098004"/>
        <a:ext cx="7560000" cy="990389"/>
      </dsp:txXfrm>
    </dsp:sp>
    <dsp:sp modelId="{9FB7A6E4-DF40-4122-B258-3706A32FDD0B}">
      <dsp:nvSpPr>
        <dsp:cNvPr id="0" name=""/>
        <dsp:cNvSpPr/>
      </dsp:nvSpPr>
      <dsp:spPr>
        <a:xfrm>
          <a:off x="1461240" y="1031314"/>
          <a:ext cx="5490000" cy="990389"/>
        </a:xfrm>
        <a:prstGeom prst="rect">
          <a:avLst/>
        </a:prstGeom>
        <a:noFill/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Постановление Правительства РФ от 22.02.2012 г. № 154 «О требованиях к схемам теплоснабжения, порядку их разработки и утверждения»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1461240" y="1031314"/>
        <a:ext cx="5490000" cy="990389"/>
      </dsp:txXfrm>
    </dsp:sp>
    <dsp:sp modelId="{A6C87BA9-A4C5-4DE7-B08B-CB1C2D1A6C8A}">
      <dsp:nvSpPr>
        <dsp:cNvPr id="0" name=""/>
        <dsp:cNvSpPr/>
      </dsp:nvSpPr>
      <dsp:spPr>
        <a:xfrm>
          <a:off x="390780" y="4164165"/>
          <a:ext cx="7630919" cy="990389"/>
        </a:xfrm>
        <a:prstGeom prst="rect">
          <a:avLst/>
        </a:prstGeom>
        <a:noFill/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Федеральный закон от 23.11.2009 № 261-ФЗ «Об энергосбережении и о повышении энергетической эффективности и о внесении изменений в отдельные законодательные акты Российской Федерации»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390780" y="4164165"/>
        <a:ext cx="7630919" cy="990389"/>
      </dsp:txXfrm>
    </dsp:sp>
    <dsp:sp modelId="{E2A42FA1-C635-4C13-A2F9-93973F34BB42}">
      <dsp:nvSpPr>
        <dsp:cNvPr id="0" name=""/>
        <dsp:cNvSpPr/>
      </dsp:nvSpPr>
      <dsp:spPr>
        <a:xfrm>
          <a:off x="1146240" y="2066017"/>
          <a:ext cx="6120000" cy="990389"/>
        </a:xfrm>
        <a:prstGeom prst="rect">
          <a:avLst/>
        </a:prstGeom>
        <a:noFill/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Приказ Минэнерго России № 565, Минрегионразвития № 667 от 29.12.2012 г. "Об утверждении методических рекомендаций по разработке схем теплоснабжения"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1146240" y="2066017"/>
        <a:ext cx="6120000" cy="99038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891D9B-B2DD-4A2A-B52E-B889D0AA3085}">
      <dsp:nvSpPr>
        <dsp:cNvPr id="0" name=""/>
        <dsp:cNvSpPr/>
      </dsp:nvSpPr>
      <dsp:spPr>
        <a:xfrm>
          <a:off x="0" y="0"/>
          <a:ext cx="8586842" cy="9931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1. Моральный и физический износ основного котельного оборудования после 2023 года (к 2024 году).  Средний срок эксплуатации котлов согласно инструкции компании-производителя составляет 10 лет.</a:t>
          </a:r>
          <a:endParaRPr lang="ru-RU" sz="1800" kern="1200" dirty="0"/>
        </a:p>
      </dsp:txBody>
      <dsp:txXfrm>
        <a:off x="0" y="0"/>
        <a:ext cx="8586842" cy="993170"/>
      </dsp:txXfrm>
    </dsp:sp>
    <dsp:sp modelId="{14E3C4A2-6192-4768-A4DB-0BE82867AEF1}">
      <dsp:nvSpPr>
        <dsp:cNvPr id="0" name=""/>
        <dsp:cNvSpPr/>
      </dsp:nvSpPr>
      <dsp:spPr>
        <a:xfrm>
          <a:off x="8619" y="2765072"/>
          <a:ext cx="8605393" cy="19620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3. Высокий процент износа тепловых сетей (в том числе изоляционных материалов), что одновременно с понижением качества теплоснабжения приводит к завышенным (сверхнормативным) потерям тепловой энергии при транспортировке теплоносителя, основная причина плохого состояния тепловых сетей заключается в применении устаревших, недолговечных теплоизоляционных материалов.</a:t>
          </a:r>
          <a:endParaRPr lang="ru-RU" sz="1800" kern="1200" dirty="0"/>
        </a:p>
      </dsp:txBody>
      <dsp:txXfrm>
        <a:off x="8619" y="2765072"/>
        <a:ext cx="8605393" cy="1962047"/>
      </dsp:txXfrm>
    </dsp:sp>
    <dsp:sp modelId="{7C2FDC67-065D-4EC8-9DB5-170EC1407BAA}">
      <dsp:nvSpPr>
        <dsp:cNvPr id="0" name=""/>
        <dsp:cNvSpPr/>
      </dsp:nvSpPr>
      <dsp:spPr>
        <a:xfrm>
          <a:off x="1165" y="1204734"/>
          <a:ext cx="8586842" cy="13058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2. По котельной п. Мордвес на начало 2017 года при установленной (располагаемой) мощности котельной 0,58 Гкал/час и суммарной подключенной нагрузке 0,722 Гкал/час наблюдается дефицит мощности в размере 0,142 Гкал/час или 25%</a:t>
          </a:r>
          <a:endParaRPr lang="ru-RU" sz="1800" kern="1200" dirty="0"/>
        </a:p>
      </dsp:txBody>
      <dsp:txXfrm>
        <a:off x="1165" y="1204734"/>
        <a:ext cx="8586842" cy="130581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FFEE12-A4F7-4DA1-933C-AD855F603E62}">
      <dsp:nvSpPr>
        <dsp:cNvPr id="0" name=""/>
        <dsp:cNvSpPr/>
      </dsp:nvSpPr>
      <dsp:spPr>
        <a:xfrm>
          <a:off x="2144" y="503782"/>
          <a:ext cx="3800831" cy="180000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Модернизация водогрейной котельной  п. Мордвес</a:t>
          </a:r>
          <a:endParaRPr lang="ru-RU" sz="1600" kern="1200" dirty="0"/>
        </a:p>
      </dsp:txBody>
      <dsp:txXfrm>
        <a:off x="2144" y="503782"/>
        <a:ext cx="3800831" cy="1800001"/>
      </dsp:txXfrm>
    </dsp:sp>
    <dsp:sp modelId="{612F3026-EF2E-43B6-9CA7-2A09D8B5E7CF}">
      <dsp:nvSpPr>
        <dsp:cNvPr id="0" name=""/>
        <dsp:cNvSpPr/>
      </dsp:nvSpPr>
      <dsp:spPr>
        <a:xfrm>
          <a:off x="4426624" y="503782"/>
          <a:ext cx="3800831" cy="180000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Замена водогрейных котлов Гидроник-280 - 3 шт.</a:t>
          </a:r>
        </a:p>
      </dsp:txBody>
      <dsp:txXfrm>
        <a:off x="4426624" y="503782"/>
        <a:ext cx="3800831" cy="1800001"/>
      </dsp:txXfrm>
    </dsp:sp>
    <dsp:sp modelId="{000A9FCB-0315-4D0D-8527-9DF70F24D6F6}">
      <dsp:nvSpPr>
        <dsp:cNvPr id="0" name=""/>
        <dsp:cNvSpPr/>
      </dsp:nvSpPr>
      <dsp:spPr>
        <a:xfrm>
          <a:off x="2144" y="2927433"/>
          <a:ext cx="3800831" cy="180000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Автоматизация (диспетчеризация) котельной на 3 котла</a:t>
          </a:r>
          <a:endParaRPr lang="ru-RU" sz="1600" kern="1200" dirty="0"/>
        </a:p>
      </dsp:txBody>
      <dsp:txXfrm>
        <a:off x="2144" y="2927433"/>
        <a:ext cx="3800831" cy="1800001"/>
      </dsp:txXfrm>
    </dsp:sp>
    <dsp:sp modelId="{0322FCDE-BB6D-46FE-86CE-8F0CD02E27EC}">
      <dsp:nvSpPr>
        <dsp:cNvPr id="0" name=""/>
        <dsp:cNvSpPr/>
      </dsp:nvSpPr>
      <dsp:spPr>
        <a:xfrm>
          <a:off x="4426624" y="2927433"/>
          <a:ext cx="3800831" cy="180000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Шкаф управления котельной (Модель: p10051007) с пускорегулирующей аппаратурой и встроенным GSM-модулем производство </a:t>
          </a:r>
          <a:r>
            <a:rPr lang="ru-RU" sz="1600" kern="1200" dirty="0" err="1" smtClean="0"/>
            <a:t>Контел</a:t>
          </a:r>
          <a:endParaRPr lang="ru-RU" sz="1600" kern="1200" dirty="0"/>
        </a:p>
      </dsp:txBody>
      <dsp:txXfrm>
        <a:off x="4426624" y="2927433"/>
        <a:ext cx="3800831" cy="180000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DF1EE1-781E-437A-ACC2-AE77E97A091B}">
      <dsp:nvSpPr>
        <dsp:cNvPr id="0" name=""/>
        <dsp:cNvSpPr/>
      </dsp:nvSpPr>
      <dsp:spPr>
        <a:xfrm>
          <a:off x="3107743" y="526694"/>
          <a:ext cx="4661616" cy="110369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875" tIns="15875" rIns="15875" bIns="1587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500" kern="1200" dirty="0" smtClean="0"/>
            <a:t>Система теплоснабжения от котельной п. Мордвес</a:t>
          </a:r>
          <a:endParaRPr lang="ru-RU" sz="2500" kern="1200" dirty="0"/>
        </a:p>
      </dsp:txBody>
      <dsp:txXfrm>
        <a:off x="3107743" y="664656"/>
        <a:ext cx="4247731" cy="827769"/>
      </dsp:txXfrm>
    </dsp:sp>
    <dsp:sp modelId="{D1D1F218-0CA9-4471-B4DA-0BF971DC650C}">
      <dsp:nvSpPr>
        <dsp:cNvPr id="0" name=""/>
        <dsp:cNvSpPr/>
      </dsp:nvSpPr>
      <dsp:spPr>
        <a:xfrm>
          <a:off x="0" y="0"/>
          <a:ext cx="3107744" cy="21570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Восточный филиал ООО «ККС»</a:t>
          </a:r>
          <a:endParaRPr lang="ru-RU" sz="3500" kern="1200" dirty="0"/>
        </a:p>
      </dsp:txBody>
      <dsp:txXfrm>
        <a:off x="105300" y="105300"/>
        <a:ext cx="2897144" cy="19464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diagrams.loki3.com/VaryingWidthList+Icon">
  <dgm:title val="Список переменной ширины"/>
  <dgm:desc val="Служит для акцентирования внимания на элементах различной ширины. Хорошо подходит для размещения большого количества текста уровня 1. Ширина каждой фигуры определяется независимо с учетом количества текста в ней."/>
  <dgm:catLst>
    <dgm:cat type="list" pri="4160"/>
    <dgm:cat type="officeonline" pri="5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text" val="20"/>
      <dgm:constr type="h" for="ch" forName="text" refType="h"/>
      <dgm:constr type="primFontSz" for="ch" forName="text" op="equ" val="65"/>
      <dgm:constr type="h" for="ch" forName="space" refType="h" fact="0.05"/>
    </dgm:constrLst>
    <dgm:forEach name="Name1" axis="ch" ptType="node">
      <dgm:layoutNode name="text" styleLbl="node1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tMarg" refType="primFontSz" fact="0.2"/>
          <dgm:constr type="bMarg" refType="primFontSz" fact="0.2"/>
          <dgm:constr type="lMarg" refType="primFontSz" fact="0.2"/>
          <dgm:constr type="rMarg" refType="primFontSz" fact="0.2"/>
        </dgm:constrLst>
        <dgm:ruleLst>
          <dgm:rule type="w" val="INF" fact="NaN" max="NaN"/>
          <dgm:rule type="primFontSz" val="5" fact="NaN" max="NaN"/>
        </dgm:ruleLst>
      </dgm:layoutNode>
      <dgm:choose name="Name2">
        <dgm:if name="Name3" axis="par ch" ptType="doc node" func="cnt" op="gte" val="2">
          <dgm:forEach name="Name4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if>
        <dgm:else name="Name5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B898E4-8ED8-4AC8-9FEC-6A0B308287A1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96F7D6-3DF9-458B-9B62-24BB7D2E53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533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6F7D6-3DF9-458B-9B62-24BB7D2E53C8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5710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6F7D6-3DF9-458B-9B62-24BB7D2E53C8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39973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6F7D6-3DF9-458B-9B62-24BB7D2E53C8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36549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6F7D6-3DF9-458B-9B62-24BB7D2E53C8}" type="slidenum">
              <a:rPr lang="ru-RU" smtClean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81596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6F7D6-3DF9-458B-9B62-24BB7D2E53C8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4987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6F7D6-3DF9-458B-9B62-24BB7D2E53C8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7057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В рамках разработки Схемы теплоснабжения ГО « город Клинцы Брянской области» была создана электронная модель системы теплоснабжения, в которой реализованы задачи моделирования существующих и перспективных вариантов развития системы централизованного теплоснабжения, расчеты тепловых и гидравлических режимов работы сетей теплоснабжения, определение надежности.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6F7D6-3DF9-458B-9B62-24BB7D2E53C8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934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5BD39-7D77-4DE2-8EB5-A3C9BABC5B73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5D2499A-21E5-4E41-B793-7390D64A536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5BD39-7D77-4DE2-8EB5-A3C9BABC5B73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2499A-21E5-4E41-B793-7390D64A53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5BD39-7D77-4DE2-8EB5-A3C9BABC5B73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2499A-21E5-4E41-B793-7390D64A53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5BD39-7D77-4DE2-8EB5-A3C9BABC5B73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2499A-21E5-4E41-B793-7390D64A53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5BD39-7D77-4DE2-8EB5-A3C9BABC5B73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2499A-21E5-4E41-B793-7390D64A536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5BD39-7D77-4DE2-8EB5-A3C9BABC5B73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2499A-21E5-4E41-B793-7390D64A536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5BD39-7D77-4DE2-8EB5-A3C9BABC5B73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2499A-21E5-4E41-B793-7390D64A536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5BD39-7D77-4DE2-8EB5-A3C9BABC5B73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2499A-21E5-4E41-B793-7390D64A53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5BD39-7D77-4DE2-8EB5-A3C9BABC5B73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2499A-21E5-4E41-B793-7390D64A53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5BD39-7D77-4DE2-8EB5-A3C9BABC5B73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2499A-21E5-4E41-B793-7390D64A53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5BD39-7D77-4DE2-8EB5-A3C9BABC5B73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2499A-21E5-4E41-B793-7390D64A53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C35BD39-7D77-4DE2-8EB5-A3C9BABC5B73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5D2499A-21E5-4E41-B793-7390D64A536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28" r:id="rId1"/>
    <p:sldLayoutId id="2147484429" r:id="rId2"/>
    <p:sldLayoutId id="2147484430" r:id="rId3"/>
    <p:sldLayoutId id="2147484431" r:id="rId4"/>
    <p:sldLayoutId id="2147484432" r:id="rId5"/>
    <p:sldLayoutId id="2147484433" r:id="rId6"/>
    <p:sldLayoutId id="2147484434" r:id="rId7"/>
    <p:sldLayoutId id="2147484435" r:id="rId8"/>
    <p:sldLayoutId id="2147484436" r:id="rId9"/>
    <p:sldLayoutId id="2147484437" r:id="rId10"/>
    <p:sldLayoutId id="2147484438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42607" y="2358105"/>
            <a:ext cx="4626175" cy="2691415"/>
          </a:xfrm>
        </p:spPr>
        <p:txBody>
          <a:bodyPr>
            <a:noAutofit/>
          </a:bodyPr>
          <a:lstStyle/>
          <a:p>
            <a:r>
              <a:rPr lang="ru-RU" sz="2800" b="1" dirty="0"/>
              <a:t>Схема теплоснабжения </a:t>
            </a:r>
            <a:r>
              <a:rPr lang="ru-RU" sz="2800" b="1" dirty="0" smtClean="0"/>
              <a:t>муниципального образования Мордвесское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/>
              <a:t> </a:t>
            </a:r>
            <a:r>
              <a:rPr lang="ru-RU" sz="2800" b="1" dirty="0" smtClean="0"/>
              <a:t>Веневского района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 smtClean="0"/>
              <a:t>Тульской области</a:t>
            </a:r>
            <a:endParaRPr lang="ru-RU" sz="2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3223" y="1464747"/>
            <a:ext cx="7868890" cy="990602"/>
          </a:xfrm>
        </p:spPr>
        <p:txBody>
          <a:bodyPr>
            <a:noAutofit/>
          </a:bodyPr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Общество с ограниченной ответственностью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«Инженерно-технический центр Энергоэффект»</a:t>
            </a:r>
            <a:endParaRPr lang="ru-RU" sz="1600" b="1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H:\работа\ООО ИТЦ Энергоэффект\E\logo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3070" y="421888"/>
            <a:ext cx="2105250" cy="1089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245869" y="5193632"/>
            <a:ext cx="6381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Актуализация 2017 года с расчетным сроком до 2046 года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8" name="il_fi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2771" y="2775902"/>
            <a:ext cx="1306195" cy="13061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Zamyatina\Desktop\mordves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7255" y="2668269"/>
            <a:ext cx="1050290" cy="15214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50044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517585" y="0"/>
            <a:ext cx="9954883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35109"/>
            <a:ext cx="7772400" cy="65264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000" b="1" dirty="0"/>
              <a:t>Границы действия </a:t>
            </a:r>
            <a:r>
              <a:rPr lang="ru-RU" sz="2000" b="1" dirty="0" smtClean="0"/>
              <a:t>источника </a:t>
            </a:r>
            <a:r>
              <a:rPr lang="ru-RU" sz="2000" b="1" dirty="0"/>
              <a:t>теплоснабжения </a:t>
            </a:r>
            <a:r>
              <a:rPr lang="ru-RU" sz="2000" b="1" dirty="0" smtClean="0"/>
              <a:t>на конец расчетного периода реализации </a:t>
            </a:r>
            <a:r>
              <a:rPr lang="ru-RU" sz="2000" b="1" dirty="0"/>
              <a:t>схемы теплоснабжения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19249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1820" y="274638"/>
            <a:ext cx="8615966" cy="472337"/>
          </a:xfrm>
        </p:spPr>
        <p:txBody>
          <a:bodyPr>
            <a:normAutofit fontScale="90000"/>
          </a:bodyPr>
          <a:lstStyle/>
          <a:p>
            <a:r>
              <a:rPr lang="ru-RU" sz="2000" dirty="0"/>
              <a:t>Распределение тепловой нагрузки </a:t>
            </a:r>
            <a:r>
              <a:rPr lang="ru-RU" sz="2000" dirty="0" smtClean="0"/>
              <a:t>на источнике </a:t>
            </a:r>
            <a:r>
              <a:rPr lang="ru-RU" sz="2000" dirty="0"/>
              <a:t>тепловой энергии</a:t>
            </a: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53" y="1397989"/>
            <a:ext cx="8706359" cy="423075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707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3200" dirty="0" smtClean="0"/>
              <a:t>График финансирования мероприятий  на источниках тепловой энергии</a:t>
            </a:r>
            <a:endParaRPr lang="ru-RU" sz="32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337" y="2004655"/>
            <a:ext cx="8059737" cy="39512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1120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914" y="293298"/>
            <a:ext cx="8787305" cy="1192602"/>
          </a:xfrm>
        </p:spPr>
        <p:txBody>
          <a:bodyPr>
            <a:noAutofit/>
          </a:bodyPr>
          <a:lstStyle/>
          <a:p>
            <a:pPr algn="r">
              <a:lnSpc>
                <a:spcPct val="100000"/>
              </a:lnSpc>
            </a:pPr>
            <a:r>
              <a:rPr lang="ru-RU" sz="2400" dirty="0" smtClean="0"/>
              <a:t>График финансирования мероприятий по строительству, замене </a:t>
            </a:r>
            <a:r>
              <a:rPr lang="ru-RU" sz="2400" dirty="0"/>
              <a:t>и реконструкции тепловых сетей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632" y="1944268"/>
            <a:ext cx="8040687" cy="39512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7584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1666"/>
            <a:ext cx="8210549" cy="960668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3200" dirty="0" smtClean="0"/>
              <a:t>Предложение по определению ЕТО</a:t>
            </a:r>
            <a:endParaRPr lang="ru-RU" sz="3200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597081968"/>
              </p:ext>
            </p:extLst>
          </p:nvPr>
        </p:nvGraphicFramePr>
        <p:xfrm>
          <a:off x="881136" y="2337759"/>
          <a:ext cx="7769360" cy="21570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68081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4175" y="237522"/>
            <a:ext cx="8424671" cy="1153128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000" dirty="0" smtClean="0"/>
              <a:t>Электронная модель системы теплоснабжения</a:t>
            </a:r>
            <a:endParaRPr lang="ru-RU" sz="40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2143" y="1457369"/>
            <a:ext cx="8859329" cy="4917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9323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99795"/>
            <a:ext cx="8978900" cy="42250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Динамика роста тарифа на тепловую энергию</a:t>
            </a:r>
            <a:endParaRPr lang="ru-RU" sz="3200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235262671"/>
              </p:ext>
            </p:extLst>
          </p:nvPr>
        </p:nvGraphicFramePr>
        <p:xfrm>
          <a:off x="140511" y="850421"/>
          <a:ext cx="8871438" cy="5110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903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46812" y="2326471"/>
            <a:ext cx="4626175" cy="771356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/>
              <a:t>Спасибо за внимание!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14450" y="4069910"/>
            <a:ext cx="6496049" cy="990602"/>
          </a:xfrm>
        </p:spPr>
        <p:txBody>
          <a:bodyPr>
            <a:normAutofit fontScale="92500"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Общество с ограниченной ответственностью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«Инженерно-технический центр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Энергоэффект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H:\работа\ООО ИТЦ Энергоэффект\E\logo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4115" y="3488410"/>
            <a:ext cx="1111568" cy="581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l_fi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9201" y="2122804"/>
            <a:ext cx="1306195" cy="13061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Zamyatina\Desktop\mordves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9066" y="2122804"/>
            <a:ext cx="1050290" cy="15214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02852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825700606"/>
              </p:ext>
            </p:extLst>
          </p:nvPr>
        </p:nvGraphicFramePr>
        <p:xfrm>
          <a:off x="752520" y="1052264"/>
          <a:ext cx="7934280" cy="50578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316992" y="274638"/>
            <a:ext cx="8369808" cy="1261554"/>
          </a:xfrm>
        </p:spPr>
        <p:txBody>
          <a:bodyPr>
            <a:noAutofit/>
          </a:bodyPr>
          <a:lstStyle/>
          <a:p>
            <a:r>
              <a:rPr lang="ru-RU" sz="3200" dirty="0" smtClean="0"/>
              <a:t>Цели и задачи разработки и актуализации схемы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69431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101171364"/>
              </p:ext>
            </p:extLst>
          </p:nvPr>
        </p:nvGraphicFramePr>
        <p:xfrm>
          <a:off x="594360" y="1019907"/>
          <a:ext cx="8412480" cy="51545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45270"/>
          </a:xfrm>
        </p:spPr>
        <p:txBody>
          <a:bodyPr>
            <a:noAutofit/>
          </a:bodyPr>
          <a:lstStyle/>
          <a:p>
            <a:r>
              <a:rPr lang="ru-RU" sz="3600" dirty="0" smtClean="0"/>
              <a:t>Основание для выполнения схемы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7167376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0"/>
            <a:ext cx="9998015" cy="73064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8701" y="148281"/>
            <a:ext cx="8115299" cy="70745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4400" dirty="0"/>
              <a:t>Существующее </a:t>
            </a:r>
            <a:r>
              <a:rPr lang="ru-RU" sz="4400" dirty="0" smtClean="0"/>
              <a:t>положение</a:t>
            </a:r>
            <a:endParaRPr lang="ru-RU" sz="44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9963423"/>
              </p:ext>
            </p:extLst>
          </p:nvPr>
        </p:nvGraphicFramePr>
        <p:xfrm>
          <a:off x="329514" y="6169742"/>
          <a:ext cx="9489990" cy="1037805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389089"/>
                <a:gridCol w="1044294"/>
                <a:gridCol w="1680519"/>
                <a:gridCol w="1927654"/>
                <a:gridCol w="2463598"/>
                <a:gridCol w="894948"/>
                <a:gridCol w="1089888"/>
              </a:tblGrid>
              <a:tr h="6453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Calibri"/>
                        </a:rPr>
                        <a:t>№</a:t>
                      </a:r>
                      <a:endParaRPr lang="ru-RU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Calibri"/>
                        </a:rPr>
                        <a:t>Название котельной </a:t>
                      </a:r>
                      <a:endParaRPr lang="ru-RU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Calibri"/>
                        </a:rPr>
                        <a:t>Количество и марки котлов</a:t>
                      </a:r>
                      <a:endParaRPr lang="ru-RU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Calibri"/>
                        </a:rPr>
                        <a:t>Установленная мощность источника, Гкал/час</a:t>
                      </a:r>
                      <a:endParaRPr lang="ru-RU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Calibri"/>
                        </a:rPr>
                        <a:t>Суммарная располагаемая мощность источника, Гкал/час</a:t>
                      </a:r>
                      <a:endParaRPr lang="ru-RU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Calibri"/>
                        </a:rPr>
                        <a:t>Вид топлива </a:t>
                      </a:r>
                      <a:endParaRPr lang="ru-RU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Calibri"/>
                        </a:rPr>
                        <a:t>Год ввода в эксплуатацию </a:t>
                      </a:r>
                      <a:endParaRPr lang="ru-RU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924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Calibri"/>
                        </a:rPr>
                        <a:t>1.</a:t>
                      </a:r>
                      <a:endParaRPr lang="ru-RU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Calibri"/>
                        </a:rPr>
                        <a:t>Котельная        </a:t>
                      </a:r>
                      <a:endParaRPr lang="ru-RU" sz="1100" dirty="0" smtClean="0">
                        <a:solidFill>
                          <a:schemeClr val="tx2"/>
                        </a:solidFill>
                        <a:effectLst/>
                        <a:latin typeface="Times New Roman"/>
                        <a:ea typeface="Calibri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Calibri"/>
                        </a:rPr>
                        <a:t>п</a:t>
                      </a:r>
                      <a:r>
                        <a:rPr lang="ru-RU" sz="1100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Calibri"/>
                        </a:rPr>
                        <a:t>. Мордвес</a:t>
                      </a:r>
                      <a:endParaRPr lang="ru-RU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Times New Roman"/>
                        </a:rPr>
                        <a:t>«Гидроник-118» </a:t>
                      </a:r>
                      <a:r>
                        <a:rPr lang="ru-RU" sz="110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Calibri"/>
                        </a:rPr>
                        <a:t>– 1 ед.</a:t>
                      </a:r>
                      <a:endParaRPr lang="ru-RU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Times New Roman"/>
                        </a:rPr>
                        <a:t>«Гидроник»-280 </a:t>
                      </a:r>
                      <a:r>
                        <a:rPr lang="ru-RU" sz="110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Calibri"/>
                        </a:rPr>
                        <a:t>– 2 ед.</a:t>
                      </a:r>
                      <a:endParaRPr lang="ru-RU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Calibri"/>
                        </a:rPr>
                        <a:t>0,1х1</a:t>
                      </a:r>
                      <a:endParaRPr lang="ru-RU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Calibri"/>
                        </a:rPr>
                        <a:t>0,24х2</a:t>
                      </a:r>
                      <a:endParaRPr lang="ru-RU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Calibri"/>
                        </a:rPr>
                        <a:t>0,58</a:t>
                      </a:r>
                      <a:endParaRPr lang="ru-RU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Calibri"/>
                        </a:rPr>
                        <a:t>Природный газ</a:t>
                      </a:r>
                      <a:endParaRPr lang="ru-RU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Calibri"/>
                        </a:rPr>
                        <a:t>2013 г.</a:t>
                      </a:r>
                      <a:endParaRPr lang="ru-RU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29513" y="5831188"/>
            <a:ext cx="948175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sz="1600" b="1" i="0" u="none" strike="noStrike" kern="1200" baseline="0">
                <a:solidFill>
                  <a:srgbClr val="2F5897"/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Установленное оборудование и мощность источника тепловой энергии</a:t>
            </a:r>
          </a:p>
        </p:txBody>
      </p:sp>
    </p:spTree>
    <p:extLst>
      <p:ext uri="{BB962C8B-B14F-4D97-AF65-F5344CB8AC3E}">
        <p14:creationId xmlns:p14="http://schemas.microsoft.com/office/powerpoint/2010/main" val="3415855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0309" y="531852"/>
            <a:ext cx="8522493" cy="960668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dirty="0" smtClean="0"/>
              <a:t>Существующие технические и технологические проблемы</a:t>
            </a:r>
            <a:endParaRPr lang="ru-RU" sz="44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1861495"/>
              </p:ext>
            </p:extLst>
          </p:nvPr>
        </p:nvGraphicFramePr>
        <p:xfrm>
          <a:off x="335757" y="1581597"/>
          <a:ext cx="8622506" cy="5009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69719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94945"/>
          </a:xfrm>
        </p:spPr>
        <p:txBody>
          <a:bodyPr/>
          <a:lstStyle/>
          <a:p>
            <a:r>
              <a:rPr lang="ru-RU" sz="2800" dirty="0" smtClean="0"/>
              <a:t>Мероприятия на источнике тепловой энергии</a:t>
            </a:r>
            <a:endParaRPr lang="ru-RU" sz="28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2708400"/>
              </p:ext>
            </p:extLst>
          </p:nvPr>
        </p:nvGraphicFramePr>
        <p:xfrm>
          <a:off x="457200" y="894946"/>
          <a:ext cx="8229600" cy="52312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трелка вниз 4"/>
          <p:cNvSpPr/>
          <p:nvPr/>
        </p:nvSpPr>
        <p:spPr>
          <a:xfrm rot="16200000">
            <a:off x="4412427" y="4560309"/>
            <a:ext cx="320700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16200000">
            <a:off x="4412427" y="2021267"/>
            <a:ext cx="320700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418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3082" y="335654"/>
            <a:ext cx="8786813" cy="960668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800" dirty="0" smtClean="0"/>
              <a:t>Фактическое и перспективное состояние </a:t>
            </a:r>
            <a:br>
              <a:rPr lang="ru-RU" sz="2800" dirty="0" smtClean="0"/>
            </a:br>
            <a:r>
              <a:rPr lang="ru-RU" sz="2800" dirty="0" smtClean="0"/>
              <a:t>тепловых сетей</a:t>
            </a:r>
            <a:endParaRPr lang="ru-RU" sz="2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8854244"/>
              </p:ext>
            </p:extLst>
          </p:nvPr>
        </p:nvGraphicFramePr>
        <p:xfrm>
          <a:off x="724615" y="1431986"/>
          <a:ext cx="7963533" cy="760095"/>
        </p:xfrm>
        <a:graphic>
          <a:graphicData uri="http://schemas.openxmlformats.org/drawingml/2006/table">
            <a:tbl>
              <a:tblPr/>
              <a:tblGrid>
                <a:gridCol w="1192145"/>
                <a:gridCol w="1732585"/>
                <a:gridCol w="1732585"/>
                <a:gridCol w="1653109"/>
                <a:gridCol w="1653109"/>
              </a:tblGrid>
              <a:tr h="23278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1F497D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Параметр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1F497D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 ввода в эксплуатацию, год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1F497D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Срок службы, лет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27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1F497D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12.1991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1F497D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после 12.1991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1F497D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более 25 лет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1F497D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менее 25 лет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78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>
                          <a:solidFill>
                            <a:srgbClr val="1F497D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Длина, 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>
                          <a:solidFill>
                            <a:srgbClr val="1F497D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>
                          <a:solidFill>
                            <a:srgbClr val="1F497D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1F497D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1F497D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693" y="2556474"/>
            <a:ext cx="3846513" cy="32432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7986" y="2543774"/>
            <a:ext cx="3840163" cy="32559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5228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078" y="212812"/>
            <a:ext cx="8830492" cy="960668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400" dirty="0" smtClean="0"/>
              <a:t>Динамика изменения отпуска тепловой энергии котельной муниципального образования Мордвесское</a:t>
            </a:r>
            <a:endParaRPr lang="ru-RU" sz="2400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154" y="1537755"/>
            <a:ext cx="8638186" cy="47337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0170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706" y="327803"/>
            <a:ext cx="8229600" cy="517585"/>
          </a:xfrm>
        </p:spPr>
        <p:txBody>
          <a:bodyPr/>
          <a:lstStyle/>
          <a:p>
            <a:r>
              <a:rPr lang="ru-RU" sz="2800" dirty="0" smtClean="0"/>
              <a:t>Эффект от реализации мероприятий</a:t>
            </a:r>
            <a:endParaRPr lang="ru-RU" sz="2800" dirty="0"/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019" y="1022709"/>
            <a:ext cx="4210848" cy="53349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1956" y="1022708"/>
            <a:ext cx="4158298" cy="533496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622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сполнительная">
    <a:dk1>
      <a:sysClr val="windowText" lastClr="000000"/>
    </a:dk1>
    <a:lt1>
      <a:sysClr val="window" lastClr="FFFFFF"/>
    </a:lt1>
    <a:dk2>
      <a:srgbClr val="2F5897"/>
    </a:dk2>
    <a:lt2>
      <a:srgbClr val="E4E9EF"/>
    </a:lt2>
    <a:accent1>
      <a:srgbClr val="6076B4"/>
    </a:accent1>
    <a:accent2>
      <a:srgbClr val="9C5252"/>
    </a:accent2>
    <a:accent3>
      <a:srgbClr val="E68422"/>
    </a:accent3>
    <a:accent4>
      <a:srgbClr val="846648"/>
    </a:accent4>
    <a:accent5>
      <a:srgbClr val="63891F"/>
    </a:accent5>
    <a:accent6>
      <a:srgbClr val="758085"/>
    </a:accent6>
    <a:hlink>
      <a:srgbClr val="3399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2288</TotalTime>
  <Words>551</Words>
  <Application>Microsoft Office PowerPoint</Application>
  <PresentationFormat>Экран (4:3)</PresentationFormat>
  <Paragraphs>79</Paragraphs>
  <Slides>17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Исполнительная</vt:lpstr>
      <vt:lpstr>Схема теплоснабжения муниципального образования Мордвесское  Веневского района Тульской области</vt:lpstr>
      <vt:lpstr>Цели и задачи разработки и актуализации схемы</vt:lpstr>
      <vt:lpstr>Основание для выполнения схемы</vt:lpstr>
      <vt:lpstr>Существующее положение</vt:lpstr>
      <vt:lpstr>Существующие технические и технологические проблемы</vt:lpstr>
      <vt:lpstr>Мероприятия на источнике тепловой энергии</vt:lpstr>
      <vt:lpstr>Фактическое и перспективное состояние  тепловых сетей</vt:lpstr>
      <vt:lpstr>Динамика изменения отпуска тепловой энергии котельной муниципального образования Мордвесское</vt:lpstr>
      <vt:lpstr>Эффект от реализации мероприятий</vt:lpstr>
      <vt:lpstr>Границы действия источника теплоснабжения на конец расчетного периода реализации схемы теплоснабжения</vt:lpstr>
      <vt:lpstr>Распределение тепловой нагрузки на источнике тепловой энергии</vt:lpstr>
      <vt:lpstr>График финансирования мероприятий  на источниках тепловой энергии</vt:lpstr>
      <vt:lpstr>График финансирования мероприятий по строительству, замене и реконструкции тепловых сетей</vt:lpstr>
      <vt:lpstr>Предложение по определению ЕТО</vt:lpstr>
      <vt:lpstr>Электронная модель системы теплоснабжения</vt:lpstr>
      <vt:lpstr>Динамика роста тарифа на тепловую энергию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Схема теплоснабжения городского округа «Город Клинцы Брянской области»</dc:title>
  <dc:creator>Макаров Игорь</dc:creator>
  <cp:lastModifiedBy>Елизаров Дмитрий Александрович (н)</cp:lastModifiedBy>
  <cp:revision>138</cp:revision>
  <dcterms:created xsi:type="dcterms:W3CDTF">2015-08-03T13:17:51Z</dcterms:created>
  <dcterms:modified xsi:type="dcterms:W3CDTF">2017-11-30T12:16:25Z</dcterms:modified>
</cp:coreProperties>
</file>