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theme/themeOverride2.xml" ContentType="application/vnd.openxmlformats-officedocument.themeOverride+xml"/>
  <Override PartName="/ppt/charts/chart11.xml" ContentType="application/vnd.openxmlformats-officedocument.drawingml.chart+xml"/>
  <Override PartName="/ppt/theme/themeOverride3.xml" ContentType="application/vnd.openxmlformats-officedocument.themeOverride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theme/themeOverride4.xml" ContentType="application/vnd.openxmlformats-officedocument.themeOverride+xml"/>
  <Override PartName="/ppt/charts/chart14.xml" ContentType="application/vnd.openxmlformats-officedocument.drawingml.chart+xml"/>
  <Override PartName="/ppt/theme/themeOverride5.xml" ContentType="application/vnd.openxmlformats-officedocument.themeOverride+xml"/>
  <Override PartName="/ppt/charts/chart15.xml" ContentType="application/vnd.openxmlformats-officedocument.drawingml.chart+xml"/>
  <Override PartName="/ppt/theme/themeOverride6.xml" ContentType="application/vnd.openxmlformats-officedocument.themeOverride+xml"/>
  <Override PartName="/ppt/drawings/drawing6.xml" ContentType="application/vnd.openxmlformats-officedocument.drawingml.chartshapes+xml"/>
  <Override PartName="/ppt/charts/chart16.xml" ContentType="application/vnd.openxmlformats-officedocument.drawingml.chart+xml"/>
  <Override PartName="/ppt/theme/themeOverride7.xml" ContentType="application/vnd.openxmlformats-officedocument.themeOverride+xml"/>
  <Override PartName="/ppt/charts/chart17.xml" ContentType="application/vnd.openxmlformats-officedocument.drawingml.chart+xml"/>
  <Override PartName="/ppt/theme/themeOverride8.xml" ContentType="application/vnd.openxmlformats-officedocument.themeOverride+xml"/>
  <Override PartName="/ppt/charts/chart18.xml" ContentType="application/vnd.openxmlformats-officedocument.drawingml.chart+xml"/>
  <Override PartName="/ppt/theme/themeOverride9.xml" ContentType="application/vnd.openxmlformats-officedocument.themeOverride+xml"/>
  <Override PartName="/ppt/charts/chart19.xml" ContentType="application/vnd.openxmlformats-officedocument.drawingml.chart+xml"/>
  <Override PartName="/ppt/theme/themeOverride10.xml" ContentType="application/vnd.openxmlformats-officedocument.themeOverride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theme/themeOverride11.xml" ContentType="application/vnd.openxmlformats-officedocument.themeOverride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notesSlides/notesSlide3.xml" ContentType="application/vnd.openxmlformats-officedocument.presentationml.notesSlide+xml"/>
  <Override PartName="/ppt/charts/chart25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charts/chart26.xml" ContentType="application/vnd.openxmlformats-officedocument.drawingml.chart+xml"/>
  <Override PartName="/ppt/drawings/drawing7.xml" ContentType="application/vnd.openxmlformats-officedocument.drawingml.chartshapes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295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92" r:id="rId34"/>
    <p:sldId id="293" r:id="rId35"/>
    <p:sldId id="294" r:id="rId36"/>
    <p:sldId id="290" r:id="rId37"/>
    <p:sldId id="291" r:id="rId38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8" y="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&#1054;&#1041;&#1065;&#1040;&#1071;%202016\04%20&#1040;&#1055;&#1056;&#1045;&#1051;&#1068;\&#1055;&#1091;&#1073;&#1083;&#1080;&#1095;&#1085;&#1099;&#1077;%20&#1089;&#1083;&#1091;&#1096;&#1072;&#1085;&#1080;&#1103;%20&#1079;&#1072;%202015%20&#1075;&#1086;&#1076;\&#1055;&#1091;&#1073;&#1083;&#1080;&#1095;&#1085;&#1099;&#1077;%20&#1089;&#1083;&#1091;&#1096;&#1072;&#1085;&#1080;&#1103;%202015%20&#1075;&#1086;&#1076;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FedorovaAM\&#1056;&#1072;&#1073;&#1086;&#1095;&#1080;&#1081;%20&#1089;&#1090;&#1086;&#1083;\&#1041;&#1102;&#1076;&#1078;&#1077;&#1090;%20&#1076;&#1083;&#1103;%20&#1075;&#1088;&#1072;&#1078;&#1076;&#1072;&#1085;\_&#1052;&#1054;&#1048;\&#1044;&#1080;&#1072;&#1075;&#1088;&#1072;&#1084;&#1084;&#1099;%20&#1076;&#1083;&#1103;%20&#1087;&#1088;&#1077;&#1079;&#1077;&#1085;&#1090;&#1072;&#1094;&#1080;&#1081;.xls" TargetMode="External"/><Relationship Id="rId1" Type="http://schemas.openxmlformats.org/officeDocument/2006/relationships/themeOverride" Target="../theme/themeOverride2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\\URAN\DepFin\2005\&#1041;&#1102;&#1076;&#1078;&#1077;&#1090;%202013%20&#1076;&#1086;&#1093;&#1086;&#1076;&#1099;%20&#1088;&#1072;&#1089;&#1093;&#1086;&#1076;&#1099;\&#1041;&#1070;&#1044;&#1046;&#1045;&#1058;%20&#1044;&#1051;&#1071;%20&#1043;&#1056;&#1040;&#1046;&#1044;&#1040;&#1053;\&#1041;&#1088;&#1086;&#1096;&#1102;&#1088;&#1072;%20&#1079;&#1072;%202013%20&#1075;&#1086;&#1076;\&#1087;&#1086;%20&#1088;&#1072;&#1079;&#1076;,%20&#1087;&#1086;&#1076;&#1088;&#1072;&#1079;&#1076;.xlsx" TargetMode="External"/><Relationship Id="rId1" Type="http://schemas.openxmlformats.org/officeDocument/2006/relationships/themeOverride" Target="../theme/themeOverride3.xm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FedorovaAM\&#1056;&#1072;&#1073;&#1086;&#1095;&#1080;&#1081;%20&#1089;&#1090;&#1086;&#1083;\&#1041;&#1102;&#1076;&#1078;&#1077;&#1090;%20&#1076;&#1083;&#1103;%20&#1075;&#1088;&#1072;&#1078;&#1076;&#1072;&#1085;\_&#1052;&#1054;&#1048;\&#1044;&#1080;&#1072;&#1075;&#1088;&#1072;&#1084;&#1084;&#1099;%20&#1076;&#1083;&#1103;%20&#1087;&#1088;&#1077;&#1079;&#1077;&#1085;&#1090;&#1072;&#1094;&#1080;&#1081;.xls" TargetMode="External"/><Relationship Id="rId1" Type="http://schemas.openxmlformats.org/officeDocument/2006/relationships/themeOverride" Target="../theme/themeOverride4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FedorovaAM\&#1056;&#1072;&#1073;&#1086;&#1095;&#1080;&#1081;%20&#1089;&#1090;&#1086;&#1083;\&#1041;&#1102;&#1076;&#1078;&#1077;&#1090;%20&#1076;&#1083;&#1103;%20&#1075;&#1088;&#1072;&#1078;&#1076;&#1072;&#1085;\_&#1052;&#1054;&#1048;\&#1044;&#1080;&#1072;&#1075;&#1088;&#1072;&#1084;&#1084;&#1099;%20&#1076;&#1083;&#1103;%20&#1087;&#1088;&#1077;&#1079;&#1077;&#1085;&#1090;&#1072;&#1094;&#1080;&#1081;.xls" TargetMode="External"/><Relationship Id="rId1" Type="http://schemas.openxmlformats.org/officeDocument/2006/relationships/themeOverride" Target="../theme/themeOverride5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6.xml"/><Relationship Id="rId2" Type="http://schemas.openxmlformats.org/officeDocument/2006/relationships/oleObject" Target="file:///C:\Documents%20and%20Settings\FedorovaAM\&#1056;&#1072;&#1073;&#1086;&#1095;&#1080;&#1081;%20&#1089;&#1090;&#1086;&#1083;\&#1041;&#1102;&#1076;&#1078;&#1077;&#1090;%20&#1076;&#1083;&#1103;%20&#1075;&#1088;&#1072;&#1078;&#1076;&#1072;&#1085;\_&#1052;&#1054;&#1048;\&#1044;&#1080;&#1072;&#1075;&#1088;&#1072;&#1084;&#1084;&#1099;%20&#1076;&#1083;&#1103;%20&#1087;&#1088;&#1077;&#1079;&#1077;&#1085;&#1090;&#1072;&#1094;&#1080;&#1081;.xls" TargetMode="External"/><Relationship Id="rId1" Type="http://schemas.openxmlformats.org/officeDocument/2006/relationships/themeOverride" Target="../theme/themeOverride6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FedorovaAM\&#1056;&#1072;&#1073;&#1086;&#1095;&#1080;&#1081;%20&#1089;&#1090;&#1086;&#1083;\&#1041;&#1102;&#1076;&#1078;&#1077;&#1090;%20&#1076;&#1083;&#1103;%20&#1075;&#1088;&#1072;&#1078;&#1076;&#1072;&#1085;\_&#1052;&#1054;&#1048;\&#1044;&#1080;&#1072;&#1075;&#1088;&#1072;&#1084;&#1084;&#1099;%20&#1076;&#1083;&#1103;%20&#1087;&#1088;&#1077;&#1079;&#1077;&#1085;&#1090;&#1072;&#1094;&#1080;&#1081;.xls" TargetMode="External"/><Relationship Id="rId1" Type="http://schemas.openxmlformats.org/officeDocument/2006/relationships/themeOverride" Target="../theme/themeOverride7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FedorovaAM\&#1056;&#1072;&#1073;&#1086;&#1095;&#1080;&#1081;%20&#1089;&#1090;&#1086;&#1083;\&#1041;&#1102;&#1076;&#1078;&#1077;&#1090;%20&#1076;&#1083;&#1103;%20&#1075;&#1088;&#1072;&#1078;&#1076;&#1072;&#1085;\_&#1052;&#1054;&#1048;\&#1044;&#1080;&#1072;&#1075;&#1088;&#1072;&#1084;&#1084;&#1099;%20&#1076;&#1083;&#1103;%20&#1087;&#1088;&#1077;&#1079;&#1077;&#1085;&#1090;&#1072;&#1094;&#1080;&#1081;.xls" TargetMode="External"/><Relationship Id="rId1" Type="http://schemas.openxmlformats.org/officeDocument/2006/relationships/themeOverride" Target="../theme/themeOverride8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FedorovaAM\&#1056;&#1072;&#1073;&#1086;&#1095;&#1080;&#1081;%20&#1089;&#1090;&#1086;&#1083;\&#1041;&#1102;&#1076;&#1078;&#1077;&#1090;%20&#1076;&#1083;&#1103;%20&#1075;&#1088;&#1072;&#1078;&#1076;&#1072;&#1085;\_&#1052;&#1054;&#1048;\&#1044;&#1080;&#1072;&#1075;&#1088;&#1072;&#1084;&#1084;&#1099;%20&#1076;&#1083;&#1103;%20&#1087;&#1088;&#1077;&#1079;&#1077;&#1085;&#1090;&#1072;&#1094;&#1080;&#1081;.xls" TargetMode="External"/><Relationship Id="rId1" Type="http://schemas.openxmlformats.org/officeDocument/2006/relationships/themeOverride" Target="../theme/themeOverride9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oleObject" Target="file:///\\URAN\DepFin\2005\&#1041;&#1102;&#1076;&#1078;&#1077;&#1090;%202013%20&#1076;&#1086;&#1093;&#1086;&#1076;&#1099;%20&#1088;&#1072;&#1089;&#1093;&#1086;&#1076;&#1099;\&#1041;&#1070;&#1044;&#1046;&#1045;&#1058;%20&#1044;&#1051;&#1071;%20&#1043;&#1056;&#1040;&#1046;&#1044;&#1040;&#1053;\&#1041;&#1088;&#1086;&#1096;&#1102;&#1088;&#1072;%20&#1079;&#1072;%202013%20&#1075;&#1086;&#1076;\&#1087;&#1086;%20&#1088;&#1072;&#1079;&#1076;,%20&#1087;&#1086;&#1076;&#1088;&#1072;&#1079;&#1076;.xlsx" TargetMode="External"/><Relationship Id="rId1" Type="http://schemas.openxmlformats.org/officeDocument/2006/relationships/themeOverride" Target="../theme/themeOverride10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ab352\&#1086;&#1073;&#1097;&#1072;&#1103;%202016\04%20&#1040;&#1055;&#1056;&#1045;&#1051;&#1068;\&#1055;&#1091;&#1073;&#1083;&#1080;&#1095;&#1085;&#1099;&#1077;%20&#1089;&#1083;&#1091;&#1096;&#1072;&#1085;&#1080;&#1103;%20&#1079;&#1072;%202015%20&#1075;&#1086;&#1076;\&#1055;&#1091;&#1073;&#1083;&#1080;&#1095;&#1085;&#1099;&#1077;%20&#1089;&#1083;&#1091;&#1096;&#1072;&#1085;&#1080;&#1103;%202015%20&#1075;&#1086;&#1076;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oleObject" Target="file:///\\URAN\DepFin\2005\&#1041;&#1102;&#1076;&#1078;&#1077;&#1090;%202013%20&#1076;&#1086;&#1093;&#1086;&#1076;&#1099;%20&#1088;&#1072;&#1089;&#1093;&#1086;&#1076;&#1099;\&#1041;&#1070;&#1044;&#1046;&#1045;&#1058;%20&#1044;&#1051;&#1071;%20&#1043;&#1056;&#1040;&#1046;&#1044;&#1040;&#1053;\&#1041;&#1088;&#1086;&#1096;&#1102;&#1088;&#1072;%20&#1079;&#1072;%202013%20&#1075;&#1086;&#1076;\&#1087;&#1086;%20&#1088;&#1072;&#1079;&#1076;,%20&#1087;&#1086;&#1076;&#1088;&#1072;&#1079;&#1076;.xlsx" TargetMode="External"/><Relationship Id="rId1" Type="http://schemas.openxmlformats.org/officeDocument/2006/relationships/themeOverride" Target="../theme/themeOverride11.xm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2.xlsx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c:\&#1054;&#1041;&#1065;&#1040;&#1071;%202016\04%20&#1040;&#1055;&#1056;&#1045;&#1051;&#1068;\&#1055;&#1091;&#1073;&#1083;&#1080;&#1095;&#1085;&#1099;&#1077;%20&#1089;&#1083;&#1091;&#1096;&#1072;&#1085;&#1080;&#1103;%20&#1079;&#1072;%202015%20&#1075;&#1086;&#1076;\&#1055;&#1091;&#1073;&#1083;&#1080;&#1095;&#1085;&#1099;&#1077;%20&#1089;&#1083;&#1091;&#1096;&#1072;&#1085;&#1080;&#1103;%202015%20&#1075;&#1086;&#1076;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Excel1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Excel2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Excel3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\\URAN\DepFin\2005\&#1041;&#1102;&#1076;&#1078;&#1077;&#1090;%202013%20&#1076;&#1086;&#1093;&#1086;&#1076;&#1099;%20&#1088;&#1072;&#1089;&#1093;&#1086;&#1076;&#1099;\&#1041;&#1070;&#1044;&#1046;&#1045;&#1058;%20&#1044;&#1051;&#1071;%20&#1043;&#1056;&#1040;&#1046;&#1044;&#1040;&#1053;\&#1041;&#1088;&#1086;&#1096;&#1102;&#1088;&#1072;%20&#1079;&#1072;%202013%20&#1075;&#1086;&#1076;\&#1087;&#1086;%20&#1088;&#1072;&#1079;&#1076;,%20&#1087;&#1086;&#1076;&#1088;&#1072;&#1079;&#1076;.xlsx" TargetMode="External"/><Relationship Id="rId1" Type="http://schemas.openxmlformats.org/officeDocument/2006/relationships/themeOverride" Target="../theme/themeOverride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6.0846002497110543E-2"/>
          <c:y val="0.12797247630541284"/>
          <c:w val="0.91755360476847614"/>
          <c:h val="0.76919111904802173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rgbClr val="00B0F0"/>
            </a:solidFill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cat>
            <c:strRef>
              <c:f>Лист4!$A$5:$A$7</c:f>
              <c:strCache>
                <c:ptCount val="3"/>
                <c:pt idx="0">
                  <c:v>Фактическое исполнение 2013 года</c:v>
                </c:pt>
                <c:pt idx="1">
                  <c:v>Фактическое исполнение 2014 года</c:v>
                </c:pt>
                <c:pt idx="2">
                  <c:v>Фактическое исполнение 2015 года</c:v>
                </c:pt>
              </c:strCache>
            </c:strRef>
          </c:cat>
          <c:val>
            <c:numRef>
              <c:f>Лист4!$B$5:$B$7</c:f>
              <c:numCache>
                <c:formatCode>0.0</c:formatCode>
                <c:ptCount val="3"/>
                <c:pt idx="0" formatCode="General">
                  <c:v>186.1</c:v>
                </c:pt>
                <c:pt idx="1">
                  <c:v>199</c:v>
                </c:pt>
                <c:pt idx="2" formatCode="General">
                  <c:v>205.3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7150080"/>
        <c:axId val="77151616"/>
        <c:axId val="0"/>
      </c:bar3DChart>
      <c:catAx>
        <c:axId val="77150080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77151616"/>
        <c:crosses val="autoZero"/>
        <c:auto val="1"/>
        <c:lblAlgn val="ctr"/>
        <c:lblOffset val="100"/>
        <c:noMultiLvlLbl val="0"/>
      </c:catAx>
      <c:valAx>
        <c:axId val="77151616"/>
        <c:scaling>
          <c:orientation val="minMax"/>
          <c:min val="100"/>
        </c:scaling>
        <c:delete val="1"/>
        <c:axPos val="l"/>
        <c:numFmt formatCode="General" sourceLinked="1"/>
        <c:majorTickMark val="out"/>
        <c:minorTickMark val="none"/>
        <c:tickLblPos val="nextTo"/>
        <c:crossAx val="7715008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>
          <a:solidFill>
            <a:schemeClr val="tx1"/>
          </a:solidFill>
        </a:defRPr>
      </a:pPr>
      <a:endParaRPr lang="ru-RU"/>
    </a:p>
  </c:txPr>
  <c:externalData r:id="rId1">
    <c:autoUpdate val="0"/>
  </c:externalData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2432348266552071"/>
          <c:w val="0.71502204869205144"/>
          <c:h val="0.35442706861168038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b="1" dirty="0"/>
                      <a:t>1 508,9
1</a:t>
                    </a:r>
                    <a:r>
                      <a:rPr lang="ru-RU" sz="1200" b="1" dirty="0"/>
                      <a:t>,2</a:t>
                    </a:r>
                    <a:r>
                      <a:rPr lang="en-US" sz="1200" b="1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3.3935910996200205E-2"/>
                  <c:y val="-2.5207324143864451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/>
                      <a:t>38 003,3
3</a:t>
                    </a:r>
                    <a:r>
                      <a:rPr lang="ru-RU" sz="1200" b="1" dirty="0"/>
                      <a:t>0,9</a:t>
                    </a:r>
                    <a:r>
                      <a:rPr lang="en-US" sz="1200" b="1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1.3161123516276903E-2"/>
                  <c:y val="2.3507584117305993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/>
                      <a:t>20 065,8
16</a:t>
                    </a:r>
                    <a:r>
                      <a:rPr lang="ru-RU" sz="1200" b="1" dirty="0"/>
                      <a:t>,3</a:t>
                    </a:r>
                    <a:r>
                      <a:rPr lang="en-US" sz="1200" b="1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7.9482116974184513E-3"/>
                  <c:y val="7.9101751235964904E-4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/>
                      <a:t>26 012,5
21</a:t>
                    </a:r>
                    <a:r>
                      <a:rPr lang="ru-RU" sz="1200" b="1" dirty="0"/>
                      <a:t>,2</a:t>
                    </a:r>
                    <a:r>
                      <a:rPr lang="en-US" sz="1200" b="1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-4.4637442707721332E-2"/>
                  <c:y val="-9.7592658399885568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/>
                      <a:t>5 518,3
</a:t>
                    </a:r>
                    <a:r>
                      <a:rPr lang="ru-RU" sz="1200" b="1" dirty="0"/>
                      <a:t>4,</a:t>
                    </a:r>
                    <a:r>
                      <a:rPr lang="en-US" sz="1200" b="1" dirty="0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-6.6401065538449489E-3"/>
                  <c:y val="-8.8271270129238726E-3"/>
                </c:manualLayout>
              </c:layout>
              <c:tx>
                <c:rich>
                  <a:bodyPr/>
                  <a:lstStyle/>
                  <a:p>
                    <a:r>
                      <a:rPr lang="en-US" sz="1200" b="1" dirty="0"/>
                      <a:t>31 874,6
2</a:t>
                    </a:r>
                    <a:r>
                      <a:rPr lang="ru-RU" sz="1200" b="1" dirty="0"/>
                      <a:t>5,9</a:t>
                    </a:r>
                    <a:r>
                      <a:rPr lang="en-US" sz="1200" b="1" dirty="0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</c:dLbls>
          <c:cat>
            <c:strRef>
              <c:f>Лист1!$B$35:$B$40</c:f>
              <c:strCache>
                <c:ptCount val="6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Транспорт</c:v>
                </c:pt>
                <c:pt idx="3">
                  <c:v>Дорожное хозяйство</c:v>
                </c:pt>
                <c:pt idx="4">
                  <c:v>Связь и информатика</c:v>
                </c:pt>
                <c:pt idx="5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Лист1!$C$35:$C$40</c:f>
              <c:numCache>
                <c:formatCode>#,##0.0</c:formatCode>
                <c:ptCount val="6"/>
                <c:pt idx="0">
                  <c:v>1508.9</c:v>
                </c:pt>
                <c:pt idx="1">
                  <c:v>38003.300000000003</c:v>
                </c:pt>
                <c:pt idx="2">
                  <c:v>20065.8</c:v>
                </c:pt>
                <c:pt idx="3">
                  <c:v>26012.5</c:v>
                </c:pt>
                <c:pt idx="4">
                  <c:v>5518.3</c:v>
                </c:pt>
                <c:pt idx="5">
                  <c:v>31874.6</c:v>
                </c:pt>
              </c:numCache>
            </c:numRef>
          </c:val>
        </c:ser>
        <c:ser>
          <c:idx val="1"/>
          <c:order val="1"/>
          <c:cat>
            <c:strRef>
              <c:f>Лист1!$B$35:$B$40</c:f>
              <c:strCache>
                <c:ptCount val="6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Транспорт</c:v>
                </c:pt>
                <c:pt idx="3">
                  <c:v>Дорожное хозяйство</c:v>
                </c:pt>
                <c:pt idx="4">
                  <c:v>Связь и информатика</c:v>
                </c:pt>
                <c:pt idx="5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Лист1!$D$35:$D$40</c:f>
              <c:numCache>
                <c:formatCode>#,##0.0</c:formatCode>
                <c:ptCount val="6"/>
                <c:pt idx="0">
                  <c:v>1.2269135509345166</c:v>
                </c:pt>
                <c:pt idx="1">
                  <c:v>30.901162270680427</c:v>
                </c:pt>
                <c:pt idx="2">
                  <c:v>16.315860514508731</c:v>
                </c:pt>
                <c:pt idx="3">
                  <c:v>21.151228539786675</c:v>
                </c:pt>
                <c:pt idx="4">
                  <c:v>4.4870283306527554</c:v>
                </c:pt>
                <c:pt idx="5">
                  <c:v>25.917806793437165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b"/>
      <c:layout>
        <c:manualLayout>
          <c:xMode val="edge"/>
          <c:yMode val="edge"/>
          <c:x val="0.33749777237736966"/>
          <c:y val="0.68977280583794065"/>
          <c:w val="0.6605182500132476"/>
          <c:h val="0.31022719416205402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400">
          <a:solidFill>
            <a:schemeClr val="bg1"/>
          </a:solidFill>
          <a:latin typeface="Calibri" pitchFamily="34" charset="0"/>
        </a:defRPr>
      </a:pPr>
      <a:endParaRPr lang="ru-RU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2527680772367561E-2"/>
          <c:y val="0.12970807365622891"/>
          <c:w val="0.57520897405476901"/>
          <c:h val="0.82296809991812792"/>
        </c:manualLayout>
      </c:layout>
      <c:pie3DChart>
        <c:varyColors val="1"/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/>
      <c:overlay val="0"/>
      <c:spPr>
        <a:noFill/>
      </c:spPr>
    </c:legend>
    <c:plotVisOnly val="1"/>
    <c:dispBlanksAs val="zero"/>
    <c:showDLblsOverMax val="0"/>
  </c:chart>
  <c:txPr>
    <a:bodyPr/>
    <a:lstStyle/>
    <a:p>
      <a:pPr>
        <a:defRPr>
          <a:solidFill>
            <a:srgbClr val="00B050"/>
          </a:solidFill>
        </a:defRPr>
      </a:pPr>
      <a:endParaRPr lang="ru-RU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2"/>
            <c:bubble3D val="0"/>
            <c:spPr>
              <a:solidFill>
                <a:srgbClr val="0070C0"/>
              </a:solidFill>
            </c:spPr>
          </c:dPt>
          <c:dPt>
            <c:idx val="3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-2.0833333333333333E-3"/>
                  <c:y val="-9.37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7291666666666666"/>
                  <c:y val="9.3749999999999997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8623360030703657E-2"/>
                  <c:y val="1.894114255504188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2083333333333332"/>
                  <c:y val="-6.2500000000000003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Дорожное хозяйство</c:v>
                </c:pt>
                <c:pt idx="3">
                  <c:v>Другие вопросы в области нацинальной экономики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204.7</c:v>
                </c:pt>
                <c:pt idx="1">
                  <c:v>197.3</c:v>
                </c:pt>
                <c:pt idx="2">
                  <c:v>60567.7</c:v>
                </c:pt>
                <c:pt idx="3">
                  <c:v>1523.4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980295118724186"/>
          <c:y val="0.11937466718257357"/>
          <c:w val="0.33057690559634789"/>
          <c:h val="0.63049412134283933"/>
        </c:manualLayout>
      </c:layout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2432348266552071"/>
          <c:w val="0.71502204869205144"/>
          <c:h val="0.35442706861168038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b="1"/>
                      <a:t>1 508,9
1</a:t>
                    </a:r>
                    <a:r>
                      <a:rPr lang="ru-RU" sz="1200" b="1"/>
                      <a:t>,2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3.3935910996200205E-2"/>
                  <c:y val="-2.5207324143864451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38 003,3
3</a:t>
                    </a:r>
                    <a:r>
                      <a:rPr lang="ru-RU" sz="1200" b="1"/>
                      <a:t>0,9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1.3161123516276903E-2"/>
                  <c:y val="2.3507584117305993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20 065,8
16</a:t>
                    </a:r>
                    <a:r>
                      <a:rPr lang="ru-RU" sz="1200" b="1"/>
                      <a:t>,3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7.9482116974184513E-3"/>
                  <c:y val="7.9101751235964904E-4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26 012,5
21</a:t>
                    </a:r>
                    <a:r>
                      <a:rPr lang="ru-RU" sz="1200" b="1"/>
                      <a:t>,2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-4.4637442707721332E-2"/>
                  <c:y val="-9.7592658399885568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5 518,3
</a:t>
                    </a:r>
                    <a:r>
                      <a:rPr lang="ru-RU" sz="1200" b="1"/>
                      <a:t>4,</a:t>
                    </a:r>
                    <a:r>
                      <a:rPr lang="en-US" sz="1200" b="1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-6.6401065538449489E-3"/>
                  <c:y val="-8.8271270129238726E-3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31 874,6
2</a:t>
                    </a:r>
                    <a:r>
                      <a:rPr lang="ru-RU" sz="1200" b="1"/>
                      <a:t>5,9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</c:dLbls>
          <c:cat>
            <c:strRef>
              <c:f>Лист1!$B$35:$B$40</c:f>
              <c:strCache>
                <c:ptCount val="6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Транспорт</c:v>
                </c:pt>
                <c:pt idx="3">
                  <c:v>Дорожное хозяйство</c:v>
                </c:pt>
                <c:pt idx="4">
                  <c:v>Связь и информатика</c:v>
                </c:pt>
                <c:pt idx="5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Лист1!$C$35:$C$40</c:f>
              <c:numCache>
                <c:formatCode>#,##0.0</c:formatCode>
                <c:ptCount val="6"/>
                <c:pt idx="0">
                  <c:v>1508.9</c:v>
                </c:pt>
                <c:pt idx="1">
                  <c:v>38003.300000000003</c:v>
                </c:pt>
                <c:pt idx="2">
                  <c:v>20065.8</c:v>
                </c:pt>
                <c:pt idx="3">
                  <c:v>26012.5</c:v>
                </c:pt>
                <c:pt idx="4">
                  <c:v>5518.3</c:v>
                </c:pt>
                <c:pt idx="5">
                  <c:v>31874.6</c:v>
                </c:pt>
              </c:numCache>
            </c:numRef>
          </c:val>
        </c:ser>
        <c:ser>
          <c:idx val="1"/>
          <c:order val="1"/>
          <c:cat>
            <c:strRef>
              <c:f>Лист1!$B$35:$B$40</c:f>
              <c:strCache>
                <c:ptCount val="6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Транспорт</c:v>
                </c:pt>
                <c:pt idx="3">
                  <c:v>Дорожное хозяйство</c:v>
                </c:pt>
                <c:pt idx="4">
                  <c:v>Связь и информатика</c:v>
                </c:pt>
                <c:pt idx="5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Лист1!$D$35:$D$40</c:f>
              <c:numCache>
                <c:formatCode>#,##0.0</c:formatCode>
                <c:ptCount val="6"/>
                <c:pt idx="0">
                  <c:v>1.2269135509345166</c:v>
                </c:pt>
                <c:pt idx="1">
                  <c:v>30.901162270680427</c:v>
                </c:pt>
                <c:pt idx="2">
                  <c:v>16.315860514508731</c:v>
                </c:pt>
                <c:pt idx="3">
                  <c:v>21.151228539786675</c:v>
                </c:pt>
                <c:pt idx="4">
                  <c:v>4.4870283306527554</c:v>
                </c:pt>
                <c:pt idx="5">
                  <c:v>25.917806793437165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b"/>
      <c:layout>
        <c:manualLayout>
          <c:xMode val="edge"/>
          <c:yMode val="edge"/>
          <c:x val="0.33749777237736978"/>
          <c:y val="0.68977280583794043"/>
          <c:w val="0.6605182500132476"/>
          <c:h val="0.31022719416205408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400">
          <a:solidFill>
            <a:schemeClr val="bg1"/>
          </a:solidFill>
          <a:latin typeface="Calibri" pitchFamily="34" charset="0"/>
        </a:defRPr>
      </a:pPr>
      <a:endParaRPr lang="ru-RU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149136314006555E-2"/>
          <c:y val="9.8984082213604024E-2"/>
          <c:w val="0.60512535632970244"/>
          <c:h val="0.58502788742997069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400">
          <a:solidFill>
            <a:schemeClr val="bg1"/>
          </a:solidFill>
          <a:latin typeface="Calibri" pitchFamily="34" charset="0"/>
        </a:defRPr>
      </a:pPr>
      <a:endParaRPr lang="ru-RU"/>
    </a:p>
  </c:tx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</c:spPr>
    </c:backWall>
    <c:plotArea>
      <c:layout/>
      <c:bar3DChart>
        <c:barDir val="col"/>
        <c:grouping val="standard"/>
        <c:varyColors val="0"/>
        <c:ser>
          <c:idx val="1"/>
          <c:order val="0"/>
          <c:tx>
            <c:strRef>
              <c:f>Лист1!$D$6</c:f>
              <c:strCache>
                <c:ptCount val="1"/>
                <c:pt idx="0">
                  <c:v>1 полугодие 2013 года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51000"/>
                    <a:satMod val="130000"/>
                  </a:schemeClr>
                </a:gs>
                <a:gs pos="80000">
                  <a:schemeClr val="accent3">
                    <a:shade val="93000"/>
                    <a:satMod val="130000"/>
                  </a:schemeClr>
                </a:gs>
                <a:gs pos="100000">
                  <a:schemeClr val="accent3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1.1695904637548981E-2"/>
                  <c:y val="-1.3366750208855797E-2"/>
                </c:manualLayout>
              </c:layout>
              <c:tx>
                <c:rich>
                  <a:bodyPr/>
                  <a:lstStyle/>
                  <a:p>
                    <a:r>
                      <a:rPr lang="ru-RU" sz="1800" dirty="0" smtClean="0">
                        <a:latin typeface="Times New Roman" pitchFamily="18" charset="0"/>
                        <a:cs typeface="Times New Roman" pitchFamily="18" charset="0"/>
                      </a:rPr>
                      <a:t>204,7 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855031297128116E-2"/>
                  <c:y val="0.10386300883283407"/>
                </c:manualLayout>
              </c:layout>
              <c:tx>
                <c:rich>
                  <a:bodyPr/>
                  <a:lstStyle/>
                  <a:p>
                    <a:pPr>
                      <a:defRPr sz="1800" b="1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580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Лист1!$E$4:$F$4</c:f>
              <c:strCache>
                <c:ptCount val="2"/>
                <c:pt idx="0">
                  <c:v>Расходы
(тыс. рублей)
</c:v>
                </c:pt>
                <c:pt idx="1">
                  <c:v>Количество трудоустроенных граждан (человек)
</c:v>
                </c:pt>
              </c:strCache>
            </c:strRef>
          </c:cat>
          <c:val>
            <c:numRef>
              <c:f>Лист1!$E$6:$F$6</c:f>
              <c:numCache>
                <c:formatCode>#,##0</c:formatCode>
                <c:ptCount val="2"/>
                <c:pt idx="0" formatCode="#,##0.0">
                  <c:v>2003.5</c:v>
                </c:pt>
                <c:pt idx="1">
                  <c:v>834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31794816"/>
        <c:axId val="132096768"/>
        <c:axId val="131753280"/>
      </c:bar3DChart>
      <c:catAx>
        <c:axId val="13179481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6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32096768"/>
        <c:crosses val="autoZero"/>
        <c:auto val="1"/>
        <c:lblAlgn val="ctr"/>
        <c:lblOffset val="100"/>
        <c:noMultiLvlLbl val="0"/>
      </c:catAx>
      <c:valAx>
        <c:axId val="132096768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extTo"/>
        <c:crossAx val="131794816"/>
        <c:crosses val="autoZero"/>
        <c:crossBetween val="between"/>
      </c:valAx>
      <c:serAx>
        <c:axId val="131753280"/>
        <c:scaling>
          <c:orientation val="minMax"/>
        </c:scaling>
        <c:delete val="1"/>
        <c:axPos val="b"/>
        <c:majorTickMark val="none"/>
        <c:minorTickMark val="none"/>
        <c:tickLblPos val="none"/>
        <c:crossAx val="132096768"/>
        <c:crosses val="autoZero"/>
      </c:ser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/>
      </a:pPr>
      <a:endParaRPr lang="ru-RU"/>
    </a:p>
  </c:txPr>
  <c:externalData r:id="rId2">
    <c:autoUpdate val="0"/>
  </c:externalData>
  <c:userShapes r:id="rId3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2432348266552071"/>
          <c:w val="0.71502204869205144"/>
          <c:h val="0.35442706861168038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b="1"/>
                      <a:t>1 508,9
1</a:t>
                    </a:r>
                    <a:r>
                      <a:rPr lang="ru-RU" sz="1200" b="1"/>
                      <a:t>,2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3.3935910996200205E-2"/>
                  <c:y val="-2.5207324143864451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38 003,3
3</a:t>
                    </a:r>
                    <a:r>
                      <a:rPr lang="ru-RU" sz="1200" b="1"/>
                      <a:t>0,9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1.3161123516276903E-2"/>
                  <c:y val="2.3507584117305993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20 065,8
16</a:t>
                    </a:r>
                    <a:r>
                      <a:rPr lang="ru-RU" sz="1200" b="1"/>
                      <a:t>,3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7.9482116974184513E-3"/>
                  <c:y val="7.9101751235964904E-4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26 012,5
21</a:t>
                    </a:r>
                    <a:r>
                      <a:rPr lang="ru-RU" sz="1200" b="1"/>
                      <a:t>,2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-4.4637442707721332E-2"/>
                  <c:y val="-9.7592658399885568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5 518,3
</a:t>
                    </a:r>
                    <a:r>
                      <a:rPr lang="ru-RU" sz="1200" b="1"/>
                      <a:t>4,</a:t>
                    </a:r>
                    <a:r>
                      <a:rPr lang="en-US" sz="1200" b="1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-6.6401065538449489E-3"/>
                  <c:y val="-8.8271270129238726E-3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31 874,6
2</a:t>
                    </a:r>
                    <a:r>
                      <a:rPr lang="ru-RU" sz="1200" b="1"/>
                      <a:t>5,9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</c:dLbls>
          <c:cat>
            <c:strRef>
              <c:f>Лист1!$B$35:$B$40</c:f>
              <c:strCache>
                <c:ptCount val="6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Транспорт</c:v>
                </c:pt>
                <c:pt idx="3">
                  <c:v>Дорожное хозяйство</c:v>
                </c:pt>
                <c:pt idx="4">
                  <c:v>Связь и информатика</c:v>
                </c:pt>
                <c:pt idx="5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Лист1!$C$35:$C$40</c:f>
              <c:numCache>
                <c:formatCode>#,##0.0</c:formatCode>
                <c:ptCount val="6"/>
                <c:pt idx="0">
                  <c:v>1508.9</c:v>
                </c:pt>
                <c:pt idx="1">
                  <c:v>38003.300000000003</c:v>
                </c:pt>
                <c:pt idx="2">
                  <c:v>20065.8</c:v>
                </c:pt>
                <c:pt idx="3">
                  <c:v>26012.5</c:v>
                </c:pt>
                <c:pt idx="4">
                  <c:v>5518.3</c:v>
                </c:pt>
                <c:pt idx="5">
                  <c:v>31874.6</c:v>
                </c:pt>
              </c:numCache>
            </c:numRef>
          </c:val>
        </c:ser>
        <c:ser>
          <c:idx val="1"/>
          <c:order val="1"/>
          <c:cat>
            <c:strRef>
              <c:f>Лист1!$B$35:$B$40</c:f>
              <c:strCache>
                <c:ptCount val="6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Транспорт</c:v>
                </c:pt>
                <c:pt idx="3">
                  <c:v>Дорожное хозяйство</c:v>
                </c:pt>
                <c:pt idx="4">
                  <c:v>Связь и информатика</c:v>
                </c:pt>
                <c:pt idx="5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Лист1!$D$35:$D$40</c:f>
              <c:numCache>
                <c:formatCode>#,##0.0</c:formatCode>
                <c:ptCount val="6"/>
                <c:pt idx="0">
                  <c:v>1.2269135509345166</c:v>
                </c:pt>
                <c:pt idx="1">
                  <c:v>30.901162270680427</c:v>
                </c:pt>
                <c:pt idx="2">
                  <c:v>16.315860514508731</c:v>
                </c:pt>
                <c:pt idx="3">
                  <c:v>21.151228539786675</c:v>
                </c:pt>
                <c:pt idx="4">
                  <c:v>4.4870283306527554</c:v>
                </c:pt>
                <c:pt idx="5">
                  <c:v>25.917806793437165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b"/>
      <c:layout>
        <c:manualLayout>
          <c:xMode val="edge"/>
          <c:yMode val="edge"/>
          <c:x val="0.33749777237736989"/>
          <c:y val="0.68977280583794032"/>
          <c:w val="0.6605182500132476"/>
          <c:h val="0.31022719416205413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400">
          <a:solidFill>
            <a:schemeClr val="bg1"/>
          </a:solidFill>
          <a:latin typeface="Calibri" pitchFamily="34" charset="0"/>
        </a:defRPr>
      </a:pPr>
      <a:endParaRPr lang="ru-RU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2432348266552071"/>
          <c:w val="0.71502204869205144"/>
          <c:h val="0.35442706861168038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b="1"/>
                      <a:t>1 508,9
1</a:t>
                    </a:r>
                    <a:r>
                      <a:rPr lang="ru-RU" sz="1200" b="1"/>
                      <a:t>,2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3.3935910996200205E-2"/>
                  <c:y val="-2.5207324143864451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38 003,3
3</a:t>
                    </a:r>
                    <a:r>
                      <a:rPr lang="ru-RU" sz="1200" b="1"/>
                      <a:t>0,9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1.3161123516276903E-2"/>
                  <c:y val="2.3507584117305993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20 065,8
16</a:t>
                    </a:r>
                    <a:r>
                      <a:rPr lang="ru-RU" sz="1200" b="1"/>
                      <a:t>,3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7.9482116974184513E-3"/>
                  <c:y val="7.9101751235964904E-4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26 012,5
21</a:t>
                    </a:r>
                    <a:r>
                      <a:rPr lang="ru-RU" sz="1200" b="1"/>
                      <a:t>,2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-4.4637442707721332E-2"/>
                  <c:y val="-9.7592658399885568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5 518,3
</a:t>
                    </a:r>
                    <a:r>
                      <a:rPr lang="ru-RU" sz="1200" b="1"/>
                      <a:t>4,</a:t>
                    </a:r>
                    <a:r>
                      <a:rPr lang="en-US" sz="1200" b="1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-6.6401065538449489E-3"/>
                  <c:y val="-8.8271270129238726E-3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31 874,6
2</a:t>
                    </a:r>
                    <a:r>
                      <a:rPr lang="ru-RU" sz="1200" b="1"/>
                      <a:t>5,9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</c:dLbls>
          <c:cat>
            <c:strRef>
              <c:f>Лист1!$B$35:$B$40</c:f>
              <c:strCache>
                <c:ptCount val="6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Транспорт</c:v>
                </c:pt>
                <c:pt idx="3">
                  <c:v>Дорожное хозяйство</c:v>
                </c:pt>
                <c:pt idx="4">
                  <c:v>Связь и информатика</c:v>
                </c:pt>
                <c:pt idx="5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Лист1!$C$35:$C$40</c:f>
              <c:numCache>
                <c:formatCode>#,##0.0</c:formatCode>
                <c:ptCount val="6"/>
                <c:pt idx="0">
                  <c:v>1508.9</c:v>
                </c:pt>
                <c:pt idx="1">
                  <c:v>38003.300000000003</c:v>
                </c:pt>
                <c:pt idx="2">
                  <c:v>20065.8</c:v>
                </c:pt>
                <c:pt idx="3">
                  <c:v>26012.5</c:v>
                </c:pt>
                <c:pt idx="4">
                  <c:v>5518.3</c:v>
                </c:pt>
                <c:pt idx="5">
                  <c:v>31874.6</c:v>
                </c:pt>
              </c:numCache>
            </c:numRef>
          </c:val>
        </c:ser>
        <c:ser>
          <c:idx val="1"/>
          <c:order val="1"/>
          <c:cat>
            <c:strRef>
              <c:f>Лист1!$B$35:$B$40</c:f>
              <c:strCache>
                <c:ptCount val="6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Транспорт</c:v>
                </c:pt>
                <c:pt idx="3">
                  <c:v>Дорожное хозяйство</c:v>
                </c:pt>
                <c:pt idx="4">
                  <c:v>Связь и информатика</c:v>
                </c:pt>
                <c:pt idx="5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Лист1!$D$35:$D$40</c:f>
              <c:numCache>
                <c:formatCode>#,##0.0</c:formatCode>
                <c:ptCount val="6"/>
                <c:pt idx="0">
                  <c:v>1.2269135509345166</c:v>
                </c:pt>
                <c:pt idx="1">
                  <c:v>30.901162270680427</c:v>
                </c:pt>
                <c:pt idx="2">
                  <c:v>16.315860514508731</c:v>
                </c:pt>
                <c:pt idx="3">
                  <c:v>21.151228539786675</c:v>
                </c:pt>
                <c:pt idx="4">
                  <c:v>4.4870283306527554</c:v>
                </c:pt>
                <c:pt idx="5">
                  <c:v>25.917806793437165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b"/>
      <c:layout>
        <c:manualLayout>
          <c:xMode val="edge"/>
          <c:yMode val="edge"/>
          <c:x val="0.33749777237737011"/>
          <c:y val="0.6897728058379401"/>
          <c:w val="0.6605182500132476"/>
          <c:h val="0.31022719416205435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400">
          <a:solidFill>
            <a:schemeClr val="bg1"/>
          </a:solidFill>
          <a:latin typeface="Calibri" pitchFamily="34" charset="0"/>
        </a:defRPr>
      </a:pPr>
      <a:endParaRPr lang="ru-RU"/>
    </a:p>
  </c:tx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2432348266552071"/>
          <c:w val="0.71502204869205144"/>
          <c:h val="0.35442706861168038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b="1"/>
                      <a:t>1 508,9
1</a:t>
                    </a:r>
                    <a:r>
                      <a:rPr lang="ru-RU" sz="1200" b="1"/>
                      <a:t>,2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3.3935910996200205E-2"/>
                  <c:y val="-2.5207324143864451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38 003,3
3</a:t>
                    </a:r>
                    <a:r>
                      <a:rPr lang="ru-RU" sz="1200" b="1"/>
                      <a:t>0,9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1.3161123516276903E-2"/>
                  <c:y val="2.3507584117305993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20 065,8
16</a:t>
                    </a:r>
                    <a:r>
                      <a:rPr lang="ru-RU" sz="1200" b="1"/>
                      <a:t>,3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-7.9482116974184513E-3"/>
                  <c:y val="7.9101751235964904E-4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26 012,5
21</a:t>
                    </a:r>
                    <a:r>
                      <a:rPr lang="ru-RU" sz="1200" b="1"/>
                      <a:t>,2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4"/>
              <c:layout>
                <c:manualLayout>
                  <c:x val="-4.4637442707721332E-2"/>
                  <c:y val="-9.7592658399885568E-2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5 518,3
</a:t>
                    </a:r>
                    <a:r>
                      <a:rPr lang="ru-RU" sz="1200" b="1"/>
                      <a:t>4,</a:t>
                    </a:r>
                    <a:r>
                      <a:rPr lang="en-US" sz="1200" b="1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5"/>
              <c:layout>
                <c:manualLayout>
                  <c:x val="-6.6401065538449489E-3"/>
                  <c:y val="-8.8271270129238726E-3"/>
                </c:manualLayout>
              </c:layout>
              <c:tx>
                <c:rich>
                  <a:bodyPr/>
                  <a:lstStyle/>
                  <a:p>
                    <a:r>
                      <a:rPr lang="en-US" sz="1200" b="1"/>
                      <a:t>31 874,6
2</a:t>
                    </a:r>
                    <a:r>
                      <a:rPr lang="ru-RU" sz="1200" b="1"/>
                      <a:t>5,9</a:t>
                    </a:r>
                    <a:r>
                      <a:rPr lang="en-US" sz="1200" b="1"/>
                      <a:t>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0"/>
          </c:dLbls>
          <c:cat>
            <c:strRef>
              <c:f>Лист1!$B$35:$B$40</c:f>
              <c:strCache>
                <c:ptCount val="6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Транспорт</c:v>
                </c:pt>
                <c:pt idx="3">
                  <c:v>Дорожное хозяйство</c:v>
                </c:pt>
                <c:pt idx="4">
                  <c:v>Связь и информатика</c:v>
                </c:pt>
                <c:pt idx="5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Лист1!$C$35:$C$40</c:f>
              <c:numCache>
                <c:formatCode>#,##0.0</c:formatCode>
                <c:ptCount val="6"/>
                <c:pt idx="0">
                  <c:v>1508.9</c:v>
                </c:pt>
                <c:pt idx="1">
                  <c:v>38003.300000000003</c:v>
                </c:pt>
                <c:pt idx="2">
                  <c:v>20065.8</c:v>
                </c:pt>
                <c:pt idx="3">
                  <c:v>26012.5</c:v>
                </c:pt>
                <c:pt idx="4">
                  <c:v>5518.3</c:v>
                </c:pt>
                <c:pt idx="5">
                  <c:v>31874.6</c:v>
                </c:pt>
              </c:numCache>
            </c:numRef>
          </c:val>
        </c:ser>
        <c:ser>
          <c:idx val="1"/>
          <c:order val="1"/>
          <c:cat>
            <c:strRef>
              <c:f>Лист1!$B$35:$B$40</c:f>
              <c:strCache>
                <c:ptCount val="6"/>
                <c:pt idx="0">
                  <c:v>Общеэкономические вопросы</c:v>
                </c:pt>
                <c:pt idx="1">
                  <c:v>Сельское хозяйство и рыболовство</c:v>
                </c:pt>
                <c:pt idx="2">
                  <c:v>Транспорт</c:v>
                </c:pt>
                <c:pt idx="3">
                  <c:v>Дорожное хозяйство</c:v>
                </c:pt>
                <c:pt idx="4">
                  <c:v>Связь и информатика</c:v>
                </c:pt>
                <c:pt idx="5">
                  <c:v>Другие вопросы в области национальной экономики</c:v>
                </c:pt>
              </c:strCache>
            </c:strRef>
          </c:cat>
          <c:val>
            <c:numRef>
              <c:f>Лист1!$D$35:$D$40</c:f>
              <c:numCache>
                <c:formatCode>#,##0.0</c:formatCode>
                <c:ptCount val="6"/>
                <c:pt idx="0">
                  <c:v>1.2269135509345166</c:v>
                </c:pt>
                <c:pt idx="1">
                  <c:v>30.901162270680427</c:v>
                </c:pt>
                <c:pt idx="2">
                  <c:v>16.315860514508731</c:v>
                </c:pt>
                <c:pt idx="3">
                  <c:v>21.151228539786675</c:v>
                </c:pt>
                <c:pt idx="4">
                  <c:v>4.4870283306527554</c:v>
                </c:pt>
                <c:pt idx="5">
                  <c:v>25.917806793437165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b"/>
      <c:layout>
        <c:manualLayout>
          <c:xMode val="edge"/>
          <c:yMode val="edge"/>
          <c:x val="0.33749777237737033"/>
          <c:y val="0.68977280583793987"/>
          <c:w val="0.6605182500132476"/>
          <c:h val="0.31022719416205446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400">
          <a:solidFill>
            <a:schemeClr val="bg1"/>
          </a:solidFill>
          <a:latin typeface="Calibri" pitchFamily="34" charset="0"/>
        </a:defRPr>
      </a:pPr>
      <a:endParaRPr lang="ru-RU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661018774841921"/>
          <c:y val="0.14992193140036802"/>
          <c:w val="0.28568063738955152"/>
          <c:h val="0.64674826094499949"/>
        </c:manualLayout>
      </c:layout>
      <c:overlay val="0"/>
    </c:legend>
    <c:plotVisOnly val="1"/>
    <c:dispBlanksAs val="zero"/>
    <c:showDLblsOverMax val="0"/>
  </c:chart>
  <c:spPr>
    <a:effectLst/>
    <a:scene3d>
      <a:camera prst="orthographicFront"/>
      <a:lightRig rig="threePt" dir="t"/>
    </a:scene3d>
    <a:sp3d prstMaterial="dkEdge">
      <a:bevelT w="12700" h="0" prst="slope"/>
      <a:bevelB w="127000" prst="slope"/>
    </a:sp3d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091219670104375"/>
          <c:y val="8.1905186083897463E-2"/>
          <c:w val="0.83643574737804749"/>
          <c:h val="0.691566479710266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Лист8!$B$6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Pt>
            <c:idx val="0"/>
            <c:invertIfNegative val="0"/>
            <c:bubble3D val="0"/>
          </c:dPt>
          <c:cat>
            <c:strRef>
              <c:f>Лист8!$A$7:$A$8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Лист8!$B$7:$B$8</c:f>
              <c:numCache>
                <c:formatCode>General</c:formatCode>
                <c:ptCount val="2"/>
                <c:pt idx="0">
                  <c:v>139.69999999999999</c:v>
                </c:pt>
                <c:pt idx="1">
                  <c:v>42.8</c:v>
                </c:pt>
              </c:numCache>
            </c:numRef>
          </c:val>
        </c:ser>
        <c:ser>
          <c:idx val="1"/>
          <c:order val="1"/>
          <c:tx>
            <c:strRef>
              <c:f>Лист8!$C$6</c:f>
              <c:strCache>
                <c:ptCount val="1"/>
                <c:pt idx="0">
                  <c:v>факт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strRef>
              <c:f>Лист8!$A$7:$A$8</c:f>
              <c:strCache>
                <c:ptCount val="2"/>
                <c:pt idx="0">
                  <c:v>Налоговые доходы</c:v>
                </c:pt>
                <c:pt idx="1">
                  <c:v>Неналоговые доходы</c:v>
                </c:pt>
              </c:strCache>
            </c:strRef>
          </c:cat>
          <c:val>
            <c:numRef>
              <c:f>Лист8!$C$7:$C$8</c:f>
              <c:numCache>
                <c:formatCode>General</c:formatCode>
                <c:ptCount val="2"/>
                <c:pt idx="0">
                  <c:v>149</c:v>
                </c:pt>
                <c:pt idx="1">
                  <c:v>56.3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31048960"/>
        <c:axId val="131050496"/>
        <c:axId val="0"/>
      </c:bar3DChart>
      <c:catAx>
        <c:axId val="13104896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2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31050496"/>
        <c:crosses val="autoZero"/>
        <c:auto val="1"/>
        <c:lblAlgn val="ctr"/>
        <c:lblOffset val="100"/>
        <c:noMultiLvlLbl val="0"/>
      </c:catAx>
      <c:valAx>
        <c:axId val="1310504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31048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0042391848011274"/>
          <c:y val="0.87574765091821427"/>
          <c:w val="0.34841535433070869"/>
          <c:h val="0.12377420644022434"/>
        </c:manualLayout>
      </c:layout>
      <c:overlay val="0"/>
      <c:txPr>
        <a:bodyPr/>
        <a:lstStyle/>
        <a:p>
          <a:pPr>
            <a:defRPr sz="24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>
          <a:solidFill>
            <a:schemeClr val="tx1"/>
          </a:solidFill>
        </a:defRPr>
      </a:pPr>
      <a:endParaRPr lang="ru-RU"/>
    </a:p>
  </c:txPr>
  <c:externalData r:id="rId1">
    <c:autoUpdate val="0"/>
  </c:externalData>
  <c:userShapes r:id="rId2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7030A0"/>
            </a:solidFill>
          </c:spPr>
          <c:explosion val="25"/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0000"/>
              </a:solidFill>
            </c:spPr>
          </c:dPt>
          <c:dLbls>
            <c:dLbl>
              <c:idx val="1"/>
              <c:layout>
                <c:manualLayout>
                  <c:x val="-0.12788297002919513"/>
                  <c:y val="-0.133760426421462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0135951583124256E-2"/>
                  <c:y val="0.1395760971354387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"/>
                  <c:y val="-4.943320106880121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Благоустройство</c:v>
                </c:pt>
                <c:pt idx="3">
                  <c:v>Другие вопросы в области ЖКХ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4948.7</c:v>
                </c:pt>
                <c:pt idx="1">
                  <c:v>40434.199999999997</c:v>
                </c:pt>
                <c:pt idx="2">
                  <c:v>892.2</c:v>
                </c:pt>
                <c:pt idx="3">
                  <c:v>12002.8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</c:spPr>
          </c:dPt>
          <c:dPt>
            <c:idx val="1"/>
            <c:bubble3D val="0"/>
            <c:spPr>
              <a:solidFill>
                <a:srgbClr val="7030A0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Pt>
            <c:idx val="3"/>
            <c:bubble3D val="0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4.7926438125232465E-2"/>
                  <c:y val="-6.8749999999999992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3.7499999999999999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7926438125232465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6.9014070900334748E-2"/>
                  <c:y val="-1.2499999999999999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Дошкольное образование</c:v>
                </c:pt>
                <c:pt idx="1">
                  <c:v>Общее образование</c:v>
                </c:pt>
                <c:pt idx="2">
                  <c:v>Молодежная политика</c:v>
                </c:pt>
                <c:pt idx="3">
                  <c:v>Другие вопросы в области образования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122902.7</c:v>
                </c:pt>
                <c:pt idx="1">
                  <c:v>296460.7</c:v>
                </c:pt>
                <c:pt idx="2">
                  <c:v>5683.8</c:v>
                </c:pt>
                <c:pt idx="3">
                  <c:v>22299.7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8458880139983723E-2"/>
          <c:y val="8.5648148148148223E-2"/>
          <c:w val="0.6246985045827359"/>
          <c:h val="0.91435185185185186"/>
        </c:manualLayout>
      </c:layout>
      <c:doughnutChart>
        <c:varyColors val="1"/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71019685039370806"/>
          <c:y val="0.11697530278594692"/>
          <c:w val="0.25434215669849775"/>
          <c:h val="0.76203301394555145"/>
        </c:manualLayout>
      </c:layout>
      <c:overlay val="0"/>
    </c:legend>
    <c:plotVisOnly val="0"/>
    <c:dispBlanksAs val="zero"/>
    <c:showDLblsOverMax val="0"/>
  </c:chart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6.7188316639490819E-2"/>
                  <c:y val="0.1369246875515748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5.5990263866242354E-2"/>
                  <c:y val="-0.1334137981271754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Культура и кинематография</c:v>
                </c:pt>
                <c:pt idx="1">
                  <c:v>Другие вопросы в области культуры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41405.4</c:v>
                </c:pt>
                <c:pt idx="1">
                  <c:v>13864.2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0070C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1.9534272650645803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6.0105454309679392E-3"/>
                  <c:y val="0.12687224669603525"/>
                </c:manualLayout>
              </c:layout>
              <c:spPr/>
              <c:txPr>
                <a:bodyPr/>
                <a:lstStyle/>
                <a:p>
                  <a:pPr>
                    <a:defRPr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6.0105454309679392E-3"/>
                  <c:y val="-0.12687224669603522"/>
                </c:manualLayout>
              </c:layout>
              <c:spPr/>
              <c:txPr>
                <a:bodyPr/>
                <a:lstStyle/>
                <a:p>
                  <a:pPr>
                    <a:defRPr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Пенсионное обеспечение</c:v>
                </c:pt>
                <c:pt idx="1">
                  <c:v>Социальное обеспечение населения</c:v>
                </c:pt>
                <c:pt idx="2">
                  <c:v>Охрана семьи и детства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493.7</c:v>
                </c:pt>
                <c:pt idx="1">
                  <c:v>6128.9</c:v>
                </c:pt>
                <c:pt idx="2">
                  <c:v>5207.3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841394484401684"/>
          <c:y val="0.24060744389330191"/>
          <c:w val="0.32758454636709855"/>
          <c:h val="0.48075257553158285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-0.13746432942588271"/>
                  <c:y val="-0.15625"/>
                </c:manualLayout>
              </c:layout>
              <c:spPr/>
              <c:txPr>
                <a:bodyPr/>
                <a:lstStyle/>
                <a:p>
                  <a:pPr>
                    <a:defRPr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115299712470614"/>
                  <c:y val="0.19375000000000001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latin typeface="Times New Roman" pitchFamily="18" charset="0"/>
                        <a:cs typeface="Times New Roman" pitchFamily="18" charset="0"/>
                      </a:rPr>
                      <a:t>6932,1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Дотации на выравнивание бюджетной обеспеченности</c:v>
                </c:pt>
                <c:pt idx="1">
                  <c:v>Иные дотации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5986.4</c:v>
                </c:pt>
                <c:pt idx="1">
                  <c:v>6932.1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0532971935506341"/>
          <c:y val="8.6858759842519701E-2"/>
          <c:w val="0.38948288070089593"/>
          <c:h val="0.79503248031496065"/>
        </c:manualLayout>
      </c:layout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1666666666666688E-2"/>
          <c:y val="3.8834001461626202E-2"/>
          <c:w val="0.80694444444444469"/>
          <c:h val="0.73777841651725962"/>
        </c:manualLayout>
      </c:layout>
      <c:ofPieChart>
        <c:ofPieType val="pie"/>
        <c:varyColors val="1"/>
        <c:ser>
          <c:idx val="0"/>
          <c:order val="0"/>
          <c:dPt>
            <c:idx val="0"/>
            <c:bubble3D val="0"/>
            <c:spPr>
              <a:solidFill>
                <a:srgbClr val="FFFF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0.14557042869641296"/>
                  <c:y val="-0.11692720782170471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643026,7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7232119422572179"/>
                  <c:y val="-1.88224294048477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70036,5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-6.413987314085734E-2"/>
                  <c:y val="-0.2006423408850686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>
                        <a:solidFill>
                          <a:schemeClr val="tx1"/>
                        </a:solidFill>
                      </a:rPr>
                      <a:t>70036,5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40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'Програмные расходы'!$A$5:$A$6</c:f>
              <c:strCache>
                <c:ptCount val="2"/>
                <c:pt idx="0">
                  <c:v>программные расходы</c:v>
                </c:pt>
                <c:pt idx="1">
                  <c:v>непрограммные расходы</c:v>
                </c:pt>
              </c:strCache>
            </c:strRef>
          </c:cat>
          <c:val>
            <c:numRef>
              <c:f>'Програмные расходы'!$B$5:$B$6</c:f>
              <c:numCache>
                <c:formatCode>#,##0.0</c:formatCode>
                <c:ptCount val="2"/>
                <c:pt idx="0">
                  <c:v>1373.3</c:v>
                </c:pt>
                <c:pt idx="1">
                  <c:v>54.1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b"/>
      <c:layout/>
      <c:overlay val="0"/>
      <c:spPr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c:spPr>
      <c:txPr>
        <a:bodyPr/>
        <a:lstStyle/>
        <a:p>
          <a:pPr>
            <a:defRPr sz="2400">
              <a:solidFill>
                <a:schemeClr val="dk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2"/>
              <c:layout>
                <c:manualLayout>
                  <c:x val="-1.2059438789802084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50.7</c:v>
                </c:pt>
                <c:pt idx="1">
                  <c:v>27.6</c:v>
                </c:pt>
                <c:pt idx="2">
                  <c:v>26.8</c:v>
                </c:pt>
                <c:pt idx="3">
                  <c:v>32.6</c:v>
                </c:pt>
                <c:pt idx="4">
                  <c:v>3.4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2"/>
              <c:layout>
                <c:manualLayout>
                  <c:x val="1.6581609640714184E-2"/>
                  <c:y val="2.891299873784515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</c:v>
                </c:pt>
                <c:pt idx="4">
                  <c:v>Прочие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56.9</c:v>
                </c:pt>
                <c:pt idx="1">
                  <c:v>48.2</c:v>
                </c:pt>
                <c:pt idx="2">
                  <c:v>27.1</c:v>
                </c:pt>
                <c:pt idx="3">
                  <c:v>41.8</c:v>
                </c:pt>
                <c:pt idx="4">
                  <c:v>3.4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71396736"/>
        <c:axId val="71398528"/>
      </c:barChart>
      <c:catAx>
        <c:axId val="71396736"/>
        <c:scaling>
          <c:orientation val="minMax"/>
        </c:scaling>
        <c:delete val="0"/>
        <c:axPos val="b"/>
        <c:majorTickMark val="out"/>
        <c:minorTickMark val="none"/>
        <c:tickLblPos val="nextTo"/>
        <c:crossAx val="71398528"/>
        <c:crosses val="autoZero"/>
        <c:auto val="1"/>
        <c:lblAlgn val="ctr"/>
        <c:lblOffset val="100"/>
        <c:noMultiLvlLbl val="0"/>
      </c:catAx>
      <c:valAx>
        <c:axId val="713985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713967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 b="1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 sz="1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ru-RU" sz="140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2015 год</a:t>
            </a:r>
            <a:endParaRPr lang="ru-RU" sz="1400" dirty="0"/>
          </a:p>
        </c:rich>
      </c:tx>
      <c:layout>
        <c:manualLayout>
          <c:xMode val="edge"/>
          <c:yMode val="edge"/>
          <c:x val="4.0419729691464915E-2"/>
          <c:y val="1.607380895569872E-2"/>
        </c:manualLayout>
      </c:layout>
      <c:overlay val="0"/>
      <c:spPr>
        <a:solidFill>
          <a:schemeClr val="bg2"/>
        </a:solidFill>
        <a:ln w="19055" cap="flat" cmpd="sng" algn="ctr">
          <a:solidFill>
            <a:schemeClr val="bg1"/>
          </a:solidFill>
          <a:prstDash val="solid"/>
        </a:ln>
        <a:effectLst/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8843480795946168E-3"/>
          <c:y val="0.31437442215266126"/>
          <c:w val="0.75315328594800501"/>
          <c:h val="0.626037492593524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2015 года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1409E7"/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Pt>
            <c:idx val="3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6.3910229391536011E-2"/>
                  <c:y val="-0.1790413019171160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2492452719517655"/>
                  <c:y val="-0.19052343099324795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2037413507638893"/>
                  <c:y val="-3.889461238983145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2104180708224371"/>
                  <c:y val="-0.1253435246713751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7.4982517783671446E-2"/>
                  <c:y val="2.653736045703108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4.0597827473474672E-2"/>
                  <c:y val="-0.1035241365082356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8029844165693251E-2"/>
                  <c:y val="-2.238863942580758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2.2957633399613483E-2"/>
                  <c:y val="-8.567486201705970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5.3156022484517854E-2"/>
                  <c:y val="-6.242565986027237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50" b="1" baseline="0">
                    <a:latin typeface="+mj-lt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ЖКХ</c:v>
                </c:pt>
                <c:pt idx="1">
                  <c:v>Общегосударственные расходы</c:v>
                </c:pt>
                <c:pt idx="2">
                  <c:v>Национальная экономика</c:v>
                </c:pt>
                <c:pt idx="3">
                  <c:v>Образование</c:v>
                </c:pt>
                <c:pt idx="4">
                  <c:v>Культура и кинематография</c:v>
                </c:pt>
                <c:pt idx="5">
                  <c:v>Прочие расходы 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87.8</c:v>
                </c:pt>
                <c:pt idx="1">
                  <c:v>56.6</c:v>
                </c:pt>
                <c:pt idx="2">
                  <c:v>50.1</c:v>
                </c:pt>
                <c:pt idx="3">
                  <c:v>418.7</c:v>
                </c:pt>
                <c:pt idx="4">
                  <c:v>49.1</c:v>
                </c:pt>
                <c:pt idx="5">
                  <c:v>50.4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9055">
          <a:noFill/>
        </a:ln>
      </c:spPr>
    </c:plotArea>
    <c:plotVisOnly val="1"/>
    <c:dispBlanksAs val="zero"/>
    <c:showDLblsOverMax val="0"/>
  </c:chart>
  <c:txPr>
    <a:bodyPr/>
    <a:lstStyle/>
    <a:p>
      <a:pPr>
        <a:defRPr sz="1350"/>
      </a:pPr>
      <a:endParaRPr lang="ru-RU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just">
              <a:defRPr sz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pPr>
            <a:r>
              <a:rPr lang="ru-RU" sz="1400" baseline="0" dirty="0" smtClean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2016 год</a:t>
            </a:r>
            <a:endParaRPr lang="ru-RU" sz="1400" dirty="0"/>
          </a:p>
        </c:rich>
      </c:tx>
      <c:layout>
        <c:manualLayout>
          <c:xMode val="edge"/>
          <c:yMode val="edge"/>
          <c:x val="1.7271668090518676E-2"/>
          <c:y val="0.157449610861951"/>
        </c:manualLayout>
      </c:layout>
      <c:overlay val="0"/>
      <c:spPr>
        <a:solidFill>
          <a:schemeClr val="bg2"/>
        </a:solidFill>
        <a:ln w="19043" cap="flat" cmpd="sng" algn="ctr">
          <a:solidFill>
            <a:schemeClr val="bg1"/>
          </a:solidFill>
          <a:prstDash val="solid"/>
        </a:ln>
        <a:effectLst/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841912201326289E-2"/>
          <c:y val="0.31470954981610227"/>
          <c:w val="0.60368328094281898"/>
          <c:h val="0.677786793530881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2016 года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1409E7"/>
              </a:solidFill>
            </c:spPr>
          </c:dPt>
          <c:dPt>
            <c:idx val="2"/>
            <c:bubble3D val="0"/>
            <c:spPr>
              <a:solidFill>
                <a:srgbClr val="E7BD09"/>
              </a:solidFill>
            </c:spPr>
          </c:dPt>
          <c:dPt>
            <c:idx val="3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4"/>
            <c:bubble3D val="0"/>
            <c:spPr>
              <a:solidFill>
                <a:srgbClr val="00B0F0"/>
              </a:solidFill>
            </c:spPr>
          </c:dPt>
          <c:dPt>
            <c:idx val="5"/>
            <c:bubble3D val="0"/>
          </c:dPt>
          <c:dLbls>
            <c:dLbl>
              <c:idx val="0"/>
              <c:layout>
                <c:manualLayout>
                  <c:x val="0.11886240306002656"/>
                  <c:y val="-0.1204644796411509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017763494499872"/>
                  <c:y val="-0.1228917273080768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0671156269992989"/>
                  <c:y val="-4.4275051310087498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8.7720162813598401E-2"/>
                  <c:y val="-0.1053468017442506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6.3094211811870748E-3"/>
                  <c:y val="-3.284357293634040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3.3166185252157823E-2"/>
                  <c:y val="-2.535829352294189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1.79297336319067E-2"/>
                  <c:y val="-2.9145199144539495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1.4398794755341554E-2"/>
                  <c:y val="-1.990186854238417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2.0719167130997314E-2"/>
                  <c:y val="-4.7459570464392843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350" b="1" baseline="0">
                    <a:latin typeface="+mj-lt"/>
                    <a:cs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ЖКХ</c:v>
                </c:pt>
                <c:pt idx="1">
                  <c:v>Общегосударственные расходы</c:v>
                </c:pt>
                <c:pt idx="2">
                  <c:v>Национальная экономика</c:v>
                </c:pt>
                <c:pt idx="3">
                  <c:v>Образование</c:v>
                </c:pt>
                <c:pt idx="4">
                  <c:v>Культура и кинематография</c:v>
                </c:pt>
                <c:pt idx="5">
                  <c:v>Прочие расходы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58.3</c:v>
                </c:pt>
                <c:pt idx="1">
                  <c:v>54.4</c:v>
                </c:pt>
                <c:pt idx="2">
                  <c:v>62.5</c:v>
                </c:pt>
                <c:pt idx="3">
                  <c:v>447.3</c:v>
                </c:pt>
                <c:pt idx="4">
                  <c:v>55.3</c:v>
                </c:pt>
                <c:pt idx="5">
                  <c:v>35.299999999999997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19043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000" b="1" baseline="0"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000" b="1" baseline="0"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000" b="1" baseline="0"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000" b="1" baseline="0"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egendEntry>
        <c:idx val="4"/>
        <c:txPr>
          <a:bodyPr/>
          <a:lstStyle/>
          <a:p>
            <a:pPr>
              <a:defRPr sz="1000" b="1" baseline="0"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egendEntry>
        <c:idx val="5"/>
        <c:txPr>
          <a:bodyPr/>
          <a:lstStyle/>
          <a:p>
            <a:pPr>
              <a:defRPr sz="1000" b="1" baseline="0">
                <a:latin typeface="Arial" pitchFamily="34" charset="0"/>
                <a:cs typeface="Arial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72360638090020646"/>
          <c:y val="0.27099474327413914"/>
          <c:w val="0.27357664282512673"/>
          <c:h val="0.72900525672586092"/>
        </c:manualLayout>
      </c:layout>
      <c:overlay val="0"/>
      <c:txPr>
        <a:bodyPr/>
        <a:lstStyle/>
        <a:p>
          <a:pPr>
            <a:defRPr sz="900" b="1" baseline="0">
              <a:latin typeface="Arial" pitchFamily="34" charset="0"/>
              <a:cs typeface="Arial" pitchFamily="34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350"/>
      </a:pPr>
      <a:endParaRPr lang="ru-RU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4"/>
            <c:bubble3D val="0"/>
            <c:spPr>
              <a:solidFill>
                <a:srgbClr val="7030A0"/>
              </a:solidFill>
            </c:spPr>
          </c:dPt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9.0556306812652879E-2"/>
                  <c:y val="0.2099038243815687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9981968924618929E-2"/>
                  <c:y val="-0.1075757099955540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Лист1!$A$2:$A$6</c:f>
              <c:strCache>
                <c:ptCount val="5"/>
                <c:pt idx="0">
                  <c:v>Функционирование представительных органов власти</c:v>
                </c:pt>
                <c:pt idx="1">
                  <c:v>Функционирование администрации</c:v>
                </c:pt>
                <c:pt idx="2">
                  <c:v>Обеспечение финансовых органов</c:v>
                </c:pt>
                <c:pt idx="3">
                  <c:v>Судебная система</c:v>
                </c:pt>
                <c:pt idx="4">
                  <c:v>Другие общегосударственные вопросы 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1213.0999999999999</c:v>
                </c:pt>
                <c:pt idx="1">
                  <c:v>25007.7</c:v>
                </c:pt>
                <c:pt idx="2">
                  <c:v>10283.299999999999</c:v>
                </c:pt>
                <c:pt idx="3">
                  <c:v>17.3</c:v>
                </c:pt>
                <c:pt idx="4">
                  <c:v>17894.8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rgbClr val="C0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0.15513771643879162"/>
                  <c:y val="-7.4203657809706058E-2"/>
                </c:manualLayout>
              </c:layout>
              <c:tx>
                <c:rich>
                  <a:bodyPr/>
                  <a:lstStyle/>
                  <a:p>
                    <a:pPr>
                      <a:defRPr sz="1193">
                        <a:solidFill>
                          <a:schemeClr val="tx1"/>
                        </a:solidFill>
                      </a:defRPr>
                    </a:pPr>
                    <a:r>
                      <a:rPr lang="ru-RU" sz="1193" dirty="0" smtClean="0">
                        <a:solidFill>
                          <a:schemeClr val="tx1"/>
                        </a:solidFill>
                      </a:rPr>
                      <a:t>552,6</a:t>
                    </a:r>
                    <a:r>
                      <a:rPr lang="ru-RU" sz="1193" baseline="0" dirty="0" smtClean="0">
                        <a:solidFill>
                          <a:schemeClr val="tx1"/>
                        </a:solidFill>
                      </a:rPr>
                      <a:t> </a:t>
                    </a:r>
                    <a:r>
                      <a:rPr lang="ru-RU" sz="1193" dirty="0" err="1" smtClean="0">
                        <a:solidFill>
                          <a:schemeClr val="tx1"/>
                        </a:solidFill>
                      </a:rPr>
                      <a:t>тыс.руб</a:t>
                    </a:r>
                    <a:r>
                      <a:rPr lang="ru-RU" sz="1193" dirty="0" smtClean="0">
                        <a:solidFill>
                          <a:schemeClr val="tx1"/>
                        </a:solidFill>
                      </a:rPr>
                      <a:t>.</a:t>
                    </a:r>
                    <a:endParaRPr lang="ru-RU" sz="1400" dirty="0">
                      <a:solidFill>
                        <a:schemeClr val="tx1"/>
                      </a:solidFill>
                    </a:endParaRPr>
                  </a:p>
                </c:rich>
              </c:tx>
              <c:spPr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3682759809525696"/>
                  <c:y val="7.9681274900398405E-3"/>
                </c:manualLayout>
              </c:layout>
              <c:tx>
                <c:rich>
                  <a:bodyPr/>
                  <a:lstStyle/>
                  <a:p>
                    <a:r>
                      <a:rPr lang="ru-RU" sz="1200" dirty="0" smtClean="0">
                        <a:solidFill>
                          <a:schemeClr val="tx1"/>
                        </a:solidFill>
                      </a:rPr>
                      <a:t>3974</a:t>
                    </a:r>
                  </a:p>
                  <a:p>
                    <a:r>
                      <a:rPr lang="ru-RU" sz="1023" dirty="0" smtClean="0">
                        <a:solidFill>
                          <a:schemeClr val="tx1"/>
                        </a:solidFill>
                      </a:rPr>
                      <a:t>(человек)</a:t>
                    </a:r>
                    <a:endParaRPr lang="en-US" sz="12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324138046083132"/>
                  <c:y val="-2.7888446215139442E-2"/>
                </c:manualLayout>
              </c:layout>
              <c:tx>
                <c:rich>
                  <a:bodyPr/>
                  <a:lstStyle/>
                  <a:p>
                    <a:r>
                      <a:rPr lang="ru-RU" sz="1023" dirty="0" smtClean="0">
                        <a:solidFill>
                          <a:schemeClr val="tx1"/>
                        </a:solidFill>
                      </a:rPr>
                      <a:t>3</a:t>
                    </a:r>
                    <a:endParaRPr lang="ru-RU" sz="1200" dirty="0" smtClean="0">
                      <a:solidFill>
                        <a:schemeClr val="tx1"/>
                      </a:solidFill>
                    </a:endParaRPr>
                  </a:p>
                  <a:p>
                    <a:r>
                      <a:rPr lang="ru-RU" sz="1023" dirty="0" smtClean="0">
                        <a:solidFill>
                          <a:schemeClr val="tx1"/>
                        </a:solidFill>
                      </a:rPr>
                      <a:t>(шт.единиц)</a:t>
                    </a:r>
                  </a:p>
                  <a:p>
                    <a:endParaRPr lang="en-US" sz="12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tx>
                <c:rich>
                  <a:bodyPr/>
                  <a:lstStyle/>
                  <a:p>
                    <a:r>
                      <a:rPr lang="ru-RU" sz="1023" dirty="0" smtClean="0">
                        <a:solidFill>
                          <a:schemeClr val="tx1"/>
                        </a:solidFill>
                      </a:rPr>
                      <a:t>43,6%</a:t>
                    </a:r>
                  </a:p>
                  <a:p>
                    <a:r>
                      <a:rPr lang="ru-RU" sz="1023" dirty="0" smtClean="0">
                        <a:solidFill>
                          <a:schemeClr val="tx1"/>
                        </a:solidFill>
                      </a:rPr>
                      <a:t>(147 492,8)</a:t>
                    </a:r>
                    <a:endParaRPr lang="ru-RU" sz="12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4"/>
              <c:tx>
                <c:rich>
                  <a:bodyPr/>
                  <a:lstStyle/>
                  <a:p>
                    <a:r>
                      <a:rPr lang="ru-RU" sz="1023" dirty="0" smtClean="0">
                        <a:solidFill>
                          <a:schemeClr val="tx1"/>
                        </a:solidFill>
                      </a:rPr>
                      <a:t>36,7%</a:t>
                    </a:r>
                  </a:p>
                  <a:p>
                    <a:r>
                      <a:rPr lang="ru-RU" sz="1023" dirty="0" smtClean="0">
                        <a:solidFill>
                          <a:schemeClr val="tx1"/>
                        </a:solidFill>
                      </a:rPr>
                      <a:t>(246 387,4))</a:t>
                    </a:r>
                  </a:p>
                  <a:p>
                    <a:endParaRPr lang="ru-RU" sz="12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5"/>
              <c:tx>
                <c:rich>
                  <a:bodyPr/>
                  <a:lstStyle/>
                  <a:p>
                    <a:r>
                      <a:rPr lang="ru-RU" sz="1023" dirty="0" smtClean="0">
                        <a:solidFill>
                          <a:schemeClr val="tx1"/>
                        </a:solidFill>
                      </a:rPr>
                      <a:t>35,3%</a:t>
                    </a:r>
                  </a:p>
                  <a:p>
                    <a:r>
                      <a:rPr lang="ru-RU" sz="1023" dirty="0" smtClean="0">
                        <a:solidFill>
                          <a:schemeClr val="tx1"/>
                        </a:solidFill>
                      </a:rPr>
                      <a:t>(77717,2)</a:t>
                    </a:r>
                    <a:endParaRPr lang="ru-RU" sz="1200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23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numRef>
              <c:f>Лист1!$A$2:$A$4</c:f>
              <c:numCache>
                <c:formatCode>General</c:formatCode>
                <c:ptCount val="3"/>
              </c:numCache>
            </c:numRef>
          </c:cat>
          <c:val>
            <c:numRef>
              <c:f>Лист1!$B$2:$B$4</c:f>
              <c:numCache>
                <c:formatCode>0.00%</c:formatCode>
                <c:ptCount val="3"/>
                <c:pt idx="0">
                  <c:v>1</c:v>
                </c:pt>
                <c:pt idx="1">
                  <c:v>0.52500000000000002</c:v>
                </c:pt>
                <c:pt idx="2">
                  <c:v>0.47499999999999998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50"/>
      </c:doughnutChart>
      <c:spPr>
        <a:noFill/>
        <a:ln w="21658">
          <a:noFill/>
        </a:ln>
      </c:spPr>
    </c:plotArea>
    <c:plotVisOnly val="1"/>
    <c:dispBlanksAs val="zero"/>
    <c:showDLblsOverMax val="0"/>
  </c:chart>
  <c:txPr>
    <a:bodyPr/>
    <a:lstStyle/>
    <a:p>
      <a:pPr>
        <a:defRPr sz="1534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Органы юстиции</c:v>
                </c:pt>
                <c:pt idx="1">
                  <c:v>Защита населения от чрезвычайных ситуаций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1338.7</c:v>
                </c:pt>
                <c:pt idx="1">
                  <c:v>4351.8999999999996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b="1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9A606F-3FA3-4554-803B-9DB78941EB9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864A56-ED54-4E81-BC1D-52863DC4834D}">
      <dgm:prSet phldrT="[Текст]" custT="1"/>
      <dgm:spPr>
        <a:solidFill>
          <a:srgbClr val="92D050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18279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6BBC9C12-308B-4601-AAA7-91C2F5423CA1}" type="parTrans" cxnId="{C63BDE97-9532-4C18-B422-98047DB251D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AAC5E7F-C1C1-4B0C-BB93-65271289485D}" type="sibTrans" cxnId="{C63BDE97-9532-4C18-B422-98047DB251D0}">
      <dgm:prSet/>
      <dgm:spPr>
        <a:solidFill>
          <a:srgbClr val="3399FF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F0A42DE-5DF7-414D-B0DC-785F0956006C}">
      <dgm:prSet phldrT="[Текст]" custT="1"/>
      <dgm:spPr>
        <a:solidFill>
          <a:srgbClr val="EBF682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21545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5F6CE76-CBB8-4611-BBAB-D75851C743D0}" type="parTrans" cxnId="{DE9BFB48-5F61-4377-9117-DF40EAFF95C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EC48DCD-DCE6-4EDF-BD1B-8045969EA579}" type="sibTrans" cxnId="{DE9BFB48-5F61-4377-9117-DF40EAFF95CD}">
      <dgm:prSet/>
      <dgm:spPr>
        <a:solidFill>
          <a:srgbClr val="3399FF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E3893E4-9D56-49E8-A4FB-DBC46C47D0B4}">
      <dgm:prSet phldrT="[Текст]" custT="1"/>
      <dgm:spPr>
        <a:solidFill>
          <a:srgbClr val="F68B32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22576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D7F4F65-85E4-4BF0-984A-9DCEA269596F}" type="parTrans" cxnId="{829C378F-3882-4948-AC7F-51F8E78C3D0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2DF32D8-86E7-4FDA-B385-AED6384EC446}" type="sibTrans" cxnId="{829C378F-3882-4948-AC7F-51F8E78C3D0D}">
      <dgm:prSet/>
      <dgm:spPr>
        <a:solidFill>
          <a:srgbClr val="3399FF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35368F6-E823-4037-A710-54797C532416}">
      <dgm:prSet custT="1"/>
      <dgm:spPr>
        <a:solidFill>
          <a:srgbClr val="FF4B4B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22381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A33ABB2-1597-462B-A5BA-CD3F78C52B9C}" type="parTrans" cxnId="{13ACDBFB-15E8-43D7-ACE8-98562A7ECAA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4661C44-3EAC-4C28-AFCD-372D0C9CDF76}" type="sibTrans" cxnId="{13ACDBFB-15E8-43D7-ACE8-98562A7ECAA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B6D2617-AC3D-4725-A153-2B1160248B24}" type="pres">
      <dgm:prSet presAssocID="{089A606F-3FA3-4554-803B-9DB78941EB9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583884-E138-4246-AA42-B398A7ADF6A3}" type="pres">
      <dgm:prSet presAssocID="{2B864A56-ED54-4E81-BC1D-52863DC4834D}" presName="node" presStyleLbl="node1" presStyleIdx="0" presStyleCnt="4" custScaleX="61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F52E8-2BD2-4466-8EA0-2C298C00C43A}" type="pres">
      <dgm:prSet presAssocID="{8AAC5E7F-C1C1-4B0C-BB93-65271289485D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F486BD8-49C6-4F12-ADE9-D4D1F6A39803}" type="pres">
      <dgm:prSet presAssocID="{8AAC5E7F-C1C1-4B0C-BB93-65271289485D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5B26000-FDC3-48ED-8AC3-E27B87F12D23}" type="pres">
      <dgm:prSet presAssocID="{BF0A42DE-5DF7-414D-B0DC-785F0956006C}" presName="node" presStyleLbl="node1" presStyleIdx="1" presStyleCnt="4" custScaleX="59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5146D-47C9-4ED2-9D84-1746B5ECFD01}" type="pres">
      <dgm:prSet presAssocID="{0EC48DCD-DCE6-4EDF-BD1B-8045969EA579}" presName="sibTrans" presStyleLbl="sibTrans2D1" presStyleIdx="1" presStyleCnt="3"/>
      <dgm:spPr/>
      <dgm:t>
        <a:bodyPr/>
        <a:lstStyle/>
        <a:p>
          <a:endParaRPr lang="ru-RU"/>
        </a:p>
      </dgm:t>
    </dgm:pt>
    <dgm:pt modelId="{AAE65F15-C7EF-4B9F-9641-CBDEDCFFD0A5}" type="pres">
      <dgm:prSet presAssocID="{0EC48DCD-DCE6-4EDF-BD1B-8045969EA57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3D86F2A-2342-4D59-A0D4-A78B33EE11AF}" type="pres">
      <dgm:prSet presAssocID="{FE3893E4-9D56-49E8-A4FB-DBC46C47D0B4}" presName="node" presStyleLbl="node1" presStyleIdx="2" presStyleCnt="4" custScaleX="61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44F8B-1CDD-412C-8B51-400029F33490}" type="pres">
      <dgm:prSet presAssocID="{22DF32D8-86E7-4FDA-B385-AED6384EC44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FF4BC92-EEB7-495F-B296-02FF1F205005}" type="pres">
      <dgm:prSet presAssocID="{22DF32D8-86E7-4FDA-B385-AED6384EC44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184311F5-0BEC-4136-A327-A905DF2465E1}" type="pres">
      <dgm:prSet presAssocID="{B35368F6-E823-4037-A710-54797C532416}" presName="node" presStyleLbl="node1" presStyleIdx="3" presStyleCnt="4" custScaleX="63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22416F-4153-4FCD-99A5-43B9C4EA1D58}" type="presOf" srcId="{8AAC5E7F-C1C1-4B0C-BB93-65271289485D}" destId="{FB3F52E8-2BD2-4466-8EA0-2C298C00C43A}" srcOrd="0" destOrd="0" presId="urn:microsoft.com/office/officeart/2005/8/layout/process1"/>
    <dgm:cxn modelId="{3B6B0FF4-7355-46FB-B987-FFF22285CBBD}" type="presOf" srcId="{0EC48DCD-DCE6-4EDF-BD1B-8045969EA579}" destId="{AAE65F15-C7EF-4B9F-9641-CBDEDCFFD0A5}" srcOrd="1" destOrd="0" presId="urn:microsoft.com/office/officeart/2005/8/layout/process1"/>
    <dgm:cxn modelId="{13ACDBFB-15E8-43D7-ACE8-98562A7ECAA0}" srcId="{089A606F-3FA3-4554-803B-9DB78941EB9B}" destId="{B35368F6-E823-4037-A710-54797C532416}" srcOrd="3" destOrd="0" parTransId="{FA33ABB2-1597-462B-A5BA-CD3F78C52B9C}" sibTransId="{34661C44-3EAC-4C28-AFCD-372D0C9CDF76}"/>
    <dgm:cxn modelId="{DE9BFB48-5F61-4377-9117-DF40EAFF95CD}" srcId="{089A606F-3FA3-4554-803B-9DB78941EB9B}" destId="{BF0A42DE-5DF7-414D-B0DC-785F0956006C}" srcOrd="1" destOrd="0" parTransId="{05F6CE76-CBB8-4611-BBAB-D75851C743D0}" sibTransId="{0EC48DCD-DCE6-4EDF-BD1B-8045969EA579}"/>
    <dgm:cxn modelId="{FD2509A1-2C4C-4F23-AA83-44A8DF89E7D4}" type="presOf" srcId="{22DF32D8-86E7-4FDA-B385-AED6384EC446}" destId="{F2444F8B-1CDD-412C-8B51-400029F33490}" srcOrd="0" destOrd="0" presId="urn:microsoft.com/office/officeart/2005/8/layout/process1"/>
    <dgm:cxn modelId="{FE9A5A5F-EEBB-4D62-AB55-0385855F4329}" type="presOf" srcId="{BF0A42DE-5DF7-414D-B0DC-785F0956006C}" destId="{D5B26000-FDC3-48ED-8AC3-E27B87F12D23}" srcOrd="0" destOrd="0" presId="urn:microsoft.com/office/officeart/2005/8/layout/process1"/>
    <dgm:cxn modelId="{C50C372F-F418-4698-8B48-5C3D6D50E992}" type="presOf" srcId="{B35368F6-E823-4037-A710-54797C532416}" destId="{184311F5-0BEC-4136-A327-A905DF2465E1}" srcOrd="0" destOrd="0" presId="urn:microsoft.com/office/officeart/2005/8/layout/process1"/>
    <dgm:cxn modelId="{21B761D9-696B-4890-9664-43B81D7B830F}" type="presOf" srcId="{FE3893E4-9D56-49E8-A4FB-DBC46C47D0B4}" destId="{13D86F2A-2342-4D59-A0D4-A78B33EE11AF}" srcOrd="0" destOrd="0" presId="urn:microsoft.com/office/officeart/2005/8/layout/process1"/>
    <dgm:cxn modelId="{24C3F402-6B43-4A07-8835-5E2ADCA03595}" type="presOf" srcId="{8AAC5E7F-C1C1-4B0C-BB93-65271289485D}" destId="{2F486BD8-49C6-4F12-ADE9-D4D1F6A39803}" srcOrd="1" destOrd="0" presId="urn:microsoft.com/office/officeart/2005/8/layout/process1"/>
    <dgm:cxn modelId="{798E99CD-4515-45E1-A059-28424708DCE3}" type="presOf" srcId="{2B864A56-ED54-4E81-BC1D-52863DC4834D}" destId="{40583884-E138-4246-AA42-B398A7ADF6A3}" srcOrd="0" destOrd="0" presId="urn:microsoft.com/office/officeart/2005/8/layout/process1"/>
    <dgm:cxn modelId="{B6CFBCF2-BDEA-4D4E-9A25-0D762AF2248D}" type="presOf" srcId="{22DF32D8-86E7-4FDA-B385-AED6384EC446}" destId="{0FF4BC92-EEB7-495F-B296-02FF1F205005}" srcOrd="1" destOrd="0" presId="urn:microsoft.com/office/officeart/2005/8/layout/process1"/>
    <dgm:cxn modelId="{829C378F-3882-4948-AC7F-51F8E78C3D0D}" srcId="{089A606F-3FA3-4554-803B-9DB78941EB9B}" destId="{FE3893E4-9D56-49E8-A4FB-DBC46C47D0B4}" srcOrd="2" destOrd="0" parTransId="{FD7F4F65-85E4-4BF0-984A-9DCEA269596F}" sibTransId="{22DF32D8-86E7-4FDA-B385-AED6384EC446}"/>
    <dgm:cxn modelId="{2D6C0161-BD94-4942-93A6-E18CD39BF6BB}" type="presOf" srcId="{0EC48DCD-DCE6-4EDF-BD1B-8045969EA579}" destId="{5485146D-47C9-4ED2-9D84-1746B5ECFD01}" srcOrd="0" destOrd="0" presId="urn:microsoft.com/office/officeart/2005/8/layout/process1"/>
    <dgm:cxn modelId="{D8362F42-A96D-417D-A40F-59FF980A8D2F}" type="presOf" srcId="{089A606F-3FA3-4554-803B-9DB78941EB9B}" destId="{CB6D2617-AC3D-4725-A153-2B1160248B24}" srcOrd="0" destOrd="0" presId="urn:microsoft.com/office/officeart/2005/8/layout/process1"/>
    <dgm:cxn modelId="{C63BDE97-9532-4C18-B422-98047DB251D0}" srcId="{089A606F-3FA3-4554-803B-9DB78941EB9B}" destId="{2B864A56-ED54-4E81-BC1D-52863DC4834D}" srcOrd="0" destOrd="0" parTransId="{6BBC9C12-308B-4601-AAA7-91C2F5423CA1}" sibTransId="{8AAC5E7F-C1C1-4B0C-BB93-65271289485D}"/>
    <dgm:cxn modelId="{4793546A-4F07-4151-ABC4-0DD2437C292C}" type="presParOf" srcId="{CB6D2617-AC3D-4725-A153-2B1160248B24}" destId="{40583884-E138-4246-AA42-B398A7ADF6A3}" srcOrd="0" destOrd="0" presId="urn:microsoft.com/office/officeart/2005/8/layout/process1"/>
    <dgm:cxn modelId="{2E373D49-1AC9-4733-BF02-6ED2783065A9}" type="presParOf" srcId="{CB6D2617-AC3D-4725-A153-2B1160248B24}" destId="{FB3F52E8-2BD2-4466-8EA0-2C298C00C43A}" srcOrd="1" destOrd="0" presId="urn:microsoft.com/office/officeart/2005/8/layout/process1"/>
    <dgm:cxn modelId="{667ADBBF-C3E2-4D1F-91F5-0B43BF00AF99}" type="presParOf" srcId="{FB3F52E8-2BD2-4466-8EA0-2C298C00C43A}" destId="{2F486BD8-49C6-4F12-ADE9-D4D1F6A39803}" srcOrd="0" destOrd="0" presId="urn:microsoft.com/office/officeart/2005/8/layout/process1"/>
    <dgm:cxn modelId="{643831AE-F62B-4B97-8707-868C2DF7C2E7}" type="presParOf" srcId="{CB6D2617-AC3D-4725-A153-2B1160248B24}" destId="{D5B26000-FDC3-48ED-8AC3-E27B87F12D23}" srcOrd="2" destOrd="0" presId="urn:microsoft.com/office/officeart/2005/8/layout/process1"/>
    <dgm:cxn modelId="{8F3EF0D7-978C-485C-8A2B-9A019F4713DA}" type="presParOf" srcId="{CB6D2617-AC3D-4725-A153-2B1160248B24}" destId="{5485146D-47C9-4ED2-9D84-1746B5ECFD01}" srcOrd="3" destOrd="0" presId="urn:microsoft.com/office/officeart/2005/8/layout/process1"/>
    <dgm:cxn modelId="{679766D5-43AD-4320-B9C7-0DD9F391B317}" type="presParOf" srcId="{5485146D-47C9-4ED2-9D84-1746B5ECFD01}" destId="{AAE65F15-C7EF-4B9F-9641-CBDEDCFFD0A5}" srcOrd="0" destOrd="0" presId="urn:microsoft.com/office/officeart/2005/8/layout/process1"/>
    <dgm:cxn modelId="{010D1920-82A9-4025-84BA-1122EDB69EB0}" type="presParOf" srcId="{CB6D2617-AC3D-4725-A153-2B1160248B24}" destId="{13D86F2A-2342-4D59-A0D4-A78B33EE11AF}" srcOrd="4" destOrd="0" presId="urn:microsoft.com/office/officeart/2005/8/layout/process1"/>
    <dgm:cxn modelId="{6F524FE8-5A8D-4038-AA14-4ED143DAABBC}" type="presParOf" srcId="{CB6D2617-AC3D-4725-A153-2B1160248B24}" destId="{F2444F8B-1CDD-412C-8B51-400029F33490}" srcOrd="5" destOrd="0" presId="urn:microsoft.com/office/officeart/2005/8/layout/process1"/>
    <dgm:cxn modelId="{9033D334-149C-4C84-AB94-7B5029B36AA1}" type="presParOf" srcId="{F2444F8B-1CDD-412C-8B51-400029F33490}" destId="{0FF4BC92-EEB7-495F-B296-02FF1F205005}" srcOrd="0" destOrd="0" presId="urn:microsoft.com/office/officeart/2005/8/layout/process1"/>
    <dgm:cxn modelId="{83315392-B99F-46C6-B11C-23A05FB62300}" type="presParOf" srcId="{CB6D2617-AC3D-4725-A153-2B1160248B24}" destId="{184311F5-0BEC-4136-A327-A905DF2465E1}" srcOrd="6" destOrd="0" presId="urn:microsoft.com/office/officeart/2005/8/layout/process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9A606F-3FA3-4554-803B-9DB78941EB9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864A56-ED54-4E81-BC1D-52863DC4834D}">
      <dgm:prSet phldrT="[Текст]" custT="1"/>
      <dgm:spPr>
        <a:solidFill>
          <a:srgbClr val="92D050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23575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6BBC9C12-308B-4601-AAA7-91C2F5423CA1}" type="parTrans" cxnId="{C63BDE97-9532-4C18-B422-98047DB251D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AAC5E7F-C1C1-4B0C-BB93-65271289485D}" type="sibTrans" cxnId="{C63BDE97-9532-4C18-B422-98047DB251D0}">
      <dgm:prSet/>
      <dgm:spPr>
        <a:solidFill>
          <a:srgbClr val="3399FF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F0A42DE-5DF7-414D-B0DC-785F0956006C}">
      <dgm:prSet phldrT="[Текст]" custT="1"/>
      <dgm:spPr>
        <a:solidFill>
          <a:srgbClr val="EBF682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26782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5F6CE76-CBB8-4611-BBAB-D75851C743D0}" type="parTrans" cxnId="{DE9BFB48-5F61-4377-9117-DF40EAFF95C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EC48DCD-DCE6-4EDF-BD1B-8045969EA579}" type="sibTrans" cxnId="{DE9BFB48-5F61-4377-9117-DF40EAFF95CD}">
      <dgm:prSet/>
      <dgm:spPr>
        <a:solidFill>
          <a:srgbClr val="3399FF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E3893E4-9D56-49E8-A4FB-DBC46C47D0B4}">
      <dgm:prSet phldrT="[Текст]" custT="1"/>
      <dgm:spPr>
        <a:solidFill>
          <a:srgbClr val="F68B32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26981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D7F4F65-85E4-4BF0-984A-9DCEA269596F}" type="parTrans" cxnId="{829C378F-3882-4948-AC7F-51F8E78C3D0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2DF32D8-86E7-4FDA-B385-AED6384EC446}" type="sibTrans" cxnId="{829C378F-3882-4948-AC7F-51F8E78C3D0D}">
      <dgm:prSet/>
      <dgm:spPr>
        <a:solidFill>
          <a:srgbClr val="3399FF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35368F6-E823-4037-A710-54797C532416}">
      <dgm:prSet custT="1"/>
      <dgm:spPr>
        <a:solidFill>
          <a:srgbClr val="FF4B4B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26928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A33ABB2-1597-462B-A5BA-CD3F78C52B9C}" type="parTrans" cxnId="{13ACDBFB-15E8-43D7-ACE8-98562A7ECAA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4661C44-3EAC-4C28-AFCD-372D0C9CDF76}" type="sibTrans" cxnId="{13ACDBFB-15E8-43D7-ACE8-98562A7ECAA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B6D2617-AC3D-4725-A153-2B1160248B24}" type="pres">
      <dgm:prSet presAssocID="{089A606F-3FA3-4554-803B-9DB78941EB9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583884-E138-4246-AA42-B398A7ADF6A3}" type="pres">
      <dgm:prSet presAssocID="{2B864A56-ED54-4E81-BC1D-52863DC4834D}" presName="node" presStyleLbl="node1" presStyleIdx="0" presStyleCnt="4" custScaleX="61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F52E8-2BD2-4466-8EA0-2C298C00C43A}" type="pres">
      <dgm:prSet presAssocID="{8AAC5E7F-C1C1-4B0C-BB93-65271289485D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F486BD8-49C6-4F12-ADE9-D4D1F6A39803}" type="pres">
      <dgm:prSet presAssocID="{8AAC5E7F-C1C1-4B0C-BB93-65271289485D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5B26000-FDC3-48ED-8AC3-E27B87F12D23}" type="pres">
      <dgm:prSet presAssocID="{BF0A42DE-5DF7-414D-B0DC-785F0956006C}" presName="node" presStyleLbl="node1" presStyleIdx="1" presStyleCnt="4" custScaleX="59839" custLinFactNeighborX="-1787" custLinFactNeighborY="3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5146D-47C9-4ED2-9D84-1746B5ECFD01}" type="pres">
      <dgm:prSet presAssocID="{0EC48DCD-DCE6-4EDF-BD1B-8045969EA579}" presName="sibTrans" presStyleLbl="sibTrans2D1" presStyleIdx="1" presStyleCnt="3"/>
      <dgm:spPr/>
      <dgm:t>
        <a:bodyPr/>
        <a:lstStyle/>
        <a:p>
          <a:endParaRPr lang="ru-RU"/>
        </a:p>
      </dgm:t>
    </dgm:pt>
    <dgm:pt modelId="{AAE65F15-C7EF-4B9F-9641-CBDEDCFFD0A5}" type="pres">
      <dgm:prSet presAssocID="{0EC48DCD-DCE6-4EDF-BD1B-8045969EA57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3D86F2A-2342-4D59-A0D4-A78B33EE11AF}" type="pres">
      <dgm:prSet presAssocID="{FE3893E4-9D56-49E8-A4FB-DBC46C47D0B4}" presName="node" presStyleLbl="node1" presStyleIdx="2" presStyleCnt="4" custScaleX="61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44F8B-1CDD-412C-8B51-400029F33490}" type="pres">
      <dgm:prSet presAssocID="{22DF32D8-86E7-4FDA-B385-AED6384EC44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FF4BC92-EEB7-495F-B296-02FF1F205005}" type="pres">
      <dgm:prSet presAssocID="{22DF32D8-86E7-4FDA-B385-AED6384EC44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184311F5-0BEC-4136-A327-A905DF2465E1}" type="pres">
      <dgm:prSet presAssocID="{B35368F6-E823-4037-A710-54797C532416}" presName="node" presStyleLbl="node1" presStyleIdx="3" presStyleCnt="4" custScaleX="63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57DDF2-842E-45A4-AD93-5B1C5B1B74C1}" type="presOf" srcId="{22DF32D8-86E7-4FDA-B385-AED6384EC446}" destId="{0FF4BC92-EEB7-495F-B296-02FF1F205005}" srcOrd="1" destOrd="0" presId="urn:microsoft.com/office/officeart/2005/8/layout/process1"/>
    <dgm:cxn modelId="{829C378F-3882-4948-AC7F-51F8E78C3D0D}" srcId="{089A606F-3FA3-4554-803B-9DB78941EB9B}" destId="{FE3893E4-9D56-49E8-A4FB-DBC46C47D0B4}" srcOrd="2" destOrd="0" parTransId="{FD7F4F65-85E4-4BF0-984A-9DCEA269596F}" sibTransId="{22DF32D8-86E7-4FDA-B385-AED6384EC446}"/>
    <dgm:cxn modelId="{9A26AADD-6A4A-4D4A-9EB5-527B419A5F6C}" type="presOf" srcId="{22DF32D8-86E7-4FDA-B385-AED6384EC446}" destId="{F2444F8B-1CDD-412C-8B51-400029F33490}" srcOrd="0" destOrd="0" presId="urn:microsoft.com/office/officeart/2005/8/layout/process1"/>
    <dgm:cxn modelId="{DE9BFB48-5F61-4377-9117-DF40EAFF95CD}" srcId="{089A606F-3FA3-4554-803B-9DB78941EB9B}" destId="{BF0A42DE-5DF7-414D-B0DC-785F0956006C}" srcOrd="1" destOrd="0" parTransId="{05F6CE76-CBB8-4611-BBAB-D75851C743D0}" sibTransId="{0EC48DCD-DCE6-4EDF-BD1B-8045969EA579}"/>
    <dgm:cxn modelId="{13ACDBFB-15E8-43D7-ACE8-98562A7ECAA0}" srcId="{089A606F-3FA3-4554-803B-9DB78941EB9B}" destId="{B35368F6-E823-4037-A710-54797C532416}" srcOrd="3" destOrd="0" parTransId="{FA33ABB2-1597-462B-A5BA-CD3F78C52B9C}" sibTransId="{34661C44-3EAC-4C28-AFCD-372D0C9CDF76}"/>
    <dgm:cxn modelId="{DBE5DB7D-F515-4F68-8B3E-ADFAA38FA9FA}" type="presOf" srcId="{0EC48DCD-DCE6-4EDF-BD1B-8045969EA579}" destId="{AAE65F15-C7EF-4B9F-9641-CBDEDCFFD0A5}" srcOrd="1" destOrd="0" presId="urn:microsoft.com/office/officeart/2005/8/layout/process1"/>
    <dgm:cxn modelId="{2671697D-48C9-4353-AD21-5FC2BBE22564}" type="presOf" srcId="{2B864A56-ED54-4E81-BC1D-52863DC4834D}" destId="{40583884-E138-4246-AA42-B398A7ADF6A3}" srcOrd="0" destOrd="0" presId="urn:microsoft.com/office/officeart/2005/8/layout/process1"/>
    <dgm:cxn modelId="{E4616012-33C9-4D21-B342-13C50B55A05B}" type="presOf" srcId="{089A606F-3FA3-4554-803B-9DB78941EB9B}" destId="{CB6D2617-AC3D-4725-A153-2B1160248B24}" srcOrd="0" destOrd="0" presId="urn:microsoft.com/office/officeart/2005/8/layout/process1"/>
    <dgm:cxn modelId="{79F4670A-5849-4E3E-940C-16A56F6668CF}" type="presOf" srcId="{8AAC5E7F-C1C1-4B0C-BB93-65271289485D}" destId="{FB3F52E8-2BD2-4466-8EA0-2C298C00C43A}" srcOrd="0" destOrd="0" presId="urn:microsoft.com/office/officeart/2005/8/layout/process1"/>
    <dgm:cxn modelId="{5A458D1C-5C0D-463D-B3E0-6EE55D1ACAD0}" type="presOf" srcId="{FE3893E4-9D56-49E8-A4FB-DBC46C47D0B4}" destId="{13D86F2A-2342-4D59-A0D4-A78B33EE11AF}" srcOrd="0" destOrd="0" presId="urn:microsoft.com/office/officeart/2005/8/layout/process1"/>
    <dgm:cxn modelId="{10F9F0F9-8BF4-4A04-A054-9D119A5129DA}" type="presOf" srcId="{BF0A42DE-5DF7-414D-B0DC-785F0956006C}" destId="{D5B26000-FDC3-48ED-8AC3-E27B87F12D23}" srcOrd="0" destOrd="0" presId="urn:microsoft.com/office/officeart/2005/8/layout/process1"/>
    <dgm:cxn modelId="{C63BDE97-9532-4C18-B422-98047DB251D0}" srcId="{089A606F-3FA3-4554-803B-9DB78941EB9B}" destId="{2B864A56-ED54-4E81-BC1D-52863DC4834D}" srcOrd="0" destOrd="0" parTransId="{6BBC9C12-308B-4601-AAA7-91C2F5423CA1}" sibTransId="{8AAC5E7F-C1C1-4B0C-BB93-65271289485D}"/>
    <dgm:cxn modelId="{B1076E60-5C41-46BA-A9B2-8FFD07FF012B}" type="presOf" srcId="{0EC48DCD-DCE6-4EDF-BD1B-8045969EA579}" destId="{5485146D-47C9-4ED2-9D84-1746B5ECFD01}" srcOrd="0" destOrd="0" presId="urn:microsoft.com/office/officeart/2005/8/layout/process1"/>
    <dgm:cxn modelId="{9BE3E435-7B7F-4F36-AE5B-1699719F0219}" type="presOf" srcId="{B35368F6-E823-4037-A710-54797C532416}" destId="{184311F5-0BEC-4136-A327-A905DF2465E1}" srcOrd="0" destOrd="0" presId="urn:microsoft.com/office/officeart/2005/8/layout/process1"/>
    <dgm:cxn modelId="{6CAA8F7B-520E-42A2-8972-C1064E1B0AD5}" type="presOf" srcId="{8AAC5E7F-C1C1-4B0C-BB93-65271289485D}" destId="{2F486BD8-49C6-4F12-ADE9-D4D1F6A39803}" srcOrd="1" destOrd="0" presId="urn:microsoft.com/office/officeart/2005/8/layout/process1"/>
    <dgm:cxn modelId="{6FF7943E-0FBB-4E0A-9BF0-2ED0B56BCC3E}" type="presParOf" srcId="{CB6D2617-AC3D-4725-A153-2B1160248B24}" destId="{40583884-E138-4246-AA42-B398A7ADF6A3}" srcOrd="0" destOrd="0" presId="urn:microsoft.com/office/officeart/2005/8/layout/process1"/>
    <dgm:cxn modelId="{FB044C47-4209-487B-9FFF-7115EB90EEF0}" type="presParOf" srcId="{CB6D2617-AC3D-4725-A153-2B1160248B24}" destId="{FB3F52E8-2BD2-4466-8EA0-2C298C00C43A}" srcOrd="1" destOrd="0" presId="urn:microsoft.com/office/officeart/2005/8/layout/process1"/>
    <dgm:cxn modelId="{946AD911-1FD6-4F1C-92AF-89363537FD9B}" type="presParOf" srcId="{FB3F52E8-2BD2-4466-8EA0-2C298C00C43A}" destId="{2F486BD8-49C6-4F12-ADE9-D4D1F6A39803}" srcOrd="0" destOrd="0" presId="urn:microsoft.com/office/officeart/2005/8/layout/process1"/>
    <dgm:cxn modelId="{E3E4EC80-49EE-4145-9E28-635FDF32F770}" type="presParOf" srcId="{CB6D2617-AC3D-4725-A153-2B1160248B24}" destId="{D5B26000-FDC3-48ED-8AC3-E27B87F12D23}" srcOrd="2" destOrd="0" presId="urn:microsoft.com/office/officeart/2005/8/layout/process1"/>
    <dgm:cxn modelId="{E5A1B81E-3F4F-49D0-B607-66D9720671F4}" type="presParOf" srcId="{CB6D2617-AC3D-4725-A153-2B1160248B24}" destId="{5485146D-47C9-4ED2-9D84-1746B5ECFD01}" srcOrd="3" destOrd="0" presId="urn:microsoft.com/office/officeart/2005/8/layout/process1"/>
    <dgm:cxn modelId="{07BCA554-A41B-4D10-A1B6-9323774E3B05}" type="presParOf" srcId="{5485146D-47C9-4ED2-9D84-1746B5ECFD01}" destId="{AAE65F15-C7EF-4B9F-9641-CBDEDCFFD0A5}" srcOrd="0" destOrd="0" presId="urn:microsoft.com/office/officeart/2005/8/layout/process1"/>
    <dgm:cxn modelId="{57D46873-35DE-4EB9-B40D-3D69258399DA}" type="presParOf" srcId="{CB6D2617-AC3D-4725-A153-2B1160248B24}" destId="{13D86F2A-2342-4D59-A0D4-A78B33EE11AF}" srcOrd="4" destOrd="0" presId="urn:microsoft.com/office/officeart/2005/8/layout/process1"/>
    <dgm:cxn modelId="{274AE728-A75D-419A-997F-69C689C99C77}" type="presParOf" srcId="{CB6D2617-AC3D-4725-A153-2B1160248B24}" destId="{F2444F8B-1CDD-412C-8B51-400029F33490}" srcOrd="5" destOrd="0" presId="urn:microsoft.com/office/officeart/2005/8/layout/process1"/>
    <dgm:cxn modelId="{13BC69C3-C82D-4981-B573-B71EEDF1DFEF}" type="presParOf" srcId="{F2444F8B-1CDD-412C-8B51-400029F33490}" destId="{0FF4BC92-EEB7-495F-B296-02FF1F205005}" srcOrd="0" destOrd="0" presId="urn:microsoft.com/office/officeart/2005/8/layout/process1"/>
    <dgm:cxn modelId="{CA35843F-473C-4FA2-A9C2-AC20C19441BC}" type="presParOf" srcId="{CB6D2617-AC3D-4725-A153-2B1160248B24}" destId="{184311F5-0BEC-4136-A327-A905DF2465E1}" srcOrd="6" destOrd="0" presId="urn:microsoft.com/office/officeart/2005/8/layout/process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9A606F-3FA3-4554-803B-9DB78941EB9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864A56-ED54-4E81-BC1D-52863DC4834D}">
      <dgm:prSet phldrT="[Текст]" custT="1"/>
      <dgm:spPr>
        <a:solidFill>
          <a:srgbClr val="92D050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19289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6BBC9C12-308B-4601-AAA7-91C2F5423CA1}" type="parTrans" cxnId="{C63BDE97-9532-4C18-B422-98047DB251D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AAC5E7F-C1C1-4B0C-BB93-65271289485D}" type="sibTrans" cxnId="{C63BDE97-9532-4C18-B422-98047DB251D0}">
      <dgm:prSet/>
      <dgm:spPr>
        <a:solidFill>
          <a:srgbClr val="3399FF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F0A42DE-5DF7-414D-B0DC-785F0956006C}">
      <dgm:prSet phldrT="[Текст]" custT="1"/>
      <dgm:spPr>
        <a:solidFill>
          <a:srgbClr val="EBF682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23879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5F6CE76-CBB8-4611-BBAB-D75851C743D0}" type="parTrans" cxnId="{DE9BFB48-5F61-4377-9117-DF40EAFF95C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EC48DCD-DCE6-4EDF-BD1B-8045969EA579}" type="sibTrans" cxnId="{DE9BFB48-5F61-4377-9117-DF40EAFF95CD}">
      <dgm:prSet/>
      <dgm:spPr>
        <a:solidFill>
          <a:srgbClr val="3399FF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E3893E4-9D56-49E8-A4FB-DBC46C47D0B4}">
      <dgm:prSet phldrT="[Текст]" custT="1"/>
      <dgm:spPr>
        <a:solidFill>
          <a:srgbClr val="F68B32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23898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D7F4F65-85E4-4BF0-984A-9DCEA269596F}" type="parTrans" cxnId="{829C378F-3882-4948-AC7F-51F8E78C3D0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2DF32D8-86E7-4FDA-B385-AED6384EC446}" type="sibTrans" cxnId="{829C378F-3882-4948-AC7F-51F8E78C3D0D}">
      <dgm:prSet/>
      <dgm:spPr>
        <a:solidFill>
          <a:srgbClr val="3399FF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35368F6-E823-4037-A710-54797C532416}">
      <dgm:prSet custT="1"/>
      <dgm:spPr>
        <a:solidFill>
          <a:srgbClr val="FF4B4B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24317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A33ABB2-1597-462B-A5BA-CD3F78C52B9C}" type="parTrans" cxnId="{13ACDBFB-15E8-43D7-ACE8-98562A7ECAA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4661C44-3EAC-4C28-AFCD-372D0C9CDF76}" type="sibTrans" cxnId="{13ACDBFB-15E8-43D7-ACE8-98562A7ECAA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B6D2617-AC3D-4725-A153-2B1160248B24}" type="pres">
      <dgm:prSet presAssocID="{089A606F-3FA3-4554-803B-9DB78941EB9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583884-E138-4246-AA42-B398A7ADF6A3}" type="pres">
      <dgm:prSet presAssocID="{2B864A56-ED54-4E81-BC1D-52863DC4834D}" presName="node" presStyleLbl="node1" presStyleIdx="0" presStyleCnt="4" custScaleX="61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F52E8-2BD2-4466-8EA0-2C298C00C43A}" type="pres">
      <dgm:prSet presAssocID="{8AAC5E7F-C1C1-4B0C-BB93-65271289485D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F486BD8-49C6-4F12-ADE9-D4D1F6A39803}" type="pres">
      <dgm:prSet presAssocID="{8AAC5E7F-C1C1-4B0C-BB93-65271289485D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5B26000-FDC3-48ED-8AC3-E27B87F12D23}" type="pres">
      <dgm:prSet presAssocID="{BF0A42DE-5DF7-414D-B0DC-785F0956006C}" presName="node" presStyleLbl="node1" presStyleIdx="1" presStyleCnt="4" custScaleX="59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5146D-47C9-4ED2-9D84-1746B5ECFD01}" type="pres">
      <dgm:prSet presAssocID="{0EC48DCD-DCE6-4EDF-BD1B-8045969EA579}" presName="sibTrans" presStyleLbl="sibTrans2D1" presStyleIdx="1" presStyleCnt="3"/>
      <dgm:spPr/>
      <dgm:t>
        <a:bodyPr/>
        <a:lstStyle/>
        <a:p>
          <a:endParaRPr lang="ru-RU"/>
        </a:p>
      </dgm:t>
    </dgm:pt>
    <dgm:pt modelId="{AAE65F15-C7EF-4B9F-9641-CBDEDCFFD0A5}" type="pres">
      <dgm:prSet presAssocID="{0EC48DCD-DCE6-4EDF-BD1B-8045969EA57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3D86F2A-2342-4D59-A0D4-A78B33EE11AF}" type="pres">
      <dgm:prSet presAssocID="{FE3893E4-9D56-49E8-A4FB-DBC46C47D0B4}" presName="node" presStyleLbl="node1" presStyleIdx="2" presStyleCnt="4" custScaleX="61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44F8B-1CDD-412C-8B51-400029F33490}" type="pres">
      <dgm:prSet presAssocID="{22DF32D8-86E7-4FDA-B385-AED6384EC44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FF4BC92-EEB7-495F-B296-02FF1F205005}" type="pres">
      <dgm:prSet presAssocID="{22DF32D8-86E7-4FDA-B385-AED6384EC44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184311F5-0BEC-4136-A327-A905DF2465E1}" type="pres">
      <dgm:prSet presAssocID="{B35368F6-E823-4037-A710-54797C532416}" presName="node" presStyleLbl="node1" presStyleIdx="3" presStyleCnt="4" custScaleX="63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9C378F-3882-4948-AC7F-51F8E78C3D0D}" srcId="{089A606F-3FA3-4554-803B-9DB78941EB9B}" destId="{FE3893E4-9D56-49E8-A4FB-DBC46C47D0B4}" srcOrd="2" destOrd="0" parTransId="{FD7F4F65-85E4-4BF0-984A-9DCEA269596F}" sibTransId="{22DF32D8-86E7-4FDA-B385-AED6384EC446}"/>
    <dgm:cxn modelId="{13ACDBFB-15E8-43D7-ACE8-98562A7ECAA0}" srcId="{089A606F-3FA3-4554-803B-9DB78941EB9B}" destId="{B35368F6-E823-4037-A710-54797C532416}" srcOrd="3" destOrd="0" parTransId="{FA33ABB2-1597-462B-A5BA-CD3F78C52B9C}" sibTransId="{34661C44-3EAC-4C28-AFCD-372D0C9CDF76}"/>
    <dgm:cxn modelId="{DE9BFB48-5F61-4377-9117-DF40EAFF95CD}" srcId="{089A606F-3FA3-4554-803B-9DB78941EB9B}" destId="{BF0A42DE-5DF7-414D-B0DC-785F0956006C}" srcOrd="1" destOrd="0" parTransId="{05F6CE76-CBB8-4611-BBAB-D75851C743D0}" sibTransId="{0EC48DCD-DCE6-4EDF-BD1B-8045969EA579}"/>
    <dgm:cxn modelId="{C5546246-CA00-4FE0-BD7E-EF268C2281C7}" type="presOf" srcId="{0EC48DCD-DCE6-4EDF-BD1B-8045969EA579}" destId="{AAE65F15-C7EF-4B9F-9641-CBDEDCFFD0A5}" srcOrd="1" destOrd="0" presId="urn:microsoft.com/office/officeart/2005/8/layout/process1"/>
    <dgm:cxn modelId="{98DF4AB7-781F-4EDD-8FBC-E31BC610DF91}" type="presOf" srcId="{B35368F6-E823-4037-A710-54797C532416}" destId="{184311F5-0BEC-4136-A327-A905DF2465E1}" srcOrd="0" destOrd="0" presId="urn:microsoft.com/office/officeart/2005/8/layout/process1"/>
    <dgm:cxn modelId="{209CA66A-EC8C-4E14-9124-A9056A23713F}" type="presOf" srcId="{089A606F-3FA3-4554-803B-9DB78941EB9B}" destId="{CB6D2617-AC3D-4725-A153-2B1160248B24}" srcOrd="0" destOrd="0" presId="urn:microsoft.com/office/officeart/2005/8/layout/process1"/>
    <dgm:cxn modelId="{6C6D0CFF-0890-4D81-8C08-7D1B49987DBF}" type="presOf" srcId="{2B864A56-ED54-4E81-BC1D-52863DC4834D}" destId="{40583884-E138-4246-AA42-B398A7ADF6A3}" srcOrd="0" destOrd="0" presId="urn:microsoft.com/office/officeart/2005/8/layout/process1"/>
    <dgm:cxn modelId="{A88C88AE-BA52-40B3-B0D5-5B346CE789B2}" type="presOf" srcId="{22DF32D8-86E7-4FDA-B385-AED6384EC446}" destId="{0FF4BC92-EEB7-495F-B296-02FF1F205005}" srcOrd="1" destOrd="0" presId="urn:microsoft.com/office/officeart/2005/8/layout/process1"/>
    <dgm:cxn modelId="{03C5FB92-6AB2-41CB-8C34-95CF1C8B0EF0}" type="presOf" srcId="{FE3893E4-9D56-49E8-A4FB-DBC46C47D0B4}" destId="{13D86F2A-2342-4D59-A0D4-A78B33EE11AF}" srcOrd="0" destOrd="0" presId="urn:microsoft.com/office/officeart/2005/8/layout/process1"/>
    <dgm:cxn modelId="{55BE45FC-51FA-4177-B992-9A6AF67799CE}" type="presOf" srcId="{0EC48DCD-DCE6-4EDF-BD1B-8045969EA579}" destId="{5485146D-47C9-4ED2-9D84-1746B5ECFD01}" srcOrd="0" destOrd="0" presId="urn:microsoft.com/office/officeart/2005/8/layout/process1"/>
    <dgm:cxn modelId="{E1508330-26FA-4C1F-902D-6BF41C3DA7FF}" type="presOf" srcId="{8AAC5E7F-C1C1-4B0C-BB93-65271289485D}" destId="{2F486BD8-49C6-4F12-ADE9-D4D1F6A39803}" srcOrd="1" destOrd="0" presId="urn:microsoft.com/office/officeart/2005/8/layout/process1"/>
    <dgm:cxn modelId="{5B4B503C-441B-44DF-BEA2-22BC7C8C65EB}" type="presOf" srcId="{8AAC5E7F-C1C1-4B0C-BB93-65271289485D}" destId="{FB3F52E8-2BD2-4466-8EA0-2C298C00C43A}" srcOrd="0" destOrd="0" presId="urn:microsoft.com/office/officeart/2005/8/layout/process1"/>
    <dgm:cxn modelId="{4B8085AC-B1D2-4DEE-AD67-CFEDA19A4852}" type="presOf" srcId="{BF0A42DE-5DF7-414D-B0DC-785F0956006C}" destId="{D5B26000-FDC3-48ED-8AC3-E27B87F12D23}" srcOrd="0" destOrd="0" presId="urn:microsoft.com/office/officeart/2005/8/layout/process1"/>
    <dgm:cxn modelId="{C63BDE97-9532-4C18-B422-98047DB251D0}" srcId="{089A606F-3FA3-4554-803B-9DB78941EB9B}" destId="{2B864A56-ED54-4E81-BC1D-52863DC4834D}" srcOrd="0" destOrd="0" parTransId="{6BBC9C12-308B-4601-AAA7-91C2F5423CA1}" sibTransId="{8AAC5E7F-C1C1-4B0C-BB93-65271289485D}"/>
    <dgm:cxn modelId="{74936DD1-AAD4-4C60-AFAB-1368C4078335}" type="presOf" srcId="{22DF32D8-86E7-4FDA-B385-AED6384EC446}" destId="{F2444F8B-1CDD-412C-8B51-400029F33490}" srcOrd="0" destOrd="0" presId="urn:microsoft.com/office/officeart/2005/8/layout/process1"/>
    <dgm:cxn modelId="{A726AF5E-7FAA-4451-AC8D-37F38A960622}" type="presParOf" srcId="{CB6D2617-AC3D-4725-A153-2B1160248B24}" destId="{40583884-E138-4246-AA42-B398A7ADF6A3}" srcOrd="0" destOrd="0" presId="urn:microsoft.com/office/officeart/2005/8/layout/process1"/>
    <dgm:cxn modelId="{D0D8C5A3-950E-45EF-88EE-2089006B1426}" type="presParOf" srcId="{CB6D2617-AC3D-4725-A153-2B1160248B24}" destId="{FB3F52E8-2BD2-4466-8EA0-2C298C00C43A}" srcOrd="1" destOrd="0" presId="urn:microsoft.com/office/officeart/2005/8/layout/process1"/>
    <dgm:cxn modelId="{C66C2E27-A9B5-41C0-B73C-AD08CC446FBD}" type="presParOf" srcId="{FB3F52E8-2BD2-4466-8EA0-2C298C00C43A}" destId="{2F486BD8-49C6-4F12-ADE9-D4D1F6A39803}" srcOrd="0" destOrd="0" presId="urn:microsoft.com/office/officeart/2005/8/layout/process1"/>
    <dgm:cxn modelId="{76E06E1A-37CF-42A0-A93A-79FC10FA8E95}" type="presParOf" srcId="{CB6D2617-AC3D-4725-A153-2B1160248B24}" destId="{D5B26000-FDC3-48ED-8AC3-E27B87F12D23}" srcOrd="2" destOrd="0" presId="urn:microsoft.com/office/officeart/2005/8/layout/process1"/>
    <dgm:cxn modelId="{46201B45-1627-4293-AF9F-BE7BD106169F}" type="presParOf" srcId="{CB6D2617-AC3D-4725-A153-2B1160248B24}" destId="{5485146D-47C9-4ED2-9D84-1746B5ECFD01}" srcOrd="3" destOrd="0" presId="urn:microsoft.com/office/officeart/2005/8/layout/process1"/>
    <dgm:cxn modelId="{90FA1308-D87F-432E-A33C-0430593B7569}" type="presParOf" srcId="{5485146D-47C9-4ED2-9D84-1746B5ECFD01}" destId="{AAE65F15-C7EF-4B9F-9641-CBDEDCFFD0A5}" srcOrd="0" destOrd="0" presId="urn:microsoft.com/office/officeart/2005/8/layout/process1"/>
    <dgm:cxn modelId="{922E7894-EB6E-4432-9400-92EBD1B5EA1C}" type="presParOf" srcId="{CB6D2617-AC3D-4725-A153-2B1160248B24}" destId="{13D86F2A-2342-4D59-A0D4-A78B33EE11AF}" srcOrd="4" destOrd="0" presId="urn:microsoft.com/office/officeart/2005/8/layout/process1"/>
    <dgm:cxn modelId="{AB2E79C3-E222-4A9D-BA6E-0C21186D78DA}" type="presParOf" srcId="{CB6D2617-AC3D-4725-A153-2B1160248B24}" destId="{F2444F8B-1CDD-412C-8B51-400029F33490}" srcOrd="5" destOrd="0" presId="urn:microsoft.com/office/officeart/2005/8/layout/process1"/>
    <dgm:cxn modelId="{7D0BF8AD-4D7B-481E-9FC8-4834D2AAC342}" type="presParOf" srcId="{F2444F8B-1CDD-412C-8B51-400029F33490}" destId="{0FF4BC92-EEB7-495F-B296-02FF1F205005}" srcOrd="0" destOrd="0" presId="urn:microsoft.com/office/officeart/2005/8/layout/process1"/>
    <dgm:cxn modelId="{73905034-18FB-451D-BA6E-822904554384}" type="presParOf" srcId="{CB6D2617-AC3D-4725-A153-2B1160248B24}" destId="{184311F5-0BEC-4136-A327-A905DF2465E1}" srcOrd="6" destOrd="0" presId="urn:microsoft.com/office/officeart/2005/8/layout/process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89A606F-3FA3-4554-803B-9DB78941EB9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B864A56-ED54-4E81-BC1D-52863DC4834D}">
      <dgm:prSet phldrT="[Текст]" custT="1"/>
      <dgm:spPr>
        <a:solidFill>
          <a:srgbClr val="92D050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14973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6BBC9C12-308B-4601-AAA7-91C2F5423CA1}" type="parTrans" cxnId="{C63BDE97-9532-4C18-B422-98047DB251D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8AAC5E7F-C1C1-4B0C-BB93-65271289485D}" type="sibTrans" cxnId="{C63BDE97-9532-4C18-B422-98047DB251D0}">
      <dgm:prSet/>
      <dgm:spPr>
        <a:solidFill>
          <a:srgbClr val="3399FF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F0A42DE-5DF7-414D-B0DC-785F0956006C}">
      <dgm:prSet phldrT="[Текст]" custT="1"/>
      <dgm:spPr>
        <a:solidFill>
          <a:srgbClr val="EBF682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17207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05F6CE76-CBB8-4611-BBAB-D75851C743D0}" type="parTrans" cxnId="{DE9BFB48-5F61-4377-9117-DF40EAFF95C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0EC48DCD-DCE6-4EDF-BD1B-8045969EA579}" type="sibTrans" cxnId="{DE9BFB48-5F61-4377-9117-DF40EAFF95CD}">
      <dgm:prSet/>
      <dgm:spPr>
        <a:solidFill>
          <a:srgbClr val="3399FF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FE3893E4-9D56-49E8-A4FB-DBC46C47D0B4}">
      <dgm:prSet phldrT="[Текст]" custT="1"/>
      <dgm:spPr>
        <a:solidFill>
          <a:srgbClr val="F68B32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17338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D7F4F65-85E4-4BF0-984A-9DCEA269596F}" type="parTrans" cxnId="{829C378F-3882-4948-AC7F-51F8E78C3D0D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22DF32D8-86E7-4FDA-B385-AED6384EC446}" type="sibTrans" cxnId="{829C378F-3882-4948-AC7F-51F8E78C3D0D}">
      <dgm:prSet/>
      <dgm:spPr>
        <a:solidFill>
          <a:srgbClr val="3399FF"/>
        </a:solidFill>
      </dgm:spPr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35368F6-E823-4037-A710-54797C532416}">
      <dgm:prSet custT="1"/>
      <dgm:spPr>
        <a:solidFill>
          <a:srgbClr val="FF4B4B"/>
        </a:solidFill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sz="2000" b="1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18095</a:t>
          </a:r>
          <a:endParaRPr lang="ru-RU" sz="2000" b="1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FA33ABB2-1597-462B-A5BA-CD3F78C52B9C}" type="parTrans" cxnId="{13ACDBFB-15E8-43D7-ACE8-98562A7ECAA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34661C44-3EAC-4C28-AFCD-372D0C9CDF76}" type="sibTrans" cxnId="{13ACDBFB-15E8-43D7-ACE8-98562A7ECAA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CB6D2617-AC3D-4725-A153-2B1160248B24}" type="pres">
      <dgm:prSet presAssocID="{089A606F-3FA3-4554-803B-9DB78941EB9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583884-E138-4246-AA42-B398A7ADF6A3}" type="pres">
      <dgm:prSet presAssocID="{2B864A56-ED54-4E81-BC1D-52863DC4834D}" presName="node" presStyleLbl="node1" presStyleIdx="0" presStyleCnt="4" custScaleX="61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F52E8-2BD2-4466-8EA0-2C298C00C43A}" type="pres">
      <dgm:prSet presAssocID="{8AAC5E7F-C1C1-4B0C-BB93-65271289485D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F486BD8-49C6-4F12-ADE9-D4D1F6A39803}" type="pres">
      <dgm:prSet presAssocID="{8AAC5E7F-C1C1-4B0C-BB93-65271289485D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D5B26000-FDC3-48ED-8AC3-E27B87F12D23}" type="pres">
      <dgm:prSet presAssocID="{BF0A42DE-5DF7-414D-B0DC-785F0956006C}" presName="node" presStyleLbl="node1" presStyleIdx="1" presStyleCnt="4" custScaleX="598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5146D-47C9-4ED2-9D84-1746B5ECFD01}" type="pres">
      <dgm:prSet presAssocID="{0EC48DCD-DCE6-4EDF-BD1B-8045969EA579}" presName="sibTrans" presStyleLbl="sibTrans2D1" presStyleIdx="1" presStyleCnt="3"/>
      <dgm:spPr/>
      <dgm:t>
        <a:bodyPr/>
        <a:lstStyle/>
        <a:p>
          <a:endParaRPr lang="ru-RU"/>
        </a:p>
      </dgm:t>
    </dgm:pt>
    <dgm:pt modelId="{AAE65F15-C7EF-4B9F-9641-CBDEDCFFD0A5}" type="pres">
      <dgm:prSet presAssocID="{0EC48DCD-DCE6-4EDF-BD1B-8045969EA57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13D86F2A-2342-4D59-A0D4-A78B33EE11AF}" type="pres">
      <dgm:prSet presAssocID="{FE3893E4-9D56-49E8-A4FB-DBC46C47D0B4}" presName="node" presStyleLbl="node1" presStyleIdx="2" presStyleCnt="4" custScaleX="612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444F8B-1CDD-412C-8B51-400029F33490}" type="pres">
      <dgm:prSet presAssocID="{22DF32D8-86E7-4FDA-B385-AED6384EC446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FF4BC92-EEB7-495F-B296-02FF1F205005}" type="pres">
      <dgm:prSet presAssocID="{22DF32D8-86E7-4FDA-B385-AED6384EC446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184311F5-0BEC-4136-A327-A905DF2465E1}" type="pres">
      <dgm:prSet presAssocID="{B35368F6-E823-4037-A710-54797C532416}" presName="node" presStyleLbl="node1" presStyleIdx="3" presStyleCnt="4" custScaleX="634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29C378F-3882-4948-AC7F-51F8E78C3D0D}" srcId="{089A606F-3FA3-4554-803B-9DB78941EB9B}" destId="{FE3893E4-9D56-49E8-A4FB-DBC46C47D0B4}" srcOrd="2" destOrd="0" parTransId="{FD7F4F65-85E4-4BF0-984A-9DCEA269596F}" sibTransId="{22DF32D8-86E7-4FDA-B385-AED6384EC446}"/>
    <dgm:cxn modelId="{13ACDBFB-15E8-43D7-ACE8-98562A7ECAA0}" srcId="{089A606F-3FA3-4554-803B-9DB78941EB9B}" destId="{B35368F6-E823-4037-A710-54797C532416}" srcOrd="3" destOrd="0" parTransId="{FA33ABB2-1597-462B-A5BA-CD3F78C52B9C}" sibTransId="{34661C44-3EAC-4C28-AFCD-372D0C9CDF76}"/>
    <dgm:cxn modelId="{DE9BFB48-5F61-4377-9117-DF40EAFF95CD}" srcId="{089A606F-3FA3-4554-803B-9DB78941EB9B}" destId="{BF0A42DE-5DF7-414D-B0DC-785F0956006C}" srcOrd="1" destOrd="0" parTransId="{05F6CE76-CBB8-4611-BBAB-D75851C743D0}" sibTransId="{0EC48DCD-DCE6-4EDF-BD1B-8045969EA579}"/>
    <dgm:cxn modelId="{64B11FF9-083E-442C-BD42-10D5CC45A5F7}" type="presOf" srcId="{8AAC5E7F-C1C1-4B0C-BB93-65271289485D}" destId="{2F486BD8-49C6-4F12-ADE9-D4D1F6A39803}" srcOrd="1" destOrd="0" presId="urn:microsoft.com/office/officeart/2005/8/layout/process1"/>
    <dgm:cxn modelId="{DCCBDB41-D291-4E75-B8F9-5C19C85ABEE5}" type="presOf" srcId="{0EC48DCD-DCE6-4EDF-BD1B-8045969EA579}" destId="{AAE65F15-C7EF-4B9F-9641-CBDEDCFFD0A5}" srcOrd="1" destOrd="0" presId="urn:microsoft.com/office/officeart/2005/8/layout/process1"/>
    <dgm:cxn modelId="{4DB2D2FC-CAAD-4362-8328-D4B676F84741}" type="presOf" srcId="{2B864A56-ED54-4E81-BC1D-52863DC4834D}" destId="{40583884-E138-4246-AA42-B398A7ADF6A3}" srcOrd="0" destOrd="0" presId="urn:microsoft.com/office/officeart/2005/8/layout/process1"/>
    <dgm:cxn modelId="{4C07E00A-6088-4E9E-814A-AB991C03A038}" type="presOf" srcId="{089A606F-3FA3-4554-803B-9DB78941EB9B}" destId="{CB6D2617-AC3D-4725-A153-2B1160248B24}" srcOrd="0" destOrd="0" presId="urn:microsoft.com/office/officeart/2005/8/layout/process1"/>
    <dgm:cxn modelId="{69B4F110-E233-4FC9-B61B-917581BF01C5}" type="presOf" srcId="{FE3893E4-9D56-49E8-A4FB-DBC46C47D0B4}" destId="{13D86F2A-2342-4D59-A0D4-A78B33EE11AF}" srcOrd="0" destOrd="0" presId="urn:microsoft.com/office/officeart/2005/8/layout/process1"/>
    <dgm:cxn modelId="{0898A8C6-7C11-4CA3-AB9A-C979EA783FA7}" type="presOf" srcId="{22DF32D8-86E7-4FDA-B385-AED6384EC446}" destId="{F2444F8B-1CDD-412C-8B51-400029F33490}" srcOrd="0" destOrd="0" presId="urn:microsoft.com/office/officeart/2005/8/layout/process1"/>
    <dgm:cxn modelId="{02EB6DD8-5919-4A8E-8D4F-5A833114D9EA}" type="presOf" srcId="{BF0A42DE-5DF7-414D-B0DC-785F0956006C}" destId="{D5B26000-FDC3-48ED-8AC3-E27B87F12D23}" srcOrd="0" destOrd="0" presId="urn:microsoft.com/office/officeart/2005/8/layout/process1"/>
    <dgm:cxn modelId="{F95A8D2B-204D-412F-AA80-2244A94684B1}" type="presOf" srcId="{8AAC5E7F-C1C1-4B0C-BB93-65271289485D}" destId="{FB3F52E8-2BD2-4466-8EA0-2C298C00C43A}" srcOrd="0" destOrd="0" presId="urn:microsoft.com/office/officeart/2005/8/layout/process1"/>
    <dgm:cxn modelId="{ADD5F232-166B-4E05-8840-1E000737436B}" type="presOf" srcId="{22DF32D8-86E7-4FDA-B385-AED6384EC446}" destId="{0FF4BC92-EEB7-495F-B296-02FF1F205005}" srcOrd="1" destOrd="0" presId="urn:microsoft.com/office/officeart/2005/8/layout/process1"/>
    <dgm:cxn modelId="{C63BDE97-9532-4C18-B422-98047DB251D0}" srcId="{089A606F-3FA3-4554-803B-9DB78941EB9B}" destId="{2B864A56-ED54-4E81-BC1D-52863DC4834D}" srcOrd="0" destOrd="0" parTransId="{6BBC9C12-308B-4601-AAA7-91C2F5423CA1}" sibTransId="{8AAC5E7F-C1C1-4B0C-BB93-65271289485D}"/>
    <dgm:cxn modelId="{BE3D2FF5-7571-478E-814C-0704210996D4}" type="presOf" srcId="{0EC48DCD-DCE6-4EDF-BD1B-8045969EA579}" destId="{5485146D-47C9-4ED2-9D84-1746B5ECFD01}" srcOrd="0" destOrd="0" presId="urn:microsoft.com/office/officeart/2005/8/layout/process1"/>
    <dgm:cxn modelId="{BF48E592-B66D-48B2-8CCB-80A8EBC8F752}" type="presOf" srcId="{B35368F6-E823-4037-A710-54797C532416}" destId="{184311F5-0BEC-4136-A327-A905DF2465E1}" srcOrd="0" destOrd="0" presId="urn:microsoft.com/office/officeart/2005/8/layout/process1"/>
    <dgm:cxn modelId="{C42B98A2-B7F7-4E7F-91B7-0D492670A76D}" type="presParOf" srcId="{CB6D2617-AC3D-4725-A153-2B1160248B24}" destId="{40583884-E138-4246-AA42-B398A7ADF6A3}" srcOrd="0" destOrd="0" presId="urn:microsoft.com/office/officeart/2005/8/layout/process1"/>
    <dgm:cxn modelId="{753D4C02-9DE7-4643-864F-8FA77750EB5B}" type="presParOf" srcId="{CB6D2617-AC3D-4725-A153-2B1160248B24}" destId="{FB3F52E8-2BD2-4466-8EA0-2C298C00C43A}" srcOrd="1" destOrd="0" presId="urn:microsoft.com/office/officeart/2005/8/layout/process1"/>
    <dgm:cxn modelId="{30AFB7D9-11E2-4B9A-B446-43F581D4F774}" type="presParOf" srcId="{FB3F52E8-2BD2-4466-8EA0-2C298C00C43A}" destId="{2F486BD8-49C6-4F12-ADE9-D4D1F6A39803}" srcOrd="0" destOrd="0" presId="urn:microsoft.com/office/officeart/2005/8/layout/process1"/>
    <dgm:cxn modelId="{11BE01EB-D5EB-44A9-9361-F301FE47DDAD}" type="presParOf" srcId="{CB6D2617-AC3D-4725-A153-2B1160248B24}" destId="{D5B26000-FDC3-48ED-8AC3-E27B87F12D23}" srcOrd="2" destOrd="0" presId="urn:microsoft.com/office/officeart/2005/8/layout/process1"/>
    <dgm:cxn modelId="{B8603929-072F-4250-8C8B-8EC218975D35}" type="presParOf" srcId="{CB6D2617-AC3D-4725-A153-2B1160248B24}" destId="{5485146D-47C9-4ED2-9D84-1746B5ECFD01}" srcOrd="3" destOrd="0" presId="urn:microsoft.com/office/officeart/2005/8/layout/process1"/>
    <dgm:cxn modelId="{57DFEFBE-2A35-4F04-BB02-D0F28075C5DF}" type="presParOf" srcId="{5485146D-47C9-4ED2-9D84-1746B5ECFD01}" destId="{AAE65F15-C7EF-4B9F-9641-CBDEDCFFD0A5}" srcOrd="0" destOrd="0" presId="urn:microsoft.com/office/officeart/2005/8/layout/process1"/>
    <dgm:cxn modelId="{34A476C7-AD1D-4398-BFFF-046645455DE1}" type="presParOf" srcId="{CB6D2617-AC3D-4725-A153-2B1160248B24}" destId="{13D86F2A-2342-4D59-A0D4-A78B33EE11AF}" srcOrd="4" destOrd="0" presId="urn:microsoft.com/office/officeart/2005/8/layout/process1"/>
    <dgm:cxn modelId="{208B7976-2EBF-45B7-AD2E-1C15ABF992AE}" type="presParOf" srcId="{CB6D2617-AC3D-4725-A153-2B1160248B24}" destId="{F2444F8B-1CDD-412C-8B51-400029F33490}" srcOrd="5" destOrd="0" presId="urn:microsoft.com/office/officeart/2005/8/layout/process1"/>
    <dgm:cxn modelId="{26CCA061-A6E3-4340-A951-01F813FFAB3F}" type="presParOf" srcId="{F2444F8B-1CDD-412C-8B51-400029F33490}" destId="{0FF4BC92-EEB7-495F-B296-02FF1F205005}" srcOrd="0" destOrd="0" presId="urn:microsoft.com/office/officeart/2005/8/layout/process1"/>
    <dgm:cxn modelId="{ED939500-94D0-4EBC-85FD-31D84A19966B}" type="presParOf" srcId="{CB6D2617-AC3D-4725-A153-2B1160248B24}" destId="{184311F5-0BEC-4136-A327-A905DF2465E1}" srcOrd="6" destOrd="0" presId="urn:microsoft.com/office/officeart/2005/8/layout/process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197042D-6F9C-484A-A318-824DF07C93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AC2C7E-EF06-4DF2-954D-2E7EDC8DD50D}">
      <dgm:prSet phldrT="[Текст]" custT="1"/>
      <dgm:spPr>
        <a:solidFill>
          <a:srgbClr val="7030A0"/>
        </a:solidFill>
        <a:ln>
          <a:noFill/>
        </a:ln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МП «Молодежь Веневского района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C40BE0F-9C6A-4EBB-9273-E13788FDDEDB}" type="parTrans" cxnId="{41A2B728-A97B-46D6-A777-7A6F8868E140}">
      <dgm:prSet/>
      <dgm:spPr/>
      <dgm:t>
        <a:bodyPr/>
        <a:lstStyle/>
        <a:p>
          <a:endParaRPr lang="ru-RU"/>
        </a:p>
      </dgm:t>
    </dgm:pt>
    <dgm:pt modelId="{2650EA51-245A-425E-A63D-F4C3A42BFBD0}" type="sibTrans" cxnId="{41A2B728-A97B-46D6-A777-7A6F8868E140}">
      <dgm:prSet/>
      <dgm:spPr/>
      <dgm:t>
        <a:bodyPr/>
        <a:lstStyle/>
        <a:p>
          <a:endParaRPr lang="ru-RU"/>
        </a:p>
      </dgm:t>
    </dgm:pt>
    <dgm:pt modelId="{67D4CB7A-24CD-48E4-B2CE-132BB8A4FE9A}" type="pres">
      <dgm:prSet presAssocID="{E197042D-6F9C-484A-A318-824DF07C937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CDCCBB-523F-42D6-B732-B9577FE999BD}" type="pres">
      <dgm:prSet presAssocID="{93AC2C7E-EF06-4DF2-954D-2E7EDC8DD50D}" presName="parentText" presStyleLbl="node1" presStyleIdx="0" presStyleCnt="1" custScaleY="37585" custLinFactNeighborX="-820" custLinFactNeighborY="839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DA081F-E178-4A00-A271-130F6AB2BA58}" type="presOf" srcId="{93AC2C7E-EF06-4DF2-954D-2E7EDC8DD50D}" destId="{6ACDCCBB-523F-42D6-B732-B9577FE999BD}" srcOrd="0" destOrd="0" presId="urn:microsoft.com/office/officeart/2005/8/layout/vList2"/>
    <dgm:cxn modelId="{8D1013A6-9902-428E-9198-6D1265802C8F}" type="presOf" srcId="{E197042D-6F9C-484A-A318-824DF07C9379}" destId="{67D4CB7A-24CD-48E4-B2CE-132BB8A4FE9A}" srcOrd="0" destOrd="0" presId="urn:microsoft.com/office/officeart/2005/8/layout/vList2"/>
    <dgm:cxn modelId="{41A2B728-A97B-46D6-A777-7A6F8868E140}" srcId="{E197042D-6F9C-484A-A318-824DF07C9379}" destId="{93AC2C7E-EF06-4DF2-954D-2E7EDC8DD50D}" srcOrd="0" destOrd="0" parTransId="{1C40BE0F-9C6A-4EBB-9273-E13788FDDEDB}" sibTransId="{2650EA51-245A-425E-A63D-F4C3A42BFBD0}"/>
    <dgm:cxn modelId="{B2E13290-1638-4C10-B4A0-C1F7BDC838F7}" type="presParOf" srcId="{67D4CB7A-24CD-48E4-B2CE-132BB8A4FE9A}" destId="{6ACDCCBB-523F-42D6-B732-B9577FE999B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583884-E138-4246-AA42-B398A7ADF6A3}">
      <dsp:nvSpPr>
        <dsp:cNvPr id="0" name=""/>
        <dsp:cNvSpPr/>
      </dsp:nvSpPr>
      <dsp:spPr>
        <a:xfrm>
          <a:off x="398" y="1589102"/>
          <a:ext cx="1387673" cy="134775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18279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39872" y="1628576"/>
        <a:ext cx="1308725" cy="1268809"/>
      </dsp:txXfrm>
    </dsp:sp>
    <dsp:sp modelId="{FB3F52E8-2BD2-4466-8EA0-2C298C00C43A}">
      <dsp:nvSpPr>
        <dsp:cNvPr id="0" name=""/>
        <dsp:cNvSpPr/>
      </dsp:nvSpPr>
      <dsp:spPr>
        <a:xfrm>
          <a:off x="1612698" y="1984444"/>
          <a:ext cx="476207" cy="557073"/>
        </a:xfrm>
        <a:prstGeom prst="rightArrow">
          <a:avLst>
            <a:gd name="adj1" fmla="val 60000"/>
            <a:gd name="adj2" fmla="val 50000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chemeClr val="tx1"/>
            </a:solidFill>
          </a:endParaRPr>
        </a:p>
      </dsp:txBody>
      <dsp:txXfrm>
        <a:off x="1612698" y="2095859"/>
        <a:ext cx="333345" cy="334243"/>
      </dsp:txXfrm>
    </dsp:sp>
    <dsp:sp modelId="{D5B26000-FDC3-48ED-8AC3-E27B87F12D23}">
      <dsp:nvSpPr>
        <dsp:cNvPr id="0" name=""/>
        <dsp:cNvSpPr/>
      </dsp:nvSpPr>
      <dsp:spPr>
        <a:xfrm>
          <a:off x="2286577" y="1589102"/>
          <a:ext cx="1344141" cy="1347757"/>
        </a:xfrm>
        <a:prstGeom prst="roundRect">
          <a:avLst>
            <a:gd name="adj" fmla="val 10000"/>
          </a:avLst>
        </a:prstGeom>
        <a:solidFill>
          <a:srgbClr val="EBF68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21545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325946" y="1628471"/>
        <a:ext cx="1265403" cy="1269019"/>
      </dsp:txXfrm>
    </dsp:sp>
    <dsp:sp modelId="{5485146D-47C9-4ED2-9D84-1746B5ECFD01}">
      <dsp:nvSpPr>
        <dsp:cNvPr id="0" name=""/>
        <dsp:cNvSpPr/>
      </dsp:nvSpPr>
      <dsp:spPr>
        <a:xfrm>
          <a:off x="3855345" y="1984444"/>
          <a:ext cx="476207" cy="557073"/>
        </a:xfrm>
        <a:prstGeom prst="rightArrow">
          <a:avLst>
            <a:gd name="adj1" fmla="val 60000"/>
            <a:gd name="adj2" fmla="val 50000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chemeClr val="tx1"/>
            </a:solidFill>
          </a:endParaRPr>
        </a:p>
      </dsp:txBody>
      <dsp:txXfrm>
        <a:off x="3855345" y="2095859"/>
        <a:ext cx="333345" cy="334243"/>
      </dsp:txXfrm>
    </dsp:sp>
    <dsp:sp modelId="{13D86F2A-2342-4D59-A0D4-A78B33EE11AF}">
      <dsp:nvSpPr>
        <dsp:cNvPr id="0" name=""/>
        <dsp:cNvSpPr/>
      </dsp:nvSpPr>
      <dsp:spPr>
        <a:xfrm>
          <a:off x="4529224" y="1589102"/>
          <a:ext cx="1375364" cy="1347757"/>
        </a:xfrm>
        <a:prstGeom prst="roundRect">
          <a:avLst>
            <a:gd name="adj" fmla="val 10000"/>
          </a:avLst>
        </a:prstGeom>
        <a:solidFill>
          <a:srgbClr val="F68B3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22576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568698" y="1628576"/>
        <a:ext cx="1296416" cy="1268809"/>
      </dsp:txXfrm>
    </dsp:sp>
    <dsp:sp modelId="{F2444F8B-1CDD-412C-8B51-400029F33490}">
      <dsp:nvSpPr>
        <dsp:cNvPr id="0" name=""/>
        <dsp:cNvSpPr/>
      </dsp:nvSpPr>
      <dsp:spPr>
        <a:xfrm>
          <a:off x="6129214" y="1984444"/>
          <a:ext cx="476207" cy="557073"/>
        </a:xfrm>
        <a:prstGeom prst="rightArrow">
          <a:avLst>
            <a:gd name="adj1" fmla="val 60000"/>
            <a:gd name="adj2" fmla="val 50000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chemeClr val="tx1"/>
            </a:solidFill>
          </a:endParaRPr>
        </a:p>
      </dsp:txBody>
      <dsp:txXfrm>
        <a:off x="6129214" y="2095859"/>
        <a:ext cx="333345" cy="334243"/>
      </dsp:txXfrm>
    </dsp:sp>
    <dsp:sp modelId="{184311F5-0BEC-4136-A327-A905DF2465E1}">
      <dsp:nvSpPr>
        <dsp:cNvPr id="0" name=""/>
        <dsp:cNvSpPr/>
      </dsp:nvSpPr>
      <dsp:spPr>
        <a:xfrm>
          <a:off x="6803093" y="1589102"/>
          <a:ext cx="1426107" cy="1347757"/>
        </a:xfrm>
        <a:prstGeom prst="roundRect">
          <a:avLst>
            <a:gd name="adj" fmla="val 10000"/>
          </a:avLst>
        </a:prstGeom>
        <a:solidFill>
          <a:srgbClr val="FF4B4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22381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6842567" y="1628576"/>
        <a:ext cx="1347159" cy="126880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583884-E138-4246-AA42-B398A7ADF6A3}">
      <dsp:nvSpPr>
        <dsp:cNvPr id="0" name=""/>
        <dsp:cNvSpPr/>
      </dsp:nvSpPr>
      <dsp:spPr>
        <a:xfrm>
          <a:off x="398" y="1589102"/>
          <a:ext cx="1387673" cy="134775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23575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39872" y="1628576"/>
        <a:ext cx="1308725" cy="1268809"/>
      </dsp:txXfrm>
    </dsp:sp>
    <dsp:sp modelId="{FB3F52E8-2BD2-4466-8EA0-2C298C00C43A}">
      <dsp:nvSpPr>
        <dsp:cNvPr id="0" name=""/>
        <dsp:cNvSpPr/>
      </dsp:nvSpPr>
      <dsp:spPr>
        <a:xfrm rot="73886">
          <a:off x="1608630" y="2009128"/>
          <a:ext cx="467805" cy="557073"/>
        </a:xfrm>
        <a:prstGeom prst="rightArrow">
          <a:avLst>
            <a:gd name="adj1" fmla="val 60000"/>
            <a:gd name="adj2" fmla="val 50000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chemeClr val="tx1"/>
            </a:solidFill>
          </a:endParaRPr>
        </a:p>
      </dsp:txBody>
      <dsp:txXfrm>
        <a:off x="1608646" y="2119035"/>
        <a:ext cx="327464" cy="334243"/>
      </dsp:txXfrm>
    </dsp:sp>
    <dsp:sp modelId="{D5B26000-FDC3-48ED-8AC3-E27B87F12D23}">
      <dsp:nvSpPr>
        <dsp:cNvPr id="0" name=""/>
        <dsp:cNvSpPr/>
      </dsp:nvSpPr>
      <dsp:spPr>
        <a:xfrm>
          <a:off x="2270521" y="1637433"/>
          <a:ext cx="1344141" cy="1347757"/>
        </a:xfrm>
        <a:prstGeom prst="roundRect">
          <a:avLst>
            <a:gd name="adj" fmla="val 10000"/>
          </a:avLst>
        </a:prstGeom>
        <a:solidFill>
          <a:srgbClr val="EBF68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26782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309890" y="1676802"/>
        <a:ext cx="1265403" cy="1269019"/>
      </dsp:txXfrm>
    </dsp:sp>
    <dsp:sp modelId="{5485146D-47C9-4ED2-9D84-1746B5ECFD01}">
      <dsp:nvSpPr>
        <dsp:cNvPr id="0" name=""/>
        <dsp:cNvSpPr/>
      </dsp:nvSpPr>
      <dsp:spPr>
        <a:xfrm rot="21526957">
          <a:off x="3843248" y="2008484"/>
          <a:ext cx="484826" cy="557073"/>
        </a:xfrm>
        <a:prstGeom prst="rightArrow">
          <a:avLst>
            <a:gd name="adj1" fmla="val 60000"/>
            <a:gd name="adj2" fmla="val 50000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chemeClr val="tx1"/>
            </a:solidFill>
          </a:endParaRPr>
        </a:p>
      </dsp:txBody>
      <dsp:txXfrm>
        <a:off x="3843264" y="2121444"/>
        <a:ext cx="339378" cy="334243"/>
      </dsp:txXfrm>
    </dsp:sp>
    <dsp:sp modelId="{13D86F2A-2342-4D59-A0D4-A78B33EE11AF}">
      <dsp:nvSpPr>
        <dsp:cNvPr id="0" name=""/>
        <dsp:cNvSpPr/>
      </dsp:nvSpPr>
      <dsp:spPr>
        <a:xfrm>
          <a:off x="4529224" y="1589102"/>
          <a:ext cx="1375364" cy="1347757"/>
        </a:xfrm>
        <a:prstGeom prst="roundRect">
          <a:avLst>
            <a:gd name="adj" fmla="val 10000"/>
          </a:avLst>
        </a:prstGeom>
        <a:solidFill>
          <a:srgbClr val="F68B3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26981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568698" y="1628576"/>
        <a:ext cx="1296416" cy="1268809"/>
      </dsp:txXfrm>
    </dsp:sp>
    <dsp:sp modelId="{F2444F8B-1CDD-412C-8B51-400029F33490}">
      <dsp:nvSpPr>
        <dsp:cNvPr id="0" name=""/>
        <dsp:cNvSpPr/>
      </dsp:nvSpPr>
      <dsp:spPr>
        <a:xfrm>
          <a:off x="6129214" y="1984444"/>
          <a:ext cx="476207" cy="557073"/>
        </a:xfrm>
        <a:prstGeom prst="rightArrow">
          <a:avLst>
            <a:gd name="adj1" fmla="val 60000"/>
            <a:gd name="adj2" fmla="val 50000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chemeClr val="tx1"/>
            </a:solidFill>
          </a:endParaRPr>
        </a:p>
      </dsp:txBody>
      <dsp:txXfrm>
        <a:off x="6129214" y="2095859"/>
        <a:ext cx="333345" cy="334243"/>
      </dsp:txXfrm>
    </dsp:sp>
    <dsp:sp modelId="{184311F5-0BEC-4136-A327-A905DF2465E1}">
      <dsp:nvSpPr>
        <dsp:cNvPr id="0" name=""/>
        <dsp:cNvSpPr/>
      </dsp:nvSpPr>
      <dsp:spPr>
        <a:xfrm>
          <a:off x="6803093" y="1589102"/>
          <a:ext cx="1426107" cy="1347757"/>
        </a:xfrm>
        <a:prstGeom prst="roundRect">
          <a:avLst>
            <a:gd name="adj" fmla="val 10000"/>
          </a:avLst>
        </a:prstGeom>
        <a:solidFill>
          <a:srgbClr val="FF4B4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26928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6842567" y="1628576"/>
        <a:ext cx="1347159" cy="12688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583884-E138-4246-AA42-B398A7ADF6A3}">
      <dsp:nvSpPr>
        <dsp:cNvPr id="0" name=""/>
        <dsp:cNvSpPr/>
      </dsp:nvSpPr>
      <dsp:spPr>
        <a:xfrm>
          <a:off x="398" y="1589102"/>
          <a:ext cx="1387673" cy="134775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19289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39872" y="1628576"/>
        <a:ext cx="1308725" cy="1268809"/>
      </dsp:txXfrm>
    </dsp:sp>
    <dsp:sp modelId="{FB3F52E8-2BD2-4466-8EA0-2C298C00C43A}">
      <dsp:nvSpPr>
        <dsp:cNvPr id="0" name=""/>
        <dsp:cNvSpPr/>
      </dsp:nvSpPr>
      <dsp:spPr>
        <a:xfrm>
          <a:off x="1612698" y="1984444"/>
          <a:ext cx="476207" cy="557073"/>
        </a:xfrm>
        <a:prstGeom prst="rightArrow">
          <a:avLst>
            <a:gd name="adj1" fmla="val 60000"/>
            <a:gd name="adj2" fmla="val 50000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chemeClr val="tx1"/>
            </a:solidFill>
          </a:endParaRPr>
        </a:p>
      </dsp:txBody>
      <dsp:txXfrm>
        <a:off x="1612698" y="2095859"/>
        <a:ext cx="333345" cy="334243"/>
      </dsp:txXfrm>
    </dsp:sp>
    <dsp:sp modelId="{D5B26000-FDC3-48ED-8AC3-E27B87F12D23}">
      <dsp:nvSpPr>
        <dsp:cNvPr id="0" name=""/>
        <dsp:cNvSpPr/>
      </dsp:nvSpPr>
      <dsp:spPr>
        <a:xfrm>
          <a:off x="2286577" y="1589102"/>
          <a:ext cx="1344141" cy="1347757"/>
        </a:xfrm>
        <a:prstGeom prst="roundRect">
          <a:avLst>
            <a:gd name="adj" fmla="val 10000"/>
          </a:avLst>
        </a:prstGeom>
        <a:solidFill>
          <a:srgbClr val="EBF68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23879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325946" y="1628471"/>
        <a:ext cx="1265403" cy="1269019"/>
      </dsp:txXfrm>
    </dsp:sp>
    <dsp:sp modelId="{5485146D-47C9-4ED2-9D84-1746B5ECFD01}">
      <dsp:nvSpPr>
        <dsp:cNvPr id="0" name=""/>
        <dsp:cNvSpPr/>
      </dsp:nvSpPr>
      <dsp:spPr>
        <a:xfrm>
          <a:off x="3855345" y="1984444"/>
          <a:ext cx="476207" cy="557073"/>
        </a:xfrm>
        <a:prstGeom prst="rightArrow">
          <a:avLst>
            <a:gd name="adj1" fmla="val 60000"/>
            <a:gd name="adj2" fmla="val 50000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chemeClr val="tx1"/>
            </a:solidFill>
          </a:endParaRPr>
        </a:p>
      </dsp:txBody>
      <dsp:txXfrm>
        <a:off x="3855345" y="2095859"/>
        <a:ext cx="333345" cy="334243"/>
      </dsp:txXfrm>
    </dsp:sp>
    <dsp:sp modelId="{13D86F2A-2342-4D59-A0D4-A78B33EE11AF}">
      <dsp:nvSpPr>
        <dsp:cNvPr id="0" name=""/>
        <dsp:cNvSpPr/>
      </dsp:nvSpPr>
      <dsp:spPr>
        <a:xfrm>
          <a:off x="4529224" y="1589102"/>
          <a:ext cx="1375364" cy="1347757"/>
        </a:xfrm>
        <a:prstGeom prst="roundRect">
          <a:avLst>
            <a:gd name="adj" fmla="val 10000"/>
          </a:avLst>
        </a:prstGeom>
        <a:solidFill>
          <a:srgbClr val="F68B3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23898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568698" y="1628576"/>
        <a:ext cx="1296416" cy="1268809"/>
      </dsp:txXfrm>
    </dsp:sp>
    <dsp:sp modelId="{F2444F8B-1CDD-412C-8B51-400029F33490}">
      <dsp:nvSpPr>
        <dsp:cNvPr id="0" name=""/>
        <dsp:cNvSpPr/>
      </dsp:nvSpPr>
      <dsp:spPr>
        <a:xfrm>
          <a:off x="6129214" y="1984444"/>
          <a:ext cx="476207" cy="557073"/>
        </a:xfrm>
        <a:prstGeom prst="rightArrow">
          <a:avLst>
            <a:gd name="adj1" fmla="val 60000"/>
            <a:gd name="adj2" fmla="val 50000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chemeClr val="tx1"/>
            </a:solidFill>
          </a:endParaRPr>
        </a:p>
      </dsp:txBody>
      <dsp:txXfrm>
        <a:off x="6129214" y="2095859"/>
        <a:ext cx="333345" cy="334243"/>
      </dsp:txXfrm>
    </dsp:sp>
    <dsp:sp modelId="{184311F5-0BEC-4136-A327-A905DF2465E1}">
      <dsp:nvSpPr>
        <dsp:cNvPr id="0" name=""/>
        <dsp:cNvSpPr/>
      </dsp:nvSpPr>
      <dsp:spPr>
        <a:xfrm>
          <a:off x="6803093" y="1589102"/>
          <a:ext cx="1426107" cy="1347757"/>
        </a:xfrm>
        <a:prstGeom prst="roundRect">
          <a:avLst>
            <a:gd name="adj" fmla="val 10000"/>
          </a:avLst>
        </a:prstGeom>
        <a:solidFill>
          <a:srgbClr val="FF4B4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24317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6842567" y="1628576"/>
        <a:ext cx="1347159" cy="12688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583884-E138-4246-AA42-B398A7ADF6A3}">
      <dsp:nvSpPr>
        <dsp:cNvPr id="0" name=""/>
        <dsp:cNvSpPr/>
      </dsp:nvSpPr>
      <dsp:spPr>
        <a:xfrm>
          <a:off x="398" y="1589102"/>
          <a:ext cx="1387673" cy="1347757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14973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39872" y="1628576"/>
        <a:ext cx="1308725" cy="1268809"/>
      </dsp:txXfrm>
    </dsp:sp>
    <dsp:sp modelId="{FB3F52E8-2BD2-4466-8EA0-2C298C00C43A}">
      <dsp:nvSpPr>
        <dsp:cNvPr id="0" name=""/>
        <dsp:cNvSpPr/>
      </dsp:nvSpPr>
      <dsp:spPr>
        <a:xfrm>
          <a:off x="1612698" y="1984444"/>
          <a:ext cx="476207" cy="557073"/>
        </a:xfrm>
        <a:prstGeom prst="rightArrow">
          <a:avLst>
            <a:gd name="adj1" fmla="val 60000"/>
            <a:gd name="adj2" fmla="val 50000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chemeClr val="tx1"/>
            </a:solidFill>
          </a:endParaRPr>
        </a:p>
      </dsp:txBody>
      <dsp:txXfrm>
        <a:off x="1612698" y="2095859"/>
        <a:ext cx="333345" cy="334243"/>
      </dsp:txXfrm>
    </dsp:sp>
    <dsp:sp modelId="{D5B26000-FDC3-48ED-8AC3-E27B87F12D23}">
      <dsp:nvSpPr>
        <dsp:cNvPr id="0" name=""/>
        <dsp:cNvSpPr/>
      </dsp:nvSpPr>
      <dsp:spPr>
        <a:xfrm>
          <a:off x="2286577" y="1589102"/>
          <a:ext cx="1344141" cy="1347757"/>
        </a:xfrm>
        <a:prstGeom prst="roundRect">
          <a:avLst>
            <a:gd name="adj" fmla="val 10000"/>
          </a:avLst>
        </a:prstGeom>
        <a:solidFill>
          <a:srgbClr val="EBF68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17207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2325946" y="1628471"/>
        <a:ext cx="1265403" cy="1269019"/>
      </dsp:txXfrm>
    </dsp:sp>
    <dsp:sp modelId="{5485146D-47C9-4ED2-9D84-1746B5ECFD01}">
      <dsp:nvSpPr>
        <dsp:cNvPr id="0" name=""/>
        <dsp:cNvSpPr/>
      </dsp:nvSpPr>
      <dsp:spPr>
        <a:xfrm>
          <a:off x="3855345" y="1984444"/>
          <a:ext cx="476207" cy="557073"/>
        </a:xfrm>
        <a:prstGeom prst="rightArrow">
          <a:avLst>
            <a:gd name="adj1" fmla="val 60000"/>
            <a:gd name="adj2" fmla="val 50000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chemeClr val="tx1"/>
            </a:solidFill>
          </a:endParaRPr>
        </a:p>
      </dsp:txBody>
      <dsp:txXfrm>
        <a:off x="3855345" y="2095859"/>
        <a:ext cx="333345" cy="334243"/>
      </dsp:txXfrm>
    </dsp:sp>
    <dsp:sp modelId="{13D86F2A-2342-4D59-A0D4-A78B33EE11AF}">
      <dsp:nvSpPr>
        <dsp:cNvPr id="0" name=""/>
        <dsp:cNvSpPr/>
      </dsp:nvSpPr>
      <dsp:spPr>
        <a:xfrm>
          <a:off x="4529224" y="1589102"/>
          <a:ext cx="1375364" cy="1347757"/>
        </a:xfrm>
        <a:prstGeom prst="roundRect">
          <a:avLst>
            <a:gd name="adj" fmla="val 10000"/>
          </a:avLst>
        </a:prstGeom>
        <a:solidFill>
          <a:srgbClr val="F68B3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17338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4568698" y="1628576"/>
        <a:ext cx="1296416" cy="1268809"/>
      </dsp:txXfrm>
    </dsp:sp>
    <dsp:sp modelId="{F2444F8B-1CDD-412C-8B51-400029F33490}">
      <dsp:nvSpPr>
        <dsp:cNvPr id="0" name=""/>
        <dsp:cNvSpPr/>
      </dsp:nvSpPr>
      <dsp:spPr>
        <a:xfrm>
          <a:off x="6129214" y="1984444"/>
          <a:ext cx="476207" cy="557073"/>
        </a:xfrm>
        <a:prstGeom prst="rightArrow">
          <a:avLst>
            <a:gd name="adj1" fmla="val 60000"/>
            <a:gd name="adj2" fmla="val 50000"/>
          </a:avLst>
        </a:prstGeom>
        <a:solidFill>
          <a:srgbClr val="3399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>
            <a:solidFill>
              <a:schemeClr val="tx1"/>
            </a:solidFill>
          </a:endParaRPr>
        </a:p>
      </dsp:txBody>
      <dsp:txXfrm>
        <a:off x="6129214" y="2095859"/>
        <a:ext cx="333345" cy="334243"/>
      </dsp:txXfrm>
    </dsp:sp>
    <dsp:sp modelId="{184311F5-0BEC-4136-A327-A905DF2465E1}">
      <dsp:nvSpPr>
        <dsp:cNvPr id="0" name=""/>
        <dsp:cNvSpPr/>
      </dsp:nvSpPr>
      <dsp:spPr>
        <a:xfrm>
          <a:off x="6803093" y="1589102"/>
          <a:ext cx="1426107" cy="1347757"/>
        </a:xfrm>
        <a:prstGeom prst="roundRect">
          <a:avLst>
            <a:gd name="adj" fmla="val 10000"/>
          </a:avLst>
        </a:prstGeom>
        <a:solidFill>
          <a:srgbClr val="FF4B4B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reflection blurRad="6350" stA="52000" endA="300" endPos="35000" dir="5400000" sy="-100000" algn="bl" rotWithShape="0"/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all" spc="0" dirty="0" smtClean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18095</a:t>
          </a:r>
          <a:endParaRPr lang="ru-RU" sz="2000" b="1" kern="1200" cap="all" spc="0" dirty="0">
            <a:ln w="9000" cmpd="sng">
              <a:solidFill>
                <a:schemeClr val="tx2">
                  <a:lumMod val="75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6842567" y="1628576"/>
        <a:ext cx="1347159" cy="12688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CDCCBB-523F-42D6-B732-B9577FE999BD}">
      <dsp:nvSpPr>
        <dsp:cNvPr id="0" name=""/>
        <dsp:cNvSpPr/>
      </dsp:nvSpPr>
      <dsp:spPr>
        <a:xfrm>
          <a:off x="0" y="256"/>
          <a:ext cx="5801215" cy="380267"/>
        </a:xfrm>
        <a:prstGeom prst="roundRect">
          <a:avLst/>
        </a:prstGeom>
        <a:solidFill>
          <a:srgbClr val="7030A0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МП «Молодежь Веневского района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563" y="18819"/>
        <a:ext cx="5764089" cy="3431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0.23859</cdr:x>
      <cdr:y>0.10773</cdr:y>
    </cdr:from>
    <cdr:to>
      <cdr:x>0.52725</cdr:x>
      <cdr:y>0.27095</cdr:y>
    </cdr:to>
    <cdr:sp macro="" textlink="">
      <cdr:nvSpPr>
        <cdr:cNvPr id="2" name="Выгнутая вверх стрелка 1"/>
        <cdr:cNvSpPr/>
      </cdr:nvSpPr>
      <cdr:spPr>
        <a:xfrm xmlns:a="http://schemas.openxmlformats.org/drawingml/2006/main">
          <a:off x="1543051" y="471488"/>
          <a:ext cx="1866900" cy="714375"/>
        </a:xfrm>
        <a:prstGeom xmlns:a="http://schemas.openxmlformats.org/drawingml/2006/main" prst="curvedDownArrow">
          <a:avLst/>
        </a:prstGeom>
        <a:solidFill xmlns:a="http://schemas.openxmlformats.org/drawingml/2006/main">
          <a:srgbClr val="0070C0"/>
        </a:solidFill>
      </cdr:spPr>
      <cdr:style>
        <a:lnRef xmlns:a="http://schemas.openxmlformats.org/drawingml/2006/main" idx="0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3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0.53979</cdr:x>
      <cdr:y>0.09994</cdr:y>
    </cdr:from>
    <cdr:to>
      <cdr:x>0.808</cdr:x>
      <cdr:y>0.26135</cdr:y>
    </cdr:to>
    <cdr:sp macro="" textlink="">
      <cdr:nvSpPr>
        <cdr:cNvPr id="4" name="Выгнутая вверх стрелка 3"/>
        <cdr:cNvSpPr/>
      </cdr:nvSpPr>
      <cdr:spPr>
        <a:xfrm xmlns:a="http://schemas.openxmlformats.org/drawingml/2006/main">
          <a:off x="4927192" y="556620"/>
          <a:ext cx="2448272" cy="899021"/>
        </a:xfrm>
        <a:prstGeom xmlns:a="http://schemas.openxmlformats.org/drawingml/2006/main" prst="curvedDownArrow">
          <a:avLst/>
        </a:prstGeom>
        <a:solidFill xmlns:a="http://schemas.openxmlformats.org/drawingml/2006/main">
          <a:srgbClr val="002060"/>
        </a:solidFill>
      </cdr:spPr>
      <cdr:style>
        <a:lnRef xmlns:a="http://schemas.openxmlformats.org/drawingml/2006/main" idx="0">
          <a:schemeClr val="accent2"/>
        </a:lnRef>
        <a:fillRef xmlns:a="http://schemas.openxmlformats.org/drawingml/2006/main" idx="3">
          <a:schemeClr val="accent2"/>
        </a:fillRef>
        <a:effectRef xmlns:a="http://schemas.openxmlformats.org/drawingml/2006/main" idx="3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0.20057</cdr:x>
      <cdr:y>0.46193</cdr:y>
    </cdr:from>
    <cdr:to>
      <cdr:x>0.29523</cdr:x>
      <cdr:y>0.5395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30847" y="2572844"/>
          <a:ext cx="864060" cy="43203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171,1</a:t>
          </a:r>
          <a:endParaRPr lang="ru-RU" sz="20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0.4609</cdr:x>
      <cdr:y>0.39729</cdr:y>
    </cdr:from>
    <cdr:to>
      <cdr:x>0.54768</cdr:x>
      <cdr:y>0.47485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4207111" y="2212804"/>
          <a:ext cx="792131" cy="4320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244,8</a:t>
          </a:r>
          <a:endParaRPr lang="ru-RU" sz="20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0.72123</cdr:x>
      <cdr:y>0.3585</cdr:y>
    </cdr:from>
    <cdr:to>
      <cdr:x>0.808</cdr:x>
      <cdr:y>0.43607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6583416" y="1996773"/>
          <a:ext cx="792040" cy="432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279,1</a:t>
          </a:r>
          <a:endParaRPr lang="ru-RU" sz="20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0.28399</cdr:x>
      <cdr:y>0</cdr:y>
    </cdr:from>
    <cdr:to>
      <cdr:x>0.40232</cdr:x>
      <cdr:y>0.07757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92272" y="0"/>
          <a:ext cx="1080121" cy="4118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43,1%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0.60743</cdr:x>
      <cdr:y>0</cdr:y>
    </cdr:from>
    <cdr:to>
      <cdr:x>0.72123</cdr:x>
      <cdr:y>0.07757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544616" y="0"/>
          <a:ext cx="1038800" cy="411831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14,0 %</a:t>
          </a:r>
          <a:endParaRPr lang="ru-RU" sz="20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0.29524</cdr:x>
      <cdr:y>0.82777</cdr:y>
    </cdr:from>
    <cdr:to>
      <cdr:x>0.39541</cdr:x>
      <cdr:y>1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2694943" y="509312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0.15324</cdr:x>
      <cdr:y>0.8915</cdr:y>
    </cdr:from>
    <cdr:to>
      <cdr:x>0.3323</cdr:x>
      <cdr:y>1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1398799" y="4733083"/>
          <a:ext cx="1634480" cy="57606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0.19269</cdr:x>
      <cdr:y>0.82777</cdr:y>
    </cdr:from>
    <cdr:to>
      <cdr:x>0.29524</cdr:x>
      <cdr:y>1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1758839" y="4394747"/>
          <a:ext cx="936104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 smtClean="0"/>
        </a:p>
        <a:p xmlns:a="http://schemas.openxmlformats.org/drawingml/2006/main">
          <a:endParaRPr lang="ru-RU" dirty="0"/>
        </a:p>
        <a:p xmlns:a="http://schemas.openxmlformats.org/drawingml/2006/main">
          <a:endParaRPr lang="ru-RU" sz="1100" dirty="0" smtClean="0"/>
        </a:p>
        <a:p xmlns:a="http://schemas.openxmlformats.org/drawingml/2006/main"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2014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0.1848</cdr:x>
      <cdr:y>0.82368</cdr:y>
    </cdr:from>
    <cdr:to>
      <cdr:x>0.28497</cdr:x>
      <cdr:y>0.99591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686831" y="437304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600" dirty="0"/>
        </a:p>
      </cdr:txBody>
    </cdr:sp>
  </cdr:relSizeAnchor>
  <cdr:relSizeAnchor xmlns:cdr="http://schemas.openxmlformats.org/drawingml/2006/chartDrawing">
    <cdr:from>
      <cdr:x>0.45754</cdr:x>
      <cdr:y>0.82777</cdr:y>
    </cdr:from>
    <cdr:to>
      <cdr:x>0.59716</cdr:x>
      <cdr:y>1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4176464" y="4394747"/>
          <a:ext cx="127444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0.44176</cdr:x>
      <cdr:y>0.82777</cdr:y>
    </cdr:from>
    <cdr:to>
      <cdr:x>0.56009</cdr:x>
      <cdr:y>1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4032448" y="4394747"/>
          <a:ext cx="108012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 smtClean="0"/>
        </a:p>
        <a:p xmlns:a="http://schemas.openxmlformats.org/drawingml/2006/main">
          <a:endParaRPr lang="ru-RU" dirty="0"/>
        </a:p>
        <a:p xmlns:a="http://schemas.openxmlformats.org/drawingml/2006/main">
          <a:endParaRPr lang="ru-RU" sz="1100" dirty="0" smtClean="0"/>
        </a:p>
        <a:p xmlns:a="http://schemas.openxmlformats.org/drawingml/2006/main"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2015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0.19722</cdr:x>
      <cdr:y>0.82777</cdr:y>
    </cdr:from>
    <cdr:to>
      <cdr:x>0.29739</cdr:x>
      <cdr:y>1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800200" y="510020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0.44965</cdr:x>
      <cdr:y>0.82777</cdr:y>
    </cdr:from>
    <cdr:to>
      <cdr:x>0.62083</cdr:x>
      <cdr:y>1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4104456" y="4394747"/>
          <a:ext cx="1562472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0.70209</cdr:x>
      <cdr:y>0.82777</cdr:y>
    </cdr:from>
    <cdr:to>
      <cdr:x>0.82042</cdr:x>
      <cdr:y>1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6408712" y="4394747"/>
          <a:ext cx="108012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000" b="1" dirty="0" smtClean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endParaRPr lang="ru-RU" b="1" dirty="0" smtClean="0">
            <a:latin typeface="Times New Roman" pitchFamily="18" charset="0"/>
            <a:cs typeface="Times New Roman" pitchFamily="18" charset="0"/>
          </a:endParaRPr>
        </a:p>
        <a:p xmlns:a="http://schemas.openxmlformats.org/drawingml/2006/main"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2016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0.70998</cdr:x>
      <cdr:y>0.82777</cdr:y>
    </cdr:from>
    <cdr:to>
      <cdr:x>0.86537</cdr:x>
      <cdr:y>1</cdr:y>
    </cdr:to>
    <cdr:sp macro="" textlink="">
      <cdr:nvSpPr>
        <cdr:cNvPr id="19" name="TextBox 18"/>
        <cdr:cNvSpPr txBox="1"/>
      </cdr:nvSpPr>
      <cdr:spPr>
        <a:xfrm xmlns:a="http://schemas.openxmlformats.org/drawingml/2006/main">
          <a:off x="6480720" y="4394747"/>
          <a:ext cx="1418456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0.44965</cdr:x>
      <cdr:y>0.82777</cdr:y>
    </cdr:from>
    <cdr:to>
      <cdr:x>0.58376</cdr:x>
      <cdr:y>1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4104456" y="4394747"/>
          <a:ext cx="1224136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0.27196</cdr:x>
      <cdr:y>0.37276</cdr:y>
    </cdr:from>
    <cdr:to>
      <cdr:x>0.3508</cdr:x>
      <cdr:y>0.46498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483768" y="2080642"/>
          <a:ext cx="720036" cy="5147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175,6</a:t>
          </a:r>
          <a:endParaRPr lang="ru-RU" sz="18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0.37446</cdr:x>
      <cdr:y>0.29536</cdr:y>
    </cdr:from>
    <cdr:to>
      <cdr:x>0.46119</cdr:x>
      <cdr:y>0.40503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419872" y="1648594"/>
          <a:ext cx="792095" cy="6121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178,4</a:t>
          </a:r>
          <a:endParaRPr lang="ru-RU" sz="18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0.27984</cdr:x>
      <cdr:y>0.01154</cdr:y>
    </cdr:from>
    <cdr:to>
      <cdr:x>0.38234</cdr:x>
      <cdr:y>0.07605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55747" y="64412"/>
          <a:ext cx="936121" cy="36004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101,6%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0.62676</cdr:x>
      <cdr:y>0.61788</cdr:y>
    </cdr:from>
    <cdr:to>
      <cdr:x>0.69772</cdr:x>
      <cdr:y>0.70735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5724128" y="3448794"/>
          <a:ext cx="648070" cy="4993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94,6</a:t>
          </a:r>
          <a:endParaRPr lang="ru-RU" sz="18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0.72137</cdr:x>
      <cdr:y>0.59208</cdr:y>
    </cdr:from>
    <cdr:to>
      <cdr:x>0.8081</cdr:x>
      <cdr:y>0.67866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6588190" y="3304783"/>
          <a:ext cx="792121" cy="4832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100,7</a:t>
          </a:r>
          <a:endParaRPr lang="ru-RU" sz="1800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0.54792</cdr:x>
      <cdr:y>0.45743</cdr:y>
    </cdr:from>
    <cdr:to>
      <cdr:x>0.69792</cdr:x>
      <cdr:y>0.54978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505075" y="1509714"/>
          <a:ext cx="6858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400" b="1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0.64253</cdr:x>
      <cdr:y>0.37277</cdr:y>
    </cdr:from>
    <cdr:to>
      <cdr:x>0.7549</cdr:x>
      <cdr:y>0.45017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5868144" y="2080670"/>
          <a:ext cx="1026263" cy="43202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106,4%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0.11111</cdr:x>
      <cdr:y>0.09836</cdr:y>
    </cdr:from>
    <cdr:to>
      <cdr:x>0.21965</cdr:x>
      <cdr:y>0.30653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936104" y="43204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0.11966</cdr:x>
      <cdr:y>0.13115</cdr:y>
    </cdr:from>
    <cdr:to>
      <cdr:x>0.22819</cdr:x>
      <cdr:y>0.33932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008112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0.42735</cdr:x>
      <cdr:y>0.27869</cdr:y>
    </cdr:from>
    <cdr:to>
      <cdr:x>0.53589</cdr:x>
      <cdr:y>0.48686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600400" y="122413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0.08547</cdr:x>
      <cdr:y>0.09836</cdr:y>
    </cdr:from>
    <cdr:to>
      <cdr:x>0.2111</cdr:x>
      <cdr:y>0.32293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20080" y="432048"/>
          <a:ext cx="1058416" cy="9864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</cdr:x>
      <cdr:y>0.16695</cdr:y>
    </cdr:from>
    <cdr:to>
      <cdr:x>0.20463</cdr:x>
      <cdr:y>0.32748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0" y="524247"/>
          <a:ext cx="1625045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l"/>
          <a:r>
            <a:rPr lang="ru-RU" sz="1800" b="1" dirty="0" smtClean="0">
              <a:latin typeface="Arial" pitchFamily="34" charset="0"/>
              <a:cs typeface="Arial" pitchFamily="34" charset="0"/>
            </a:rPr>
            <a:t>ВСЕГО: 712,7</a:t>
          </a:r>
          <a:endParaRPr lang="ru-RU" sz="18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0.25623</cdr:x>
      <cdr:y>0.40625</cdr:y>
    </cdr:from>
    <cdr:to>
      <cdr:x>0.35875</cdr:x>
      <cdr:y>0.65625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339752" y="936104"/>
          <a:ext cx="936104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0.00862</cdr:x>
      <cdr:y>0.27069</cdr:y>
    </cdr:from>
    <cdr:to>
      <cdr:x>0.14395</cdr:x>
      <cdr:y>0.44737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2008" y="740694"/>
          <a:ext cx="1130424" cy="48344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800" b="1" dirty="0" smtClean="0">
              <a:latin typeface="Arial" pitchFamily="34" charset="0"/>
              <a:cs typeface="Arial" pitchFamily="34" charset="0"/>
            </a:rPr>
            <a:t>ВСЕГО: 713,1</a:t>
          </a:r>
          <a:r>
            <a:rPr lang="ru-RU" sz="1800" b="1" dirty="0" smtClean="0"/>
            <a:t> </a:t>
          </a:r>
          <a:endParaRPr lang="ru-RU" sz="1800" b="1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0.36471</cdr:x>
      <cdr:y>0.56579</cdr:y>
    </cdr:from>
    <cdr:to>
      <cdr:x>0.51529</cdr:x>
      <cdr:y>0.73421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14577" y="307183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0.12948</cdr:x>
      <cdr:y>0.68661</cdr:y>
    </cdr:from>
    <cdr:to>
      <cdr:x>0.87478</cdr:x>
      <cdr:y>0.76972</cdr:y>
    </cdr:to>
    <cdr:sp macro="" textlink="">
      <cdr:nvSpPr>
        <cdr:cNvPr id="2" name="Правая фигурная скобка 1"/>
        <cdr:cNvSpPr/>
      </cdr:nvSpPr>
      <cdr:spPr>
        <a:xfrm xmlns:a="http://schemas.openxmlformats.org/drawingml/2006/main" rot="5400000">
          <a:off x="4346806" y="878885"/>
          <a:ext cx="489259" cy="6815030"/>
        </a:xfrm>
        <a:prstGeom xmlns:a="http://schemas.openxmlformats.org/drawingml/2006/main" prst="rightBrace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0.09838</cdr:x>
      <cdr:y>0.41749</cdr:y>
    </cdr:from>
    <cdr:to>
      <cdr:x>0.24747</cdr:x>
      <cdr:y>0.50356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99592" y="2457594"/>
          <a:ext cx="1363279" cy="50665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9</a:t>
          </a:r>
          <a:r>
            <a: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0,0</a:t>
          </a:r>
          <a:r>
            <a: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  <a:endParaRPr lang="ru-RU" sz="2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0.72837</cdr:x>
      <cdr:y>0.41749</cdr:y>
    </cdr:from>
    <cdr:to>
      <cdr:x>0.84577</cdr:x>
      <cdr:y>0.50355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6660232" y="2457594"/>
          <a:ext cx="1073506" cy="5066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10,0</a:t>
          </a:r>
          <a:r>
            <a:rPr lang="en-US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%</a:t>
          </a:r>
          <a:endParaRPr lang="ru-RU" sz="24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0.33334</cdr:x>
      <cdr:y>0.77223</cdr:y>
    </cdr:from>
    <cdr:to>
      <cdr:x>0.67091</cdr:x>
      <cdr:y>0.8583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048066" y="4545826"/>
          <a:ext cx="3086740" cy="50665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713063,2 тыс</a:t>
          </a:r>
          <a:r>
            <a:rPr lang="ru-RU" sz="2400" dirty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r>
            <a:rPr lang="ru-RU" sz="24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руб.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A600E-1EF4-4222-B13F-B8A6FCBC940D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17924-BE61-4CB7-9B02-C2B114F5E7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4990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649BA-DF35-4215-9A50-74C70F8CB721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A30D2-0065-4448-8C80-376F0D642B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56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EB0453-E5B3-4D31-BA83-A6AF45F198E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F41EF0-70A7-40ED-99FA-E248B82FEC0B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46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B34DC1-86B5-42D5-878E-DE7D69AB40B7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Rectangle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Вставьте карту своей страны.</a:t>
            </a:r>
            <a:endParaRPr lang="en-US" smtClean="0"/>
          </a:p>
        </p:txBody>
      </p:sp>
      <p:sp>
        <p:nvSpPr>
          <p:cNvPr id="12292" name="Rectangl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E9560E-DF10-46B0-95E9-69BBA0BC2C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11956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DEA2-A555-4969-B889-054619EA809C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5CCAF8-FB67-48C7-BF07-A249914BE4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DEA2-A555-4969-B889-054619EA809C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CAF8-FB67-48C7-BF07-A249914BE4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DEA2-A555-4969-B889-054619EA809C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CAF8-FB67-48C7-BF07-A249914BE4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85AE2-40A6-4439-AA30-9BBCE0A688E8}" type="datetimeFigureOut">
              <a:rPr lang="ru-RU"/>
              <a:pPr>
                <a:defRPr/>
              </a:pPr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27EC54-2977-48EB-8393-6FD5FCE09F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413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DEA2-A555-4969-B889-054619EA809C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05CCAF8-FB67-48C7-BF07-A249914BE4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DEA2-A555-4969-B889-054619EA809C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CAF8-FB67-48C7-BF07-A249914BE4F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DEA2-A555-4969-B889-054619EA809C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CAF8-FB67-48C7-BF07-A249914BE4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DEA2-A555-4969-B889-054619EA809C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05CCAF8-FB67-48C7-BF07-A249914BE4F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DEA2-A555-4969-B889-054619EA809C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CAF8-FB67-48C7-BF07-A249914BE4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DEA2-A555-4969-B889-054619EA809C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CAF8-FB67-48C7-BF07-A249914BE4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DEA2-A555-4969-B889-054619EA809C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CAF8-FB67-48C7-BF07-A249914BE4F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DEA2-A555-4969-B889-054619EA809C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CCAF8-FB67-48C7-BF07-A249914BE4F1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BAFDEA2-A555-4969-B889-054619EA809C}" type="datetimeFigureOut">
              <a:rPr lang="ru-RU" smtClean="0"/>
              <a:t>17.04.2017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5CCAF8-FB67-48C7-BF07-A249914BE4F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nsocium.ru/media/k2/items/cache/d29f724a45ead59fbed342a9b3ad72f4_XL.jpg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7.xml"/><Relationship Id="rId5" Type="http://schemas.openxmlformats.org/officeDocument/2006/relationships/image" Target="../media/image3.png"/><Relationship Id="rId4" Type="http://schemas.openxmlformats.org/officeDocument/2006/relationships/chart" Target="../charts/char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chart" Target="../charts/char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chart" Target="../charts/char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7" Type="http://schemas.openxmlformats.org/officeDocument/2006/relationships/image" Target="../media/image27.jpe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yandsearch?p=1&amp;text=%D1%8D%D1%81%20%D1%81%D0%B8%20%D1%8D%D0%B9%20%D1%85%D0%B0%D0%B9%D0%B4%D0%B6%D0%B8%D0%BD%20%D0%BF%D1%80%D0%BE%D0%B4%D0%B0%D0%BA%D1%82%D1%81%20%D1%80%D0%B0%D1%88%D0%B0%20%D0%B2%20%D0%B2%D0%B5%D0%BD%D0%B5%D0%B2%D0%B5&amp;noreask=1&amp;img_url=www.unipack.ru/user_files/file20288.jpg&amp;rpt=simage&amp;lr=15" TargetMode="External"/><Relationship Id="rId5" Type="http://schemas.openxmlformats.org/officeDocument/2006/relationships/chart" Target="../charts/chart15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chart" Target="../charts/chart20.xml"/><Relationship Id="rId4" Type="http://schemas.openxmlformats.org/officeDocument/2006/relationships/chart" Target="../charts/char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1.xml"/><Relationship Id="rId4" Type="http://schemas.openxmlformats.org/officeDocument/2006/relationships/image" Target="../media/image3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chart" Target="../charts/chart23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3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4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25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 bwMode="auto">
          <a:xfrm>
            <a:off x="179388" y="333375"/>
            <a:ext cx="8893175" cy="2951163"/>
          </a:xfrm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fontAlgn="auto" hangingPunct="1">
              <a:spcBef>
                <a:spcPts val="300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24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Об исполнении </a:t>
            </a:r>
            <a:br>
              <a:rPr lang="ru-RU" sz="32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бюджета муниципального образования Веневский район </a:t>
            </a:r>
            <a:br>
              <a:rPr lang="ru-RU" sz="32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за 2016 год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468313" y="3500438"/>
            <a:ext cx="82073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75000"/>
              </a:lnSpc>
            </a:pPr>
            <a:r>
              <a:rPr lang="ru-RU" sz="2400" b="1" i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</a:rPr>
              <a:t>Докладчик:  Мамонов Анатолий Митрофанович</a:t>
            </a:r>
            <a:endParaRPr lang="ru-RU" sz="2400" b="1" i="1" dirty="0">
              <a:solidFill>
                <a:schemeClr val="accent4">
                  <a:lumMod val="75000"/>
                </a:schemeClr>
              </a:solidFill>
              <a:latin typeface="Tahoma" pitchFamily="34" charset="0"/>
            </a:endParaRPr>
          </a:p>
          <a:p>
            <a:pPr algn="ctr" eaLnBrk="0" hangingPunct="0">
              <a:lnSpc>
                <a:spcPct val="75000"/>
              </a:lnSpc>
            </a:pPr>
            <a:endParaRPr lang="ru-RU" sz="2400" b="1" i="1" dirty="0">
              <a:solidFill>
                <a:srgbClr val="003300"/>
              </a:solidFill>
              <a:latin typeface="Tahoma" pitchFamily="34" charset="0"/>
            </a:endParaRPr>
          </a:p>
          <a:p>
            <a:pPr algn="ctr" eaLnBrk="0" hangingPunct="0"/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</a:rPr>
              <a:t>Начальник финансового управления администрации муниципального образования Веневский район</a:t>
            </a:r>
          </a:p>
        </p:txBody>
      </p:sp>
    </p:spTree>
    <p:extLst>
      <p:ext uri="{BB962C8B-B14F-4D97-AF65-F5344CB8AC3E}">
        <p14:creationId xmlns:p14="http://schemas.microsoft.com/office/powerpoint/2010/main" val="264166022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Прямоугольник 1"/>
          <p:cNvSpPr>
            <a:spLocks noChangeArrowheads="1"/>
          </p:cNvSpPr>
          <p:nvPr/>
        </p:nvSpPr>
        <p:spPr bwMode="auto">
          <a:xfrm>
            <a:off x="926766" y="390526"/>
            <a:ext cx="7533666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РАСХОДЫ БЮДЖЕТА МУНИЦИПАЛЬНОГО ОБРАЗОВАНИЯ ВЕНЕВСКИЙ РАЙОН ЗА 2015 - 2016 ГОДЫ (МЛН. РУБЛЕЙ</a:t>
            </a:r>
            <a:r>
              <a:rPr lang="ru-RU" altLang="ru-RU" sz="2400" dirty="0" smtClean="0">
                <a:latin typeface="Arial" charset="0"/>
              </a:rPr>
              <a:t>)</a:t>
            </a:r>
            <a:endParaRPr lang="ru-RU" altLang="ru-RU" sz="2400" dirty="0"/>
          </a:p>
        </p:txBody>
      </p:sp>
      <p:graphicFrame>
        <p:nvGraphicFramePr>
          <p:cNvPr id="3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9633572"/>
              </p:ext>
            </p:extLst>
          </p:nvPr>
        </p:nvGraphicFramePr>
        <p:xfrm>
          <a:off x="467544" y="3429000"/>
          <a:ext cx="7941343" cy="3140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1739725"/>
              </p:ext>
            </p:extLst>
          </p:nvPr>
        </p:nvGraphicFramePr>
        <p:xfrm>
          <a:off x="539552" y="908720"/>
          <a:ext cx="8352928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248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4"/>
          <p:cNvSpPr txBox="1">
            <a:spLocks noChangeArrowheads="1"/>
          </p:cNvSpPr>
          <p:nvPr/>
        </p:nvSpPr>
        <p:spPr bwMode="auto">
          <a:xfrm>
            <a:off x="539750" y="404813"/>
            <a:ext cx="81756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ИСПОЛНЕНИЕ РАСХОДОВ БЮДЖЕТА ЗА 2016 ГОД В РАЗРЕЗЕ ОТРАСЛЕЙ </a:t>
            </a:r>
          </a:p>
          <a:p>
            <a:pPr algn="ctr" eaLnBrk="1" hangingPunct="1"/>
            <a:endParaRPr lang="ru-RU" b="1" dirty="0">
              <a:latin typeface="Calibri" pitchFamily="34" charset="0"/>
            </a:endParaRPr>
          </a:p>
        </p:txBody>
      </p:sp>
      <p:grpSp>
        <p:nvGrpSpPr>
          <p:cNvPr id="16387" name="Группа 33"/>
          <p:cNvGrpSpPr>
            <a:grpSpLocks/>
          </p:cNvGrpSpPr>
          <p:nvPr/>
        </p:nvGrpSpPr>
        <p:grpSpPr bwMode="auto">
          <a:xfrm>
            <a:off x="684213" y="1557338"/>
            <a:ext cx="2592387" cy="4076700"/>
            <a:chOff x="358615" y="714491"/>
            <a:chExt cx="2946623" cy="3235180"/>
          </a:xfrm>
        </p:grpSpPr>
        <p:sp>
          <p:nvSpPr>
            <p:cNvPr id="6" name="Прямоугольник с двумя скругленными противолежащими углами 5"/>
            <p:cNvSpPr/>
            <p:nvPr/>
          </p:nvSpPr>
          <p:spPr>
            <a:xfrm>
              <a:off x="358615" y="714491"/>
              <a:ext cx="2946623" cy="2855978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2307" name="TextBox 11"/>
            <p:cNvSpPr txBox="1">
              <a:spLocks noChangeArrowheads="1"/>
            </p:cNvSpPr>
            <p:nvPr/>
          </p:nvSpPr>
          <p:spPr bwMode="auto">
            <a:xfrm>
              <a:off x="439813" y="2314444"/>
              <a:ext cx="2620023" cy="87808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ru-RU" sz="1100" b="1" dirty="0" smtClean="0">
                  <a:solidFill>
                    <a:schemeClr val="accent3">
                      <a:lumMod val="50000"/>
                    </a:schemeClr>
                  </a:solidFill>
                  <a:latin typeface="Calibri" pitchFamily="34" charset="0"/>
                </a:rPr>
                <a:t>Утверждено на 01.01.2016 :</a:t>
              </a:r>
            </a:p>
            <a:p>
              <a:pPr eaLnBrk="1" hangingPunct="1">
                <a:defRPr/>
              </a:pPr>
              <a:r>
                <a:rPr lang="ru-RU" sz="1100" b="1" u="sng" dirty="0" smtClean="0">
                  <a:latin typeface="Calibri" pitchFamily="34" charset="0"/>
                </a:rPr>
                <a:t>51797,5 </a:t>
              </a:r>
              <a:r>
                <a:rPr lang="ru-RU" sz="1100" b="1" u="sng" dirty="0" err="1" smtClean="0">
                  <a:latin typeface="Calibri" pitchFamily="34" charset="0"/>
                </a:rPr>
                <a:t>т.р</a:t>
              </a:r>
              <a:r>
                <a:rPr lang="ru-RU" sz="1100" b="1" u="sng" dirty="0" smtClean="0">
                  <a:latin typeface="Calibri" pitchFamily="34" charset="0"/>
                </a:rPr>
                <a:t>.</a:t>
              </a:r>
              <a:endParaRPr lang="en-US" sz="1100" b="1" u="sng" dirty="0" smtClean="0">
                <a:latin typeface="Calibri" pitchFamily="34" charset="0"/>
              </a:endParaRPr>
            </a:p>
            <a:p>
              <a:pPr eaLnBrk="1" hangingPunct="1">
                <a:defRPr/>
              </a:pPr>
              <a:r>
                <a:rPr lang="ru-RU" sz="1100" b="1" dirty="0" smtClean="0">
                  <a:latin typeface="Calibri" pitchFamily="34" charset="0"/>
                </a:rPr>
                <a:t>Уточнено на 31.12.2016 :</a:t>
              </a:r>
            </a:p>
            <a:p>
              <a:pPr eaLnBrk="1" hangingPunct="1">
                <a:defRPr/>
              </a:pPr>
              <a:r>
                <a:rPr lang="ru-RU" sz="1100" b="1" u="sng" dirty="0" smtClean="0">
                  <a:latin typeface="Calibri" pitchFamily="34" charset="0"/>
                </a:rPr>
                <a:t>55857,7 </a:t>
              </a:r>
              <a:r>
                <a:rPr lang="ru-RU" sz="1100" b="1" u="sng" dirty="0" err="1" smtClean="0">
                  <a:latin typeface="Calibri" pitchFamily="34" charset="0"/>
                </a:rPr>
                <a:t>т.р</a:t>
              </a:r>
              <a:r>
                <a:rPr lang="ru-RU" sz="1100" b="1" u="sng" dirty="0" smtClean="0">
                  <a:latin typeface="Calibri" pitchFamily="34" charset="0"/>
                </a:rPr>
                <a:t>.</a:t>
              </a:r>
            </a:p>
            <a:p>
              <a:pPr eaLnBrk="1" hangingPunct="1">
                <a:defRPr/>
              </a:pPr>
              <a:r>
                <a:rPr lang="ru-RU" sz="1100" b="1" dirty="0" smtClean="0">
                  <a:latin typeface="Calibri" pitchFamily="34" charset="0"/>
                </a:rPr>
                <a:t>Исполнено: </a:t>
              </a:r>
            </a:p>
            <a:p>
              <a:pPr eaLnBrk="1" hangingPunct="1">
                <a:defRPr/>
              </a:pPr>
              <a:r>
                <a:rPr lang="ru-RU" sz="1100" b="1" u="sng" dirty="0" smtClean="0">
                  <a:latin typeface="Calibri" pitchFamily="34" charset="0"/>
                </a:rPr>
                <a:t>54416,2 </a:t>
              </a:r>
              <a:r>
                <a:rPr lang="ru-RU" sz="1100" b="1" u="sng" dirty="0" err="1" smtClean="0">
                  <a:latin typeface="Calibri" pitchFamily="34" charset="0"/>
                </a:rPr>
                <a:t>т.р</a:t>
              </a:r>
              <a:r>
                <a:rPr lang="ru-RU" sz="1100" b="1" u="sng" dirty="0" smtClean="0">
                  <a:latin typeface="Calibri" pitchFamily="34" charset="0"/>
                </a:rPr>
                <a:t>./97,4%  </a:t>
              </a:r>
              <a:endParaRPr lang="ru-RU" sz="1100" u="sng" dirty="0" smtClean="0">
                <a:latin typeface="Calibri" pitchFamily="34" charset="0"/>
              </a:endParaRPr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439813" y="2199801"/>
              <a:ext cx="245582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05" name="TextBox 14"/>
            <p:cNvSpPr txBox="1">
              <a:spLocks noChangeArrowheads="1"/>
            </p:cNvSpPr>
            <p:nvPr/>
          </p:nvSpPr>
          <p:spPr bwMode="auto">
            <a:xfrm>
              <a:off x="358615" y="3742131"/>
              <a:ext cx="2782922" cy="207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ru-RU" sz="1100" b="1">
                  <a:latin typeface="Calibri" pitchFamily="34" charset="0"/>
                </a:rPr>
                <a:t>Общегосударственные вопросы</a:t>
              </a:r>
            </a:p>
          </p:txBody>
        </p:sp>
      </p:grpSp>
      <p:grpSp>
        <p:nvGrpSpPr>
          <p:cNvPr id="16388" name="Группа 42"/>
          <p:cNvGrpSpPr>
            <a:grpSpLocks/>
          </p:cNvGrpSpPr>
          <p:nvPr/>
        </p:nvGrpSpPr>
        <p:grpSpPr bwMode="auto">
          <a:xfrm>
            <a:off x="3492500" y="1557338"/>
            <a:ext cx="2592388" cy="4041775"/>
            <a:chOff x="-2389235" y="740079"/>
            <a:chExt cx="13335092" cy="2919823"/>
          </a:xfrm>
        </p:grpSpPr>
        <p:sp>
          <p:nvSpPr>
            <p:cNvPr id="44" name="Прямоугольник с двумя скругленными противолежащими углами 43"/>
            <p:cNvSpPr/>
            <p:nvPr/>
          </p:nvSpPr>
          <p:spPr>
            <a:xfrm>
              <a:off x="-2389235" y="740079"/>
              <a:ext cx="13335092" cy="2548251"/>
            </a:xfrm>
            <a:prstGeom prst="round2DiagRect">
              <a:avLst>
                <a:gd name="adj1" fmla="val 16667"/>
                <a:gd name="adj2" fmla="val 0"/>
              </a:avLst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6399" name="TextBox 44"/>
            <p:cNvSpPr txBox="1">
              <a:spLocks noChangeArrowheads="1"/>
            </p:cNvSpPr>
            <p:nvPr/>
          </p:nvSpPr>
          <p:spPr bwMode="auto">
            <a:xfrm>
              <a:off x="-1646126" y="2196550"/>
              <a:ext cx="10370829" cy="8004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Утверждено на </a:t>
              </a:r>
              <a:r>
                <a:rPr lang="ru-RU" sz="1100" b="1" dirty="0" smtClean="0">
                  <a:latin typeface="Calibri" pitchFamily="34" charset="0"/>
                </a:rPr>
                <a:t>01.01.2016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552,6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Уточнено на </a:t>
              </a:r>
              <a:r>
                <a:rPr lang="ru-RU" sz="1100" b="1" dirty="0" smtClean="0">
                  <a:latin typeface="Calibri" pitchFamily="34" charset="0"/>
                </a:rPr>
                <a:t>31.12.2016 </a:t>
              </a:r>
              <a:endParaRPr lang="ru-RU" sz="1100" b="1" dirty="0">
                <a:latin typeface="Calibri" pitchFamily="34" charset="0"/>
              </a:endParaRP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552,6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Исполнено: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552,6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./100%</a:t>
              </a:r>
              <a:endParaRPr lang="ru-RU" sz="1100" u="sng" dirty="0">
                <a:latin typeface="Calibri" pitchFamily="34" charset="0"/>
              </a:endParaRP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>
            <a:xfrm>
              <a:off x="-2021762" y="2092188"/>
              <a:ext cx="1296761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401" name="TextBox 48"/>
            <p:cNvSpPr txBox="1">
              <a:spLocks noChangeArrowheads="1"/>
            </p:cNvSpPr>
            <p:nvPr/>
          </p:nvSpPr>
          <p:spPr bwMode="auto">
            <a:xfrm rot="10800000" flipV="1">
              <a:off x="-2018816" y="3370933"/>
              <a:ext cx="12223833" cy="288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ru-RU" sz="1100" b="1">
                  <a:latin typeface="Calibri" pitchFamily="34" charset="0"/>
                </a:rPr>
                <a:t>Национальная оборона </a:t>
              </a:r>
              <a:r>
                <a:rPr lang="ru-RU" sz="900" b="1">
                  <a:latin typeface="Calibri" pitchFamily="34" charset="0"/>
                </a:rPr>
                <a:t>(военно-учетные столы)</a:t>
              </a:r>
            </a:p>
          </p:txBody>
        </p:sp>
      </p:grpSp>
      <p:grpSp>
        <p:nvGrpSpPr>
          <p:cNvPr id="16389" name="Группа 58"/>
          <p:cNvGrpSpPr>
            <a:grpSpLocks/>
          </p:cNvGrpSpPr>
          <p:nvPr/>
        </p:nvGrpSpPr>
        <p:grpSpPr bwMode="auto">
          <a:xfrm>
            <a:off x="6300788" y="1484313"/>
            <a:ext cx="2519362" cy="4144962"/>
            <a:chOff x="996052" y="743421"/>
            <a:chExt cx="1304888" cy="4063187"/>
          </a:xfrm>
        </p:grpSpPr>
        <p:sp>
          <p:nvSpPr>
            <p:cNvPr id="60" name="Прямоугольник с двумя скругленными противолежащими углами 59"/>
            <p:cNvSpPr/>
            <p:nvPr/>
          </p:nvSpPr>
          <p:spPr>
            <a:xfrm>
              <a:off x="996052" y="743421"/>
              <a:ext cx="1304888" cy="3529418"/>
            </a:xfrm>
            <a:prstGeom prst="round2DiagRect">
              <a:avLst>
                <a:gd name="adj1" fmla="val 16667"/>
                <a:gd name="adj2" fmla="val 3466"/>
              </a:avLst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2299" name="TextBox 60"/>
            <p:cNvSpPr txBox="1">
              <a:spLocks noChangeArrowheads="1"/>
            </p:cNvSpPr>
            <p:nvPr/>
          </p:nvSpPr>
          <p:spPr bwMode="auto">
            <a:xfrm>
              <a:off x="1070875" y="2791355"/>
              <a:ext cx="1118241" cy="108621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ru-RU" sz="1100" b="1" dirty="0" smtClean="0">
                  <a:solidFill>
                    <a:schemeClr val="accent3">
                      <a:lumMod val="50000"/>
                    </a:schemeClr>
                  </a:solidFill>
                  <a:latin typeface="Calibri" pitchFamily="34" charset="0"/>
                </a:rPr>
                <a:t>Утверждено на 01.01.2016 :</a:t>
              </a:r>
            </a:p>
            <a:p>
              <a:pPr eaLnBrk="1" hangingPunct="1">
                <a:defRPr/>
              </a:pPr>
              <a:r>
                <a:rPr lang="ru-RU" sz="1100" b="1" u="sng" dirty="0" smtClean="0">
                  <a:latin typeface="Calibri" pitchFamily="34" charset="0"/>
                </a:rPr>
                <a:t>5913,0 </a:t>
              </a:r>
              <a:r>
                <a:rPr lang="ru-RU" sz="1100" b="1" u="sng" dirty="0" err="1" smtClean="0">
                  <a:latin typeface="Calibri" pitchFamily="34" charset="0"/>
                </a:rPr>
                <a:t>т.р</a:t>
              </a:r>
              <a:r>
                <a:rPr lang="ru-RU" sz="1100" b="1" u="sng" dirty="0" smtClean="0">
                  <a:latin typeface="Calibri" pitchFamily="34" charset="0"/>
                </a:rPr>
                <a:t>.</a:t>
              </a:r>
            </a:p>
            <a:p>
              <a:pPr eaLnBrk="1" hangingPunct="1">
                <a:defRPr/>
              </a:pPr>
              <a:r>
                <a:rPr lang="ru-RU" sz="1100" b="1" dirty="0" smtClean="0">
                  <a:latin typeface="Calibri" pitchFamily="34" charset="0"/>
                </a:rPr>
                <a:t>Уточнено на 31.12.2016 </a:t>
              </a:r>
            </a:p>
            <a:p>
              <a:pPr eaLnBrk="1" hangingPunct="1">
                <a:defRPr/>
              </a:pPr>
              <a:r>
                <a:rPr lang="ru-RU" sz="1100" b="1" u="sng" dirty="0" smtClean="0">
                  <a:latin typeface="Calibri" pitchFamily="34" charset="0"/>
                </a:rPr>
                <a:t>5690,6 </a:t>
              </a:r>
              <a:r>
                <a:rPr lang="ru-RU" sz="1100" b="1" u="sng" dirty="0" err="1" smtClean="0">
                  <a:latin typeface="Calibri" pitchFamily="34" charset="0"/>
                </a:rPr>
                <a:t>т.р</a:t>
              </a:r>
              <a:r>
                <a:rPr lang="ru-RU" sz="1100" b="1" u="sng" dirty="0" smtClean="0">
                  <a:latin typeface="Calibri" pitchFamily="34" charset="0"/>
                </a:rPr>
                <a:t>.</a:t>
              </a:r>
            </a:p>
            <a:p>
              <a:pPr eaLnBrk="1" hangingPunct="1">
                <a:defRPr/>
              </a:pPr>
              <a:r>
                <a:rPr lang="ru-RU" sz="1100" b="1" dirty="0" smtClean="0">
                  <a:latin typeface="Calibri" pitchFamily="34" charset="0"/>
                </a:rPr>
                <a:t>Исполнено:</a:t>
              </a:r>
            </a:p>
            <a:p>
              <a:pPr eaLnBrk="1" hangingPunct="1">
                <a:defRPr/>
              </a:pPr>
              <a:r>
                <a:rPr lang="ru-RU" sz="1100" b="1" u="sng" dirty="0" smtClean="0">
                  <a:latin typeface="Calibri" pitchFamily="34" charset="0"/>
                </a:rPr>
                <a:t>5690,6 </a:t>
              </a:r>
              <a:r>
                <a:rPr lang="ru-RU" sz="1100" b="1" u="sng" dirty="0" err="1" smtClean="0">
                  <a:latin typeface="Calibri" pitchFamily="34" charset="0"/>
                </a:rPr>
                <a:t>т.р</a:t>
              </a:r>
              <a:r>
                <a:rPr lang="ru-RU" sz="1100" b="1" u="sng" dirty="0" smtClean="0">
                  <a:latin typeface="Calibri" pitchFamily="34" charset="0"/>
                </a:rPr>
                <a:t>./100%</a:t>
              </a:r>
              <a:endParaRPr lang="ru-RU" sz="1100" u="sng" dirty="0" smtClean="0">
                <a:latin typeface="Calibri" pitchFamily="34" charset="0"/>
              </a:endParaRPr>
            </a:p>
          </p:txBody>
        </p:sp>
        <p:cxnSp>
          <p:nvCxnSpPr>
            <p:cNvPr id="64" name="Прямая соединительная линия 63"/>
            <p:cNvCxnSpPr/>
            <p:nvPr/>
          </p:nvCxnSpPr>
          <p:spPr>
            <a:xfrm>
              <a:off x="1070875" y="2649742"/>
              <a:ext cx="115524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7" name="TextBox 64"/>
            <p:cNvSpPr txBox="1">
              <a:spLocks noChangeArrowheads="1"/>
            </p:cNvSpPr>
            <p:nvPr/>
          </p:nvSpPr>
          <p:spPr bwMode="auto">
            <a:xfrm>
              <a:off x="1033334" y="4414350"/>
              <a:ext cx="1230323" cy="392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ru-RU" sz="1000" b="1">
                  <a:latin typeface="Calibri" pitchFamily="34" charset="0"/>
                </a:rPr>
                <a:t>Национальная безопасность и правоохранительная деятельность</a:t>
              </a:r>
            </a:p>
          </p:txBody>
        </p:sp>
      </p:grpSp>
      <p:pic>
        <p:nvPicPr>
          <p:cNvPr id="16390" name="Picture 1" descr="S:\Бюджет 2013 доходы, расходы\БЮДЖЕТ ДЛЯ ГРАЖДАН\картинки, фон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773238"/>
            <a:ext cx="22320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3" descr="S:\Бюджет 2013 доходы, расходы\БЮДЖЕТ ДЛЯ ГРАЖДАН\картинки, фон\i (8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844675"/>
            <a:ext cx="107950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4" descr="S:\Бюджет 2013 доходы, расходы\БЮДЖЕТ ДЛЯ ГРАЖДАН\картинки, фон\i (7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773238"/>
            <a:ext cx="23050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431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Группа 115"/>
          <p:cNvGrpSpPr>
            <a:grpSpLocks/>
          </p:cNvGrpSpPr>
          <p:nvPr/>
        </p:nvGrpSpPr>
        <p:grpSpPr bwMode="auto">
          <a:xfrm>
            <a:off x="3276600" y="1397799"/>
            <a:ext cx="2590800" cy="4062412"/>
            <a:chOff x="-94584" y="1136555"/>
            <a:chExt cx="2987823" cy="1665171"/>
          </a:xfrm>
        </p:grpSpPr>
        <p:sp>
          <p:nvSpPr>
            <p:cNvPr id="14" name="Прямоугольник с двумя скругленными противолежащими углами 13"/>
            <p:cNvSpPr/>
            <p:nvPr/>
          </p:nvSpPr>
          <p:spPr>
            <a:xfrm>
              <a:off x="-94584" y="1136555"/>
              <a:ext cx="2987823" cy="1445881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7426" name="TextBox 117"/>
            <p:cNvSpPr txBox="1">
              <a:spLocks noChangeArrowheads="1"/>
            </p:cNvSpPr>
            <p:nvPr/>
          </p:nvSpPr>
          <p:spPr bwMode="auto">
            <a:xfrm>
              <a:off x="154409" y="2081009"/>
              <a:ext cx="2572841" cy="454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Утверждено на </a:t>
              </a:r>
              <a:r>
                <a:rPr lang="ru-RU" sz="1100" b="1" dirty="0" smtClean="0">
                  <a:latin typeface="Calibri" pitchFamily="34" charset="0"/>
                </a:rPr>
                <a:t>01.01.2016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8383,5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Уточнено на </a:t>
              </a:r>
              <a:r>
                <a:rPr lang="ru-RU" sz="1100" b="1" dirty="0" smtClean="0">
                  <a:latin typeface="Calibri" pitchFamily="34" charset="0"/>
                </a:rPr>
                <a:t>31.12.2016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12358,9т.р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Исполнено: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11829,9т.р</a:t>
              </a:r>
              <a:r>
                <a:rPr lang="ru-RU" sz="1100" b="1" u="sng" dirty="0">
                  <a:latin typeface="Calibri" pitchFamily="34" charset="0"/>
                </a:rPr>
                <a:t>./</a:t>
              </a:r>
              <a:r>
                <a:rPr lang="ru-RU" sz="1100" b="1" u="sng" dirty="0" smtClean="0">
                  <a:latin typeface="Calibri" pitchFamily="34" charset="0"/>
                </a:rPr>
                <a:t>95,7%</a:t>
              </a:r>
              <a:endParaRPr lang="ru-RU" sz="1100" u="sng" dirty="0">
                <a:latin typeface="Calibri" pitchFamily="34" charset="0"/>
              </a:endParaRPr>
            </a:p>
          </p:txBody>
        </p:sp>
        <p:cxnSp>
          <p:nvCxnSpPr>
            <p:cNvPr id="16" name="Прямая соединительная линия 15"/>
            <p:cNvCxnSpPr/>
            <p:nvPr/>
          </p:nvCxnSpPr>
          <p:spPr>
            <a:xfrm>
              <a:off x="72017" y="2022173"/>
              <a:ext cx="257223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28" name="TextBox 121"/>
            <p:cNvSpPr txBox="1">
              <a:spLocks noChangeArrowheads="1"/>
            </p:cNvSpPr>
            <p:nvPr/>
          </p:nvSpPr>
          <p:spPr bwMode="auto">
            <a:xfrm>
              <a:off x="71434" y="2700807"/>
              <a:ext cx="2406830" cy="1009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ru-RU" sz="1000" b="1">
                  <a:latin typeface="Calibri" pitchFamily="34" charset="0"/>
                </a:rPr>
                <a:t>Социальная политика</a:t>
              </a:r>
            </a:p>
          </p:txBody>
        </p:sp>
        <p:pic>
          <p:nvPicPr>
            <p:cNvPr id="17429" name="Рисунок 122" descr="MB900442420.JPG"/>
            <p:cNvPicPr>
              <a:picLocks noChangeAspect="1"/>
            </p:cNvPicPr>
            <p:nvPr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409" y="1213974"/>
              <a:ext cx="2489844" cy="748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411" name="Группа 74"/>
          <p:cNvGrpSpPr>
            <a:grpSpLocks/>
          </p:cNvGrpSpPr>
          <p:nvPr/>
        </p:nvGrpSpPr>
        <p:grpSpPr bwMode="auto">
          <a:xfrm>
            <a:off x="5869403" y="1359553"/>
            <a:ext cx="3025775" cy="4127500"/>
            <a:chOff x="71405" y="1023060"/>
            <a:chExt cx="1785950" cy="3450487"/>
          </a:xfrm>
        </p:grpSpPr>
        <p:sp>
          <p:nvSpPr>
            <p:cNvPr id="21" name="Прямоугольник с двумя скругленными противолежащими углами 20"/>
            <p:cNvSpPr/>
            <p:nvPr/>
          </p:nvSpPr>
          <p:spPr>
            <a:xfrm>
              <a:off x="198839" y="1023060"/>
              <a:ext cx="1530145" cy="2950166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7421" name="TextBox 76"/>
            <p:cNvSpPr txBox="1">
              <a:spLocks noChangeArrowheads="1"/>
            </p:cNvSpPr>
            <p:nvPr/>
          </p:nvSpPr>
          <p:spPr bwMode="auto">
            <a:xfrm>
              <a:off x="241456" y="3009748"/>
              <a:ext cx="1317898" cy="9392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Утверждено на </a:t>
              </a:r>
              <a:r>
                <a:rPr lang="ru-RU" sz="1100" b="1" dirty="0" smtClean="0">
                  <a:latin typeface="Calibri" pitchFamily="34" charset="0"/>
                </a:rPr>
                <a:t>01.01.2016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34007,9 </a:t>
              </a:r>
              <a:r>
                <a:rPr lang="ru-RU" sz="1100" b="1" u="sng" dirty="0" err="1" smtClean="0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Уточнено на </a:t>
              </a:r>
              <a:r>
                <a:rPr lang="ru-RU" sz="1100" b="1" dirty="0" smtClean="0">
                  <a:latin typeface="Calibri" pitchFamily="34" charset="0"/>
                </a:rPr>
                <a:t>31.12.2016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69881,9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Исполнено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58277,8т.р</a:t>
              </a:r>
              <a:r>
                <a:rPr lang="ru-RU" sz="1100" b="1" u="sng" dirty="0">
                  <a:latin typeface="Calibri" pitchFamily="34" charset="0"/>
                </a:rPr>
                <a:t>./</a:t>
              </a:r>
              <a:r>
                <a:rPr lang="ru-RU" sz="1100" b="1" u="sng" dirty="0" smtClean="0">
                  <a:latin typeface="Calibri" pitchFamily="34" charset="0"/>
                </a:rPr>
                <a:t>83,4</a:t>
              </a:r>
              <a:r>
                <a:rPr lang="ru-RU" sz="1200" b="1" u="sng" dirty="0" smtClean="0">
                  <a:latin typeface="Calibri" pitchFamily="34" charset="0"/>
                </a:rPr>
                <a:t>%</a:t>
              </a:r>
              <a:endParaRPr lang="ru-RU" sz="1200" u="sng" dirty="0">
                <a:latin typeface="Calibri" pitchFamily="34" charset="0"/>
              </a:endParaRP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241005" y="2829257"/>
              <a:ext cx="144581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23" name="TextBox 80"/>
            <p:cNvSpPr txBox="1">
              <a:spLocks noChangeArrowheads="1"/>
            </p:cNvSpPr>
            <p:nvPr/>
          </p:nvSpPr>
          <p:spPr bwMode="auto">
            <a:xfrm>
              <a:off x="71405" y="4267693"/>
              <a:ext cx="1785950" cy="205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ru-RU" sz="1000" b="1">
                  <a:latin typeface="Calibri" pitchFamily="34" charset="0"/>
                </a:rPr>
                <a:t>Жилищно-коммунальное хозяйство</a:t>
              </a:r>
            </a:p>
          </p:txBody>
        </p:sp>
        <p:pic>
          <p:nvPicPr>
            <p:cNvPr id="17424" name="Рисунок 81" descr="MB900442420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295" y="1135976"/>
              <a:ext cx="1275385" cy="1505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412" name="Группа 66"/>
          <p:cNvGrpSpPr>
            <a:grpSpLocks/>
          </p:cNvGrpSpPr>
          <p:nvPr/>
        </p:nvGrpSpPr>
        <p:grpSpPr bwMode="auto">
          <a:xfrm>
            <a:off x="327024" y="1331962"/>
            <a:ext cx="6042026" cy="3936950"/>
            <a:chOff x="581995" y="1060819"/>
            <a:chExt cx="1275361" cy="1542098"/>
          </a:xfrm>
        </p:grpSpPr>
        <p:sp>
          <p:nvSpPr>
            <p:cNvPr id="33" name="Прямоугольник с двумя скругленными противолежащими углами 32"/>
            <p:cNvSpPr/>
            <p:nvPr/>
          </p:nvSpPr>
          <p:spPr>
            <a:xfrm>
              <a:off x="581995" y="1060819"/>
              <a:ext cx="547206" cy="1463749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7417" name="TextBox 68"/>
            <p:cNvSpPr txBox="1">
              <a:spLocks noChangeArrowheads="1"/>
            </p:cNvSpPr>
            <p:nvPr/>
          </p:nvSpPr>
          <p:spPr bwMode="auto">
            <a:xfrm>
              <a:off x="626898" y="1943354"/>
              <a:ext cx="394077" cy="5255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Утверждено на </a:t>
              </a:r>
              <a:r>
                <a:rPr lang="ru-RU" sz="1100" b="1" dirty="0" smtClean="0">
                  <a:latin typeface="Calibri" pitchFamily="34" charset="0"/>
                </a:rPr>
                <a:t>01.01.2016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36736,4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Уточнено на </a:t>
              </a:r>
              <a:r>
                <a:rPr lang="ru-RU" sz="1100" b="1" dirty="0" smtClean="0">
                  <a:latin typeface="Calibri" pitchFamily="34" charset="0"/>
                </a:rPr>
                <a:t>31.12.2016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82481,2т.р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Исполнено: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62493,2т.р./75,8%</a:t>
              </a:r>
              <a:endParaRPr lang="ru-RU" sz="1100" b="1" u="sng" dirty="0">
                <a:latin typeface="Calibri" pitchFamily="34" charset="0"/>
              </a:endParaRPr>
            </a:p>
            <a:p>
              <a:pPr algn="ctr" eaLnBrk="1" hangingPunct="1"/>
              <a:endParaRPr lang="ru-RU" sz="1200" dirty="0">
                <a:latin typeface="Calibri" pitchFamily="34" charset="0"/>
              </a:endParaRPr>
            </a:p>
          </p:txBody>
        </p:sp>
        <p:cxnSp>
          <p:nvCxnSpPr>
            <p:cNvPr id="35" name="Прямая соединительная линия 34"/>
            <p:cNvCxnSpPr/>
            <p:nvPr/>
          </p:nvCxnSpPr>
          <p:spPr>
            <a:xfrm flipV="1">
              <a:off x="596404" y="1829737"/>
              <a:ext cx="501633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19" name="TextBox 72"/>
            <p:cNvSpPr txBox="1">
              <a:spLocks noChangeArrowheads="1"/>
            </p:cNvSpPr>
            <p:nvPr/>
          </p:nvSpPr>
          <p:spPr bwMode="auto">
            <a:xfrm>
              <a:off x="1265236" y="2502823"/>
              <a:ext cx="592120" cy="1000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endParaRPr lang="ru-RU" sz="1000" b="1">
                <a:latin typeface="Calibri" pitchFamily="34" charset="0"/>
              </a:endParaRPr>
            </a:p>
          </p:txBody>
        </p:sp>
      </p:grpSp>
      <p:pic>
        <p:nvPicPr>
          <p:cNvPr id="17413" name="Picture 2" descr="S:\Бюджет 2013 доходы, расходы\БЮДЖЕТ ДЛЯ ГРАЖДАН\картинки, фон\41.jpg"/>
          <p:cNvPicPr>
            <a:picLocks noChangeAspect="1" noChangeArrowheads="1"/>
          </p:cNvPicPr>
          <p:nvPr/>
        </p:nvPicPr>
        <p:blipFill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3" y="1341438"/>
            <a:ext cx="2297112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Box 72"/>
          <p:cNvSpPr txBox="1">
            <a:spLocks noChangeArrowheads="1"/>
          </p:cNvSpPr>
          <p:nvPr/>
        </p:nvSpPr>
        <p:spPr bwMode="auto">
          <a:xfrm>
            <a:off x="900113" y="4868863"/>
            <a:ext cx="11509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endParaRPr lang="ru-RU" sz="1000" b="1" dirty="0" smtClean="0">
              <a:latin typeface="Calibri" pitchFamily="34" charset="0"/>
            </a:endParaRPr>
          </a:p>
          <a:p>
            <a:pPr algn="ctr" eaLnBrk="1" hangingPunct="1"/>
            <a:endParaRPr lang="ru-RU" sz="1000" b="1" dirty="0">
              <a:latin typeface="Calibri" pitchFamily="34" charset="0"/>
            </a:endParaRPr>
          </a:p>
          <a:p>
            <a:pPr algn="ctr" eaLnBrk="1" hangingPunct="1"/>
            <a:r>
              <a:rPr lang="ru-RU" sz="1000" b="1" dirty="0" smtClean="0">
                <a:latin typeface="Calibri" pitchFamily="34" charset="0"/>
              </a:rPr>
              <a:t>Национальная </a:t>
            </a:r>
            <a:r>
              <a:rPr lang="ru-RU" sz="1000" b="1" dirty="0">
                <a:latin typeface="Calibri" pitchFamily="34" charset="0"/>
              </a:rPr>
              <a:t>экономика</a:t>
            </a:r>
          </a:p>
        </p:txBody>
      </p:sp>
      <p:sp>
        <p:nvSpPr>
          <p:cNvPr id="17415" name="TextBox 4"/>
          <p:cNvSpPr txBox="1">
            <a:spLocks noChangeArrowheads="1"/>
          </p:cNvSpPr>
          <p:nvPr/>
        </p:nvSpPr>
        <p:spPr bwMode="auto">
          <a:xfrm>
            <a:off x="539750" y="333375"/>
            <a:ext cx="81756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ИСПОЛНЕНИЕ РАСХОДОВ БЮДЖЕТА ЗА 2016 ГОД </a:t>
            </a:r>
          </a:p>
          <a:p>
            <a:pPr algn="ctr" eaLnBrk="1" hangingPunct="1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РАЗРЕЗЕ ОТРАСЛЕЙ </a:t>
            </a:r>
          </a:p>
          <a:p>
            <a:pPr algn="ctr" eaLnBrk="1" hangingPunct="1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6" descr="Региональный материнский капитал">
            <a:hlinkClick r:id="rId3" tooltip="Нажмите для предварительного просмотра изображения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931" y="1497947"/>
            <a:ext cx="2268537" cy="179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 descr="S:\Бюджет 2013 доходы, расходы\БЮДЖЕТ ДЛЯ ГРАЖДАН\картинки, фон\4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9" y="1431950"/>
            <a:ext cx="2297112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965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6" name="Группа 91"/>
          <p:cNvGrpSpPr>
            <a:grpSpLocks/>
          </p:cNvGrpSpPr>
          <p:nvPr/>
        </p:nvGrpSpPr>
        <p:grpSpPr bwMode="auto">
          <a:xfrm>
            <a:off x="1475656" y="1214001"/>
            <a:ext cx="2592388" cy="4064000"/>
            <a:chOff x="893615" y="941466"/>
            <a:chExt cx="1849972" cy="1882689"/>
          </a:xfrm>
        </p:grpSpPr>
        <p:sp>
          <p:nvSpPr>
            <p:cNvPr id="15" name="Прямоугольник с двумя скругленными противолежащими углами 14"/>
            <p:cNvSpPr/>
            <p:nvPr/>
          </p:nvSpPr>
          <p:spPr>
            <a:xfrm>
              <a:off x="893615" y="941466"/>
              <a:ext cx="1849972" cy="1734869"/>
            </a:xfrm>
            <a:prstGeom prst="round2DiagRect">
              <a:avLst>
                <a:gd name="adj1" fmla="val 16667"/>
                <a:gd name="adj2" fmla="val 994"/>
              </a:avLst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8446" name="TextBox 93"/>
            <p:cNvSpPr txBox="1">
              <a:spLocks noChangeArrowheads="1"/>
            </p:cNvSpPr>
            <p:nvPr/>
          </p:nvSpPr>
          <p:spPr bwMode="auto">
            <a:xfrm>
              <a:off x="996391" y="2076032"/>
              <a:ext cx="1644419" cy="513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Утверждено на </a:t>
              </a:r>
              <a:r>
                <a:rPr lang="ru-RU" sz="1100" b="1" dirty="0" smtClean="0">
                  <a:latin typeface="Calibri" pitchFamily="34" charset="0"/>
                </a:rPr>
                <a:t>01.01.2016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416451,7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Уточнено на </a:t>
              </a:r>
              <a:r>
                <a:rPr lang="ru-RU" sz="1100" b="1" dirty="0" smtClean="0">
                  <a:latin typeface="Calibri" pitchFamily="34" charset="0"/>
                </a:rPr>
                <a:t>31.12.2016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459308,1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Исполнено: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447346,9т.р./97,4%</a:t>
              </a:r>
              <a:endParaRPr lang="ru-RU" sz="1100" u="sng" dirty="0">
                <a:latin typeface="Calibri" pitchFamily="34" charset="0"/>
              </a:endParaRPr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>
              <a:off x="1047685" y="2009304"/>
              <a:ext cx="159281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48" name="TextBox 97"/>
            <p:cNvSpPr txBox="1">
              <a:spLocks noChangeArrowheads="1"/>
            </p:cNvSpPr>
            <p:nvPr/>
          </p:nvSpPr>
          <p:spPr bwMode="auto">
            <a:xfrm>
              <a:off x="1099167" y="2710053"/>
              <a:ext cx="1541643" cy="114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ru-RU" sz="1000" b="1">
                  <a:latin typeface="Calibri" pitchFamily="34" charset="0"/>
                </a:rPr>
                <a:t>Образование</a:t>
              </a:r>
            </a:p>
          </p:txBody>
        </p:sp>
      </p:grpSp>
      <p:pic>
        <p:nvPicPr>
          <p:cNvPr id="18437" name="Picture 5" descr="S:\Бюджет 2013 доходы, расходы\БЮДЖЕТ ДЛЯ ГРАЖДАН\картинки, фон\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324" y="1484784"/>
            <a:ext cx="230505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8" name="Группа 99"/>
          <p:cNvGrpSpPr>
            <a:grpSpLocks/>
          </p:cNvGrpSpPr>
          <p:nvPr/>
        </p:nvGrpSpPr>
        <p:grpSpPr bwMode="auto">
          <a:xfrm>
            <a:off x="5147601" y="1215589"/>
            <a:ext cx="2592387" cy="4062412"/>
            <a:chOff x="1243711" y="1055991"/>
            <a:chExt cx="2296222" cy="1794160"/>
          </a:xfrm>
        </p:grpSpPr>
        <p:sp>
          <p:nvSpPr>
            <p:cNvPr id="21" name="Прямоугольник с двумя скругленными противолежащими углами 20"/>
            <p:cNvSpPr/>
            <p:nvPr/>
          </p:nvSpPr>
          <p:spPr>
            <a:xfrm>
              <a:off x="1243711" y="1055991"/>
              <a:ext cx="2296222" cy="1621685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8442" name="TextBox 101"/>
            <p:cNvSpPr txBox="1">
              <a:spLocks noChangeArrowheads="1"/>
            </p:cNvSpPr>
            <p:nvPr/>
          </p:nvSpPr>
          <p:spPr bwMode="auto">
            <a:xfrm>
              <a:off x="1371279" y="2137206"/>
              <a:ext cx="2104870" cy="489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1100" b="1" dirty="0">
                  <a:solidFill>
                    <a:srgbClr val="004620"/>
                  </a:solidFill>
                  <a:latin typeface="Calibri" pitchFamily="34" charset="0"/>
                </a:rPr>
                <a:t>Утверждено на </a:t>
              </a:r>
              <a:r>
                <a:rPr lang="ru-RU" sz="1100" b="1" dirty="0" smtClean="0">
                  <a:solidFill>
                    <a:srgbClr val="004620"/>
                  </a:solidFill>
                  <a:latin typeface="Calibri" pitchFamily="34" charset="0"/>
                </a:rPr>
                <a:t>01.01.2016 </a:t>
              </a:r>
              <a:r>
                <a:rPr lang="ru-RU" sz="1100" b="1" dirty="0">
                  <a:solidFill>
                    <a:srgbClr val="004620"/>
                  </a:solidFill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42544,3 </a:t>
              </a:r>
              <a:r>
                <a:rPr lang="ru-RU" sz="1100" b="1" u="sng" dirty="0" err="1" smtClean="0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Уточнено на </a:t>
              </a:r>
              <a:r>
                <a:rPr lang="ru-RU" sz="1100" b="1" dirty="0" smtClean="0">
                  <a:latin typeface="Calibri" pitchFamily="34" charset="0"/>
                </a:rPr>
                <a:t>31.12.2016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68701,6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Исполнено: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55269,6т.р./80,4%</a:t>
              </a:r>
              <a:endParaRPr lang="ru-RU" sz="1100" u="sng" dirty="0">
                <a:latin typeface="Calibri" pitchFamily="34" charset="0"/>
              </a:endParaRPr>
            </a:p>
          </p:txBody>
        </p:sp>
        <p:cxnSp>
          <p:nvCxnSpPr>
            <p:cNvPr id="23" name="Прямая соединительная линия 22"/>
            <p:cNvCxnSpPr/>
            <p:nvPr/>
          </p:nvCxnSpPr>
          <p:spPr>
            <a:xfrm>
              <a:off x="1434946" y="2073313"/>
              <a:ext cx="198687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444" name="TextBox 105"/>
            <p:cNvSpPr txBox="1">
              <a:spLocks noChangeArrowheads="1"/>
            </p:cNvSpPr>
            <p:nvPr/>
          </p:nvSpPr>
          <p:spPr bwMode="auto">
            <a:xfrm>
              <a:off x="1435063" y="2741414"/>
              <a:ext cx="1977301" cy="108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ru-RU" sz="1000" b="1">
                  <a:latin typeface="Calibri" pitchFamily="34" charset="0"/>
                </a:rPr>
                <a:t>Культура и кинематография</a:t>
              </a:r>
            </a:p>
          </p:txBody>
        </p:sp>
      </p:grpSp>
      <p:pic>
        <p:nvPicPr>
          <p:cNvPr id="18439" name="Picture 6" descr="S:\Бюджет 2013 доходы, расходы\БЮДЖЕТ ДЛЯ ГРАЖДАН\картинки, фон\8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3501" y="1357804"/>
            <a:ext cx="223202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Заголовок 1"/>
          <p:cNvSpPr txBox="1">
            <a:spLocks/>
          </p:cNvSpPr>
          <p:nvPr/>
        </p:nvSpPr>
        <p:spPr bwMode="auto">
          <a:xfrm>
            <a:off x="457200" y="260648"/>
            <a:ext cx="8229600" cy="93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b="1" dirty="0">
                <a:latin typeface="+mj-lt"/>
                <a:ea typeface="+mj-ea"/>
                <a:cs typeface="+mj-cs"/>
              </a:rPr>
              <a:t/>
            </a:r>
            <a:br>
              <a:rPr lang="ru-RU" b="1" dirty="0">
                <a:latin typeface="+mj-lt"/>
                <a:ea typeface="+mj-ea"/>
                <a:cs typeface="+mj-cs"/>
              </a:rPr>
            </a:br>
            <a:r>
              <a:rPr lang="ru-RU" b="1" dirty="0">
                <a:latin typeface="+mj-lt"/>
                <a:ea typeface="+mj-ea"/>
                <a:cs typeface="+mj-cs"/>
              </a:rPr>
              <a:t/>
            </a:r>
            <a:br>
              <a:rPr lang="ru-RU" b="1" dirty="0">
                <a:latin typeface="+mj-lt"/>
                <a:ea typeface="+mj-ea"/>
                <a:cs typeface="+mj-cs"/>
              </a:rPr>
            </a:br>
            <a:endParaRPr lang="ru-RU" b="1" dirty="0" smtClean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endParaRPr lang="ru-RU" b="1" dirty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ru-RU" b="1" dirty="0" smtClean="0">
                <a:latin typeface="Times New Roman" pitchFamily="18" charset="0"/>
                <a:ea typeface="+mj-ea"/>
                <a:cs typeface="Times New Roman" pitchFamily="18" charset="0"/>
              </a:rPr>
              <a:t>ИСПОЛНЕНИЕ РАСХОДОВ БЮДЖЕТА ЗА 2016 ГОД В РАЗРЕЗЕ ОТРАСЛЕЙ </a:t>
            </a:r>
            <a:r>
              <a:rPr lang="ru-RU" b="1" dirty="0">
                <a:latin typeface="+mj-lt"/>
                <a:ea typeface="+mj-ea"/>
                <a:cs typeface="+mj-cs"/>
              </a:rPr>
              <a:t/>
            </a:r>
            <a:br>
              <a:rPr lang="ru-RU" b="1" dirty="0">
                <a:latin typeface="+mj-lt"/>
                <a:ea typeface="+mj-ea"/>
                <a:cs typeface="+mj-cs"/>
              </a:rPr>
            </a:br>
            <a:r>
              <a:rPr lang="ru-RU" sz="4400" dirty="0">
                <a:latin typeface="+mj-lt"/>
                <a:ea typeface="+mj-ea"/>
                <a:cs typeface="+mj-cs"/>
              </a:rPr>
              <a:t/>
            </a:r>
            <a:br>
              <a:rPr lang="ru-RU" sz="4400" dirty="0">
                <a:latin typeface="+mj-lt"/>
                <a:ea typeface="+mj-ea"/>
                <a:cs typeface="+mj-cs"/>
              </a:rPr>
            </a:br>
            <a:endParaRPr lang="ru-RU" sz="4400" dirty="0">
              <a:latin typeface="+mj-lt"/>
              <a:ea typeface="+mj-ea"/>
              <a:cs typeface="+mj-cs"/>
            </a:endParaRPr>
          </a:p>
        </p:txBody>
      </p:sp>
      <p:pic>
        <p:nvPicPr>
          <p:cNvPr id="16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6338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065424" y="188913"/>
            <a:ext cx="7621376" cy="1008062"/>
          </a:xfrm>
          <a:noFill/>
          <a:ln>
            <a:noFill/>
          </a:ln>
          <a:effectLst/>
        </p:spPr>
        <p:txBody>
          <a:bodyPr>
            <a:normAutofit fontScale="90000"/>
          </a:bodyPr>
          <a:lstStyle/>
          <a:p>
            <a:pPr algn="ctr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0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РАСХОДОВ БЮДЖЕТА ЗА 2016 ГОД В РАЗРЕЗЕ ОТРАСЛЕЙ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grpSp>
        <p:nvGrpSpPr>
          <p:cNvPr id="19459" name="Группа 123"/>
          <p:cNvGrpSpPr>
            <a:grpSpLocks noGrp="1"/>
          </p:cNvGrpSpPr>
          <p:nvPr/>
        </p:nvGrpSpPr>
        <p:grpSpPr bwMode="auto">
          <a:xfrm>
            <a:off x="755576" y="1268413"/>
            <a:ext cx="2808312" cy="3168650"/>
            <a:chOff x="23138" y="808440"/>
            <a:chExt cx="1786416" cy="1686883"/>
          </a:xfrm>
        </p:grpSpPr>
        <p:sp>
          <p:nvSpPr>
            <p:cNvPr id="5" name="Прямоугольник с двумя скругленными противолежащими углами 4"/>
            <p:cNvSpPr/>
            <p:nvPr/>
          </p:nvSpPr>
          <p:spPr>
            <a:xfrm>
              <a:off x="23138" y="808440"/>
              <a:ext cx="1448072" cy="1686883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9480" name="TextBox 125"/>
            <p:cNvSpPr txBox="1">
              <a:spLocks noChangeArrowheads="1"/>
            </p:cNvSpPr>
            <p:nvPr/>
          </p:nvSpPr>
          <p:spPr bwMode="auto">
            <a:xfrm>
              <a:off x="71407" y="1881785"/>
              <a:ext cx="1303260" cy="589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Утверждено на </a:t>
              </a:r>
              <a:r>
                <a:rPr lang="ru-RU" sz="1100" b="1" dirty="0" smtClean="0">
                  <a:latin typeface="Calibri" pitchFamily="34" charset="0"/>
                </a:rPr>
                <a:t>01.01.2016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 1955,5 </a:t>
              </a:r>
              <a:r>
                <a:rPr lang="ru-RU" sz="1100" b="1" u="sng" dirty="0" err="1" smtClean="0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Уточнено на </a:t>
              </a:r>
              <a:r>
                <a:rPr lang="ru-RU" sz="1100" b="1" dirty="0" smtClean="0">
                  <a:latin typeface="Calibri" pitchFamily="34" charset="0"/>
                </a:rPr>
                <a:t>31.12.2016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1780,4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Исполнено: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1223,0 </a:t>
              </a:r>
              <a:r>
                <a:rPr lang="ru-RU" sz="1100" b="1" u="sng" dirty="0" err="1" smtClean="0">
                  <a:latin typeface="Calibri" pitchFamily="34" charset="0"/>
                </a:rPr>
                <a:t>т.р</a:t>
              </a:r>
              <a:r>
                <a:rPr lang="ru-RU" sz="1100" b="1" u="sng" dirty="0" smtClean="0">
                  <a:latin typeface="Calibri" pitchFamily="34" charset="0"/>
                </a:rPr>
                <a:t>./68,7%</a:t>
              </a:r>
              <a:endParaRPr lang="ru-RU" sz="1100" u="sng" dirty="0">
                <a:latin typeface="Calibri" pitchFamily="34" charset="0"/>
              </a:endParaRPr>
            </a:p>
          </p:txBody>
        </p:sp>
        <p:cxnSp>
          <p:nvCxnSpPr>
            <p:cNvPr id="7" name="Прямая соединительная линия 6"/>
            <p:cNvCxnSpPr/>
            <p:nvPr/>
          </p:nvCxnSpPr>
          <p:spPr>
            <a:xfrm>
              <a:off x="71017" y="1881757"/>
              <a:ext cx="140019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82" name="TextBox 129"/>
            <p:cNvSpPr txBox="1">
              <a:spLocks noChangeArrowheads="1"/>
            </p:cNvSpPr>
            <p:nvPr/>
          </p:nvSpPr>
          <p:spPr bwMode="auto">
            <a:xfrm>
              <a:off x="23604" y="1920329"/>
              <a:ext cx="1785950" cy="1310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endParaRPr lang="ru-RU" sz="1000">
                <a:latin typeface="Calibri" pitchFamily="34" charset="0"/>
              </a:endParaRPr>
            </a:p>
          </p:txBody>
        </p:sp>
        <p:pic>
          <p:nvPicPr>
            <p:cNvPr id="19483" name="Рисунок 130" descr="MB900442420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238" y="923442"/>
              <a:ext cx="1202698" cy="920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61" name="Группа 139"/>
          <p:cNvGrpSpPr>
            <a:grpSpLocks/>
          </p:cNvGrpSpPr>
          <p:nvPr/>
        </p:nvGrpSpPr>
        <p:grpSpPr bwMode="auto">
          <a:xfrm>
            <a:off x="3347866" y="1212872"/>
            <a:ext cx="2736714" cy="3670277"/>
            <a:chOff x="5261" y="898270"/>
            <a:chExt cx="1785348" cy="1682236"/>
          </a:xfrm>
        </p:grpSpPr>
        <p:sp>
          <p:nvSpPr>
            <p:cNvPr id="22" name="Прямоугольник с двумя скругленными противолежащими углами 21"/>
            <p:cNvSpPr/>
            <p:nvPr/>
          </p:nvSpPr>
          <p:spPr>
            <a:xfrm>
              <a:off x="5261" y="898270"/>
              <a:ext cx="1568405" cy="1493637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9471" name="TextBox 141"/>
            <p:cNvSpPr txBox="1">
              <a:spLocks noChangeArrowheads="1"/>
            </p:cNvSpPr>
            <p:nvPr/>
          </p:nvSpPr>
          <p:spPr bwMode="auto">
            <a:xfrm>
              <a:off x="71406" y="1882784"/>
              <a:ext cx="1719203" cy="52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1100" b="1" dirty="0">
                  <a:solidFill>
                    <a:srgbClr val="004620"/>
                  </a:solidFill>
                  <a:latin typeface="Calibri" pitchFamily="34" charset="0"/>
                </a:rPr>
                <a:t>Утверждено на </a:t>
              </a:r>
              <a:r>
                <a:rPr lang="ru-RU" sz="1100" b="1" dirty="0" smtClean="0">
                  <a:solidFill>
                    <a:srgbClr val="004620"/>
                  </a:solidFill>
                  <a:latin typeface="Calibri" pitchFamily="34" charset="0"/>
                </a:rPr>
                <a:t>01.01.2016:</a:t>
              </a:r>
              <a:endParaRPr lang="ru-RU" sz="1100" b="1" dirty="0">
                <a:solidFill>
                  <a:srgbClr val="004620"/>
                </a:solidFill>
                <a:latin typeface="Calibri" pitchFamily="34" charset="0"/>
              </a:endParaRP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2485,0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Уточнено на </a:t>
              </a:r>
              <a:r>
                <a:rPr lang="ru-RU" sz="1100" b="1" dirty="0" smtClean="0">
                  <a:latin typeface="Calibri" pitchFamily="34" charset="0"/>
                </a:rPr>
                <a:t>31.12.2016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 3044,9т.р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Исполнено: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3044,9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./100%</a:t>
              </a:r>
              <a:endParaRPr lang="ru-RU" sz="1100" u="sng" dirty="0">
                <a:latin typeface="Calibri" pitchFamily="34" charset="0"/>
              </a:endParaRPr>
            </a:p>
          </p:txBody>
        </p:sp>
        <p:cxnSp>
          <p:nvCxnSpPr>
            <p:cNvPr id="24" name="Прямая соединительная линия 23"/>
            <p:cNvCxnSpPr/>
            <p:nvPr/>
          </p:nvCxnSpPr>
          <p:spPr>
            <a:xfrm>
              <a:off x="70844" y="1848630"/>
              <a:ext cx="158859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73" name="TextBox 145"/>
            <p:cNvSpPr txBox="1">
              <a:spLocks noChangeArrowheads="1"/>
            </p:cNvSpPr>
            <p:nvPr/>
          </p:nvSpPr>
          <p:spPr bwMode="auto">
            <a:xfrm>
              <a:off x="71406" y="2391902"/>
              <a:ext cx="1588034" cy="1886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ru-RU" sz="1000" b="1" dirty="0">
                  <a:latin typeface="Calibri" pitchFamily="34" charset="0"/>
                </a:rPr>
                <a:t>Обслуживание государственного и муниципального долга</a:t>
              </a:r>
            </a:p>
          </p:txBody>
        </p:sp>
      </p:grpSp>
      <p:grpSp>
        <p:nvGrpSpPr>
          <p:cNvPr id="19463" name="Группа 147"/>
          <p:cNvGrpSpPr>
            <a:grpSpLocks/>
          </p:cNvGrpSpPr>
          <p:nvPr/>
        </p:nvGrpSpPr>
        <p:grpSpPr bwMode="auto">
          <a:xfrm>
            <a:off x="6084581" y="1212873"/>
            <a:ext cx="2614384" cy="3912918"/>
            <a:chOff x="-32" y="1000107"/>
            <a:chExt cx="1928826" cy="2070765"/>
          </a:xfrm>
        </p:grpSpPr>
        <p:sp>
          <p:nvSpPr>
            <p:cNvPr id="29" name="Прямоугольник с двумя скругленными противолежащими углами 28"/>
            <p:cNvSpPr/>
            <p:nvPr/>
          </p:nvSpPr>
          <p:spPr>
            <a:xfrm>
              <a:off x="65924" y="1000107"/>
              <a:ext cx="1791053" cy="1700051"/>
            </a:xfrm>
            <a:prstGeom prst="round2DiagRect">
              <a:avLst/>
            </a:prstGeom>
            <a:gradFill>
              <a:gsLst>
                <a:gs pos="0">
                  <a:srgbClr val="8488C4"/>
                </a:gs>
                <a:gs pos="53000">
                  <a:srgbClr val="D4DEFF"/>
                </a:gs>
                <a:gs pos="83000">
                  <a:srgbClr val="D4DEFF"/>
                </a:gs>
                <a:gs pos="100000">
                  <a:srgbClr val="96AB94"/>
                </a:gs>
              </a:gsLst>
              <a:lin ang="5400000" scaled="0"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9466" name="TextBox 149"/>
            <p:cNvSpPr txBox="1">
              <a:spLocks noChangeArrowheads="1"/>
            </p:cNvSpPr>
            <p:nvPr/>
          </p:nvSpPr>
          <p:spPr bwMode="auto">
            <a:xfrm>
              <a:off x="71406" y="2120826"/>
              <a:ext cx="1785950" cy="5945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ru-RU" sz="1100" b="1" dirty="0">
                  <a:solidFill>
                    <a:srgbClr val="004620"/>
                  </a:solidFill>
                  <a:latin typeface="Calibri" pitchFamily="34" charset="0"/>
                </a:rPr>
                <a:t>Утверждено на </a:t>
              </a:r>
              <a:r>
                <a:rPr lang="ru-RU" sz="1100" b="1" dirty="0" smtClean="0">
                  <a:solidFill>
                    <a:srgbClr val="004620"/>
                  </a:solidFill>
                  <a:latin typeface="Calibri" pitchFamily="34" charset="0"/>
                </a:rPr>
                <a:t>01.01.2016 </a:t>
              </a:r>
              <a:r>
                <a:rPr lang="ru-RU" sz="1100" b="1" dirty="0">
                  <a:solidFill>
                    <a:srgbClr val="004620"/>
                  </a:solidFill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19862,5 </a:t>
              </a:r>
              <a:r>
                <a:rPr lang="ru-RU" sz="1100" b="1" u="sng" dirty="0" err="1" smtClean="0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Уточнено на </a:t>
              </a:r>
              <a:r>
                <a:rPr lang="ru-RU" sz="1100" b="1" dirty="0" smtClean="0">
                  <a:latin typeface="Calibri" pitchFamily="34" charset="0"/>
                </a:rPr>
                <a:t>31.12.2016 </a:t>
              </a:r>
              <a:r>
                <a:rPr lang="ru-RU" sz="1100" b="1" dirty="0">
                  <a:latin typeface="Calibri" pitchFamily="34" charset="0"/>
                </a:rPr>
                <a:t>:</a:t>
              </a:r>
            </a:p>
            <a:p>
              <a:pPr eaLnBrk="1" hangingPunct="1"/>
              <a:r>
                <a:rPr lang="ru-RU" sz="1100" b="1" u="sng" dirty="0" smtClean="0">
                  <a:latin typeface="Calibri" pitchFamily="34" charset="0"/>
                </a:rPr>
                <a:t>12918,5 </a:t>
              </a:r>
              <a:r>
                <a:rPr lang="ru-RU" sz="1100" b="1" u="sng" dirty="0" err="1">
                  <a:latin typeface="Calibri" pitchFamily="34" charset="0"/>
                </a:rPr>
                <a:t>т.р</a:t>
              </a:r>
              <a:r>
                <a:rPr lang="ru-RU" sz="1100" b="1" u="sng" dirty="0">
                  <a:latin typeface="Calibri" pitchFamily="34" charset="0"/>
                </a:rPr>
                <a:t>.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Исполнено:</a:t>
              </a:r>
            </a:p>
            <a:p>
              <a:pPr eaLnBrk="1" hangingPunct="1"/>
              <a:r>
                <a:rPr lang="ru-RU" sz="1100" b="1" dirty="0">
                  <a:latin typeface="Calibri" pitchFamily="34" charset="0"/>
                </a:rPr>
                <a:t> </a:t>
              </a:r>
              <a:r>
                <a:rPr lang="ru-RU" sz="1100" b="1" dirty="0" smtClean="0">
                  <a:latin typeface="Calibri" pitchFamily="34" charset="0"/>
                </a:rPr>
                <a:t>12918,5</a:t>
              </a:r>
              <a:r>
                <a:rPr lang="ru-RU" sz="1100" b="1" u="sng" dirty="0" smtClean="0">
                  <a:latin typeface="Calibri" pitchFamily="34" charset="0"/>
                </a:rPr>
                <a:t>т.р./100%</a:t>
              </a:r>
              <a:endParaRPr lang="ru-RU" sz="1100" b="1" u="sng" dirty="0">
                <a:latin typeface="Calibri" pitchFamily="34" charset="0"/>
              </a:endParaRPr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65924" y="2081803"/>
              <a:ext cx="172949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68" name="TextBox 153"/>
            <p:cNvSpPr txBox="1">
              <a:spLocks noChangeArrowheads="1"/>
            </p:cNvSpPr>
            <p:nvPr/>
          </p:nvSpPr>
          <p:spPr bwMode="auto">
            <a:xfrm>
              <a:off x="-32" y="2777689"/>
              <a:ext cx="1928826" cy="293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ru-RU" sz="1000" b="1" dirty="0">
                  <a:latin typeface="Calibri" pitchFamily="34" charset="0"/>
                </a:rPr>
                <a:t>Межбюджетные трансферты бюджетам </a:t>
              </a:r>
              <a:r>
                <a:rPr lang="ru-RU" sz="1000" b="1" dirty="0" smtClean="0">
                  <a:latin typeface="Calibri" pitchFamily="34" charset="0"/>
                </a:rPr>
                <a:t> </a:t>
              </a:r>
              <a:r>
                <a:rPr lang="ru-RU" sz="1000" b="1" dirty="0">
                  <a:latin typeface="Calibri" pitchFamily="34" charset="0"/>
                </a:rPr>
                <a:t>муниципальных образований общего характера</a:t>
              </a:r>
            </a:p>
          </p:txBody>
        </p:sp>
        <p:pic>
          <p:nvPicPr>
            <p:cNvPr id="19469" name="Рисунок 154" descr="MB900442420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502" y="1077404"/>
              <a:ext cx="1559127" cy="8889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64" name="Прямоугольник 33"/>
          <p:cNvSpPr>
            <a:spLocks noChangeArrowheads="1"/>
          </p:cNvSpPr>
          <p:nvPr/>
        </p:nvSpPr>
        <p:spPr bwMode="auto">
          <a:xfrm>
            <a:off x="756308" y="4637088"/>
            <a:ext cx="2123921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latin typeface="Calibri" pitchFamily="34" charset="0"/>
              </a:rPr>
              <a:t>Физическая культура и спорт</a:t>
            </a:r>
          </a:p>
        </p:txBody>
      </p:sp>
      <p:pic>
        <p:nvPicPr>
          <p:cNvPr id="28" name="Picture 1" descr="S:\Бюджет 2013 доходы, расходы\БЮДЖЕТ ДЛЯ ГРАЖДАН\картинки, фон\44-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271" y="1455500"/>
            <a:ext cx="1901357" cy="1696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3663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4"/>
          <p:cNvSpPr txBox="1">
            <a:spLocks noChangeArrowheads="1"/>
          </p:cNvSpPr>
          <p:nvPr/>
        </p:nvSpPr>
        <p:spPr bwMode="auto">
          <a:xfrm>
            <a:off x="1071563" y="214313"/>
            <a:ext cx="7286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solidFill>
                  <a:srgbClr val="004620"/>
                </a:solidFill>
                <a:latin typeface="Times New Roman" pitchFamily="18" charset="0"/>
                <a:cs typeface="Times New Roman" pitchFamily="18" charset="0"/>
              </a:rPr>
              <a:t>«Общегосударственные вопросы»</a:t>
            </a:r>
          </a:p>
        </p:txBody>
      </p:sp>
      <p:sp>
        <p:nvSpPr>
          <p:cNvPr id="20483" name="Прямоугольник 5"/>
          <p:cNvSpPr>
            <a:spLocks noChangeArrowheads="1"/>
          </p:cNvSpPr>
          <p:nvPr/>
        </p:nvSpPr>
        <p:spPr bwMode="auto">
          <a:xfrm>
            <a:off x="7786688" y="500063"/>
            <a:ext cx="86440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тыс. руб.</a:t>
            </a:r>
            <a:endParaRPr lang="ru-RU" sz="1400" dirty="0">
              <a:latin typeface="Calibri" pitchFamily="34" charset="0"/>
            </a:endParaRPr>
          </a:p>
        </p:txBody>
      </p:sp>
      <p:pic>
        <p:nvPicPr>
          <p:cNvPr id="20484" name="Picture 2" descr="S:\Бюджет 2013 доходы, расходы\БЮДЖЕТ ДЛЯ ГРАЖДАН\картинки, фон\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43" y="1649413"/>
            <a:ext cx="1905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Прямоугольник 17"/>
          <p:cNvSpPr>
            <a:spLocks noChangeArrowheads="1"/>
          </p:cNvSpPr>
          <p:nvPr/>
        </p:nvSpPr>
        <p:spPr bwMode="auto">
          <a:xfrm>
            <a:off x="2267744" y="571500"/>
            <a:ext cx="6519069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00462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b="1" dirty="0" smtClean="0">
                <a:solidFill>
                  <a:srgbClr val="004620"/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000" b="1" dirty="0">
                <a:solidFill>
                  <a:srgbClr val="004620"/>
                </a:solidFill>
                <a:latin typeface="Times New Roman" pitchFamily="18" charset="0"/>
                <a:cs typeface="Times New Roman" pitchFamily="18" charset="0"/>
              </a:rPr>
              <a:t>год исполнение по разделу </a:t>
            </a:r>
          </a:p>
          <a:p>
            <a:pPr algn="just"/>
            <a:r>
              <a:rPr lang="ru-RU" sz="2000" b="1" dirty="0">
                <a:solidFill>
                  <a:srgbClr val="004620"/>
                </a:solidFill>
                <a:latin typeface="Times New Roman" pitchFamily="18" charset="0"/>
                <a:cs typeface="Times New Roman" pitchFamily="18" charset="0"/>
              </a:rPr>
              <a:t>составляет </a:t>
            </a:r>
            <a:r>
              <a:rPr lang="ru-RU" sz="2000" b="1" dirty="0" smtClean="0">
                <a:solidFill>
                  <a:srgbClr val="004620"/>
                </a:solidFill>
                <a:latin typeface="Times New Roman" pitchFamily="18" charset="0"/>
                <a:cs typeface="Times New Roman" pitchFamily="18" charset="0"/>
              </a:rPr>
              <a:t>54416,2 тыс</a:t>
            </a:r>
            <a:r>
              <a:rPr lang="ru-RU" sz="2000" b="1" dirty="0">
                <a:solidFill>
                  <a:srgbClr val="004620"/>
                </a:solidFill>
                <a:latin typeface="Times New Roman" pitchFamily="18" charset="0"/>
                <a:cs typeface="Times New Roman" pitchFamily="18" charset="0"/>
              </a:rPr>
              <a:t>.  рублей</a:t>
            </a:r>
            <a:endParaRPr lang="ru-RU" b="1" dirty="0">
              <a:solidFill>
                <a:srgbClr val="004620"/>
              </a:solidFill>
              <a:latin typeface="Calibri" pitchFamily="34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1652172816"/>
              </p:ext>
            </p:extLst>
          </p:nvPr>
        </p:nvGraphicFramePr>
        <p:xfrm>
          <a:off x="683568" y="1628800"/>
          <a:ext cx="8215370" cy="4853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499526148"/>
              </p:ext>
            </p:extLst>
          </p:nvPr>
        </p:nvGraphicFramePr>
        <p:xfrm>
          <a:off x="1524000" y="1397000"/>
          <a:ext cx="7440488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805671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одержимое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0943097"/>
              </p:ext>
            </p:extLst>
          </p:nvPr>
        </p:nvGraphicFramePr>
        <p:xfrm>
          <a:off x="2909889" y="2006600"/>
          <a:ext cx="5754687" cy="318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7" name="TextBox 4"/>
          <p:cNvSpPr txBox="1">
            <a:spLocks noChangeArrowheads="1"/>
          </p:cNvSpPr>
          <p:nvPr/>
        </p:nvSpPr>
        <p:spPr bwMode="auto">
          <a:xfrm>
            <a:off x="1071563" y="214313"/>
            <a:ext cx="6786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«Национальная оборона»</a:t>
            </a:r>
          </a:p>
        </p:txBody>
      </p:sp>
      <p:sp>
        <p:nvSpPr>
          <p:cNvPr id="1028" name="Текст 4"/>
          <p:cNvSpPr txBox="1">
            <a:spLocks/>
          </p:cNvSpPr>
          <p:nvPr/>
        </p:nvSpPr>
        <p:spPr bwMode="auto">
          <a:xfrm>
            <a:off x="2643188" y="1143000"/>
            <a:ext cx="5286375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 расходы составили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552,6тыс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рублей.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Char char="•"/>
            </a:pPr>
            <a:endParaRPr lang="ru-RU" sz="1400" dirty="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1030" name="Picture 3" descr="S:\Бюджет 2013 доходы, расходы\БЮДЖЕТ ДЛЯ ГРАЖДАН\картинки, фон\i (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185737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5445125"/>
            <a:ext cx="62198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2828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8072438" y="142875"/>
            <a:ext cx="10715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200" dirty="0">
                <a:latin typeface="Calibri" pitchFamily="34" charset="0"/>
              </a:rPr>
              <a:t>(тыс. руб</a:t>
            </a:r>
            <a:r>
              <a:rPr lang="ru-RU" sz="1200" dirty="0" smtClean="0">
                <a:latin typeface="Calibri" pitchFamily="34" charset="0"/>
              </a:rPr>
              <a:t>.)</a:t>
            </a:r>
            <a:endParaRPr lang="ru-RU" sz="1200" dirty="0">
              <a:latin typeface="Calibri" pitchFamily="34" charset="0"/>
            </a:endParaRP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1547663" y="142875"/>
            <a:ext cx="666764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«Национальная безопасность и правоохранительная деятельность»</a:t>
            </a:r>
          </a:p>
        </p:txBody>
      </p:sp>
      <p:sp>
        <p:nvSpPr>
          <p:cNvPr id="21508" name="TextBox 8"/>
          <p:cNvSpPr txBox="1">
            <a:spLocks noChangeArrowheads="1"/>
          </p:cNvSpPr>
          <p:nvPr/>
        </p:nvSpPr>
        <p:spPr bwMode="auto">
          <a:xfrm>
            <a:off x="2571750" y="1071563"/>
            <a:ext cx="6429375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 данному разделу отражены расходы на исполнение полномочий по государственной регистрации актов гражданского состояния, мероприятия по пожарной безопасности, профилактике экстремизма, гармонизации межэтнических отношений, предупреждение чрезвычайных ситуаций в районе и мероприятия по профилактике правонарушений. </a:t>
            </a:r>
          </a:p>
          <a:p>
            <a:pPr algn="just" eaLnBrk="1" hangingPunct="1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Всего по разделу исполнение составляет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5690,6 тыс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руб.</a:t>
            </a:r>
          </a:p>
          <a:p>
            <a:pPr algn="just" eaLnBrk="1" hangingPunct="1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1600" dirty="0">
              <a:latin typeface="Calibri" pitchFamily="34" charset="0"/>
            </a:endParaRPr>
          </a:p>
        </p:txBody>
      </p:sp>
      <p:pic>
        <p:nvPicPr>
          <p:cNvPr id="21509" name="Picture 1" descr="S:\Бюджет 2013 доходы, расходы\БЮДЖЕТ ДЛЯ ГРАЖДАН\картинки, фон\i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43685"/>
            <a:ext cx="2068513" cy="1643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2" descr="S:\Бюджет 2013 доходы, расходы\БЮДЖЕТ ДЛЯ ГРАЖДАН\картинки, фон\i (7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475" y="3933056"/>
            <a:ext cx="2074862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524867150"/>
              </p:ext>
            </p:extLst>
          </p:nvPr>
        </p:nvGraphicFramePr>
        <p:xfrm>
          <a:off x="2843808" y="2996951"/>
          <a:ext cx="6160496" cy="32403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449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1071563" y="214312"/>
            <a:ext cx="6786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«Национальная экономика»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2532" name="Прямоугольник 11"/>
          <p:cNvSpPr>
            <a:spLocks noChangeArrowheads="1"/>
          </p:cNvSpPr>
          <p:nvPr/>
        </p:nvSpPr>
        <p:spPr bwMode="auto">
          <a:xfrm>
            <a:off x="7786688" y="500063"/>
            <a:ext cx="1181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(тыс. руб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1400" dirty="0">
              <a:latin typeface="Calibri" pitchFamily="34" charset="0"/>
            </a:endParaRPr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1403648" y="1071563"/>
            <a:ext cx="7056784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sz="1900" b="1" dirty="0">
                <a:solidFill>
                  <a:srgbClr val="0C8217"/>
                </a:solidFill>
                <a:latin typeface="Calibri" pitchFamily="34" charset="0"/>
              </a:rPr>
              <a:t>Всего по </a:t>
            </a:r>
            <a:r>
              <a:rPr lang="ru-RU" sz="1900" b="1" dirty="0" smtClean="0">
                <a:solidFill>
                  <a:srgbClr val="0C8217"/>
                </a:solidFill>
                <a:latin typeface="Calibri" pitchFamily="34" charset="0"/>
              </a:rPr>
              <a:t>данному разделу  </a:t>
            </a:r>
            <a:r>
              <a:rPr lang="ru-RU" sz="1900" b="1" dirty="0">
                <a:solidFill>
                  <a:srgbClr val="0C8217"/>
                </a:solidFill>
                <a:latin typeface="Calibri" pitchFamily="34" charset="0"/>
              </a:rPr>
              <a:t>расходы составили- </a:t>
            </a:r>
            <a:r>
              <a:rPr lang="ru-RU" sz="1900" b="1" dirty="0" smtClean="0">
                <a:solidFill>
                  <a:srgbClr val="0C8217"/>
                </a:solidFill>
                <a:latin typeface="Calibri" pitchFamily="34" charset="0"/>
              </a:rPr>
              <a:t>62493,2 тыс</a:t>
            </a:r>
            <a:r>
              <a:rPr lang="ru-RU" sz="1900" b="1" dirty="0">
                <a:solidFill>
                  <a:srgbClr val="0C8217"/>
                </a:solidFill>
                <a:latin typeface="Calibri" pitchFamily="34" charset="0"/>
              </a:rPr>
              <a:t>. руб.</a:t>
            </a: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734175754"/>
              </p:ext>
            </p:extLst>
          </p:nvPr>
        </p:nvGraphicFramePr>
        <p:xfrm>
          <a:off x="252376" y="1700808"/>
          <a:ext cx="8424936" cy="4479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057974346"/>
              </p:ext>
            </p:extLst>
          </p:nvPr>
        </p:nvGraphicFramePr>
        <p:xfrm>
          <a:off x="539552" y="1556792"/>
          <a:ext cx="79208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0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214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4"/>
          <p:cNvSpPr txBox="1">
            <a:spLocks noChangeArrowheads="1"/>
          </p:cNvSpPr>
          <p:nvPr/>
        </p:nvSpPr>
        <p:spPr bwMode="auto">
          <a:xfrm>
            <a:off x="1071563" y="214313"/>
            <a:ext cx="6786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«Национальная экономика»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Подраздел: «Общеэкономические вопросы»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4929190" y="2214554"/>
          <a:ext cx="5214974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2" name="Picture 2" descr="C:\Documents and Settings\FedorovaAM\Рабочий стол\Бюджет для граждан\_МОИ\0401\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653" y="1124744"/>
            <a:ext cx="2214578" cy="2489150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</p:pic>
      <p:sp>
        <p:nvSpPr>
          <p:cNvPr id="23558" name="Прямоугольник 9"/>
          <p:cNvSpPr>
            <a:spLocks noChangeArrowheads="1"/>
          </p:cNvSpPr>
          <p:nvPr/>
        </p:nvSpPr>
        <p:spPr bwMode="auto">
          <a:xfrm>
            <a:off x="357188" y="5357813"/>
            <a:ext cx="85010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Расходы направлены на реализацию государственной политики в области занятости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населения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1739181072"/>
              </p:ext>
            </p:extLst>
          </p:nvPr>
        </p:nvGraphicFramePr>
        <p:xfrm>
          <a:off x="2643174" y="1214422"/>
          <a:ext cx="6215107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9" name="Рисунок 8" descr="http://im7-tub-ru.yandex.net/i?id=195976860-54-72">
            <a:hlinkClick r:id="rId6"/>
          </p:cNvPr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7795" y="3969058"/>
            <a:ext cx="2106295" cy="1403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6547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7632847" cy="1124743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altLang="ru-RU" sz="18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ДОХОДОВ БЮДЖЕТА  </a:t>
            </a:r>
            <a:br>
              <a:rPr lang="ru-RU" altLang="ru-RU" sz="18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МУНИЦИПАЛЬНОГО ОБРАЗОВАНИЯ                 </a:t>
            </a:r>
            <a:br>
              <a:rPr lang="ru-RU" altLang="ru-RU" sz="18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ПО СОСТОЯНИЮ НА 01.01.2017 ГОДА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2095337"/>
            <a:ext cx="3312368" cy="40011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759,3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2495447"/>
            <a:ext cx="3312368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753,2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2895557"/>
            <a:ext cx="1584176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6,1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4008" y="2897874"/>
            <a:ext cx="1584176" cy="40011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100,8%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4039307"/>
            <a:ext cx="3312368" cy="40011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480,2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7584" y="4439417"/>
            <a:ext cx="3312368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483,0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4839527"/>
            <a:ext cx="1584176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-2,8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55776" y="4841844"/>
            <a:ext cx="1584176" cy="40011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99,4%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76056" y="4039307"/>
            <a:ext cx="3312368" cy="40011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279,1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6056" y="4439417"/>
            <a:ext cx="3312368" cy="40011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270,2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6056" y="4839527"/>
            <a:ext cx="1584176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8,9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04248" y="4841844"/>
            <a:ext cx="1584176" cy="40011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103,3%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35" name="TextBox 16"/>
          <p:cNvSpPr txBox="1">
            <a:spLocks noChangeArrowheads="1"/>
          </p:cNvSpPr>
          <p:nvPr/>
        </p:nvSpPr>
        <p:spPr bwMode="auto">
          <a:xfrm>
            <a:off x="1311343" y="3284538"/>
            <a:ext cx="233666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Безвозмездные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4136" name="TextBox 17"/>
          <p:cNvSpPr txBox="1">
            <a:spLocks noChangeArrowheads="1"/>
          </p:cNvSpPr>
          <p:nvPr/>
        </p:nvSpPr>
        <p:spPr bwMode="auto">
          <a:xfrm>
            <a:off x="4836852" y="3284538"/>
            <a:ext cx="393434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Налоговые и неналоговые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доходы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27584" y="5325309"/>
            <a:ext cx="3312368" cy="400110"/>
          </a:xfrm>
          <a:prstGeom prst="rect">
            <a:avLst/>
          </a:prstGeom>
          <a:solidFill>
            <a:srgbClr val="CC66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63,2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76056" y="5325309"/>
            <a:ext cx="3312368" cy="400110"/>
          </a:xfrm>
          <a:prstGeom prst="rect">
            <a:avLst/>
          </a:prstGeom>
          <a:solidFill>
            <a:srgbClr val="CC66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36,8</a:t>
            </a: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43" name="TextBox 20"/>
          <p:cNvSpPr txBox="1">
            <a:spLocks noChangeArrowheads="1"/>
          </p:cNvSpPr>
          <p:nvPr/>
        </p:nvSpPr>
        <p:spPr bwMode="auto">
          <a:xfrm>
            <a:off x="3298895" y="1412875"/>
            <a:ext cx="24017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Всего доходов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827584" y="5911884"/>
            <a:ext cx="144016" cy="144016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27584" y="6208300"/>
            <a:ext cx="144016" cy="144016"/>
          </a:xfrm>
          <a:prstGeom prst="rect">
            <a:avLst/>
          </a:prstGeom>
          <a:solidFill>
            <a:schemeClr val="tx2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150" name="TextBox 23"/>
          <p:cNvSpPr txBox="1">
            <a:spLocks noChangeArrowheads="1"/>
          </p:cNvSpPr>
          <p:nvPr/>
        </p:nvSpPr>
        <p:spPr bwMode="auto">
          <a:xfrm>
            <a:off x="1042988" y="5815013"/>
            <a:ext cx="25462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Фактическое исполнение</a:t>
            </a:r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51" name="TextBox 24"/>
          <p:cNvSpPr txBox="1">
            <a:spLocks noChangeArrowheads="1"/>
          </p:cNvSpPr>
          <p:nvPr/>
        </p:nvSpPr>
        <p:spPr bwMode="auto">
          <a:xfrm>
            <a:off x="1085850" y="6110288"/>
            <a:ext cx="6815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alt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590847" y="5911884"/>
            <a:ext cx="144016" cy="14401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590847" y="6206561"/>
            <a:ext cx="144016" cy="144016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158" name="TextBox 27"/>
          <p:cNvSpPr txBox="1">
            <a:spLocks noChangeArrowheads="1"/>
          </p:cNvSpPr>
          <p:nvPr/>
        </p:nvSpPr>
        <p:spPr bwMode="auto">
          <a:xfrm>
            <a:off x="3836988" y="5815013"/>
            <a:ext cx="15429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% исполнения</a:t>
            </a:r>
          </a:p>
        </p:txBody>
      </p:sp>
      <p:sp>
        <p:nvSpPr>
          <p:cNvPr id="4159" name="TextBox 28"/>
          <p:cNvSpPr txBox="1">
            <a:spLocks noChangeArrowheads="1"/>
          </p:cNvSpPr>
          <p:nvPr/>
        </p:nvSpPr>
        <p:spPr bwMode="auto">
          <a:xfrm>
            <a:off x="3836988" y="6108700"/>
            <a:ext cx="19303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Отклонение плана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6075568" y="5911884"/>
            <a:ext cx="144016" cy="144016"/>
          </a:xfrm>
          <a:prstGeom prst="rect">
            <a:avLst/>
          </a:prstGeom>
          <a:solidFill>
            <a:srgbClr val="CC66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4163" name="TextBox 30"/>
          <p:cNvSpPr txBox="1">
            <a:spLocks noChangeArrowheads="1"/>
          </p:cNvSpPr>
          <p:nvPr/>
        </p:nvSpPr>
        <p:spPr bwMode="auto">
          <a:xfrm>
            <a:off x="6372225" y="5815013"/>
            <a:ext cx="148027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latin typeface="Times New Roman" pitchFamily="18" charset="0"/>
                <a:cs typeface="Times New Roman" pitchFamily="18" charset="0"/>
              </a:rPr>
              <a:t>Удельный вес</a:t>
            </a:r>
          </a:p>
        </p:txBody>
      </p:sp>
      <p:sp>
        <p:nvSpPr>
          <p:cNvPr id="4164" name="TextBox 4"/>
          <p:cNvSpPr txBox="1">
            <a:spLocks noChangeArrowheads="1"/>
          </p:cNvSpPr>
          <p:nvPr/>
        </p:nvSpPr>
        <p:spPr bwMode="auto">
          <a:xfrm>
            <a:off x="8048625" y="1042988"/>
            <a:ext cx="1084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млн. руб.</a:t>
            </a:r>
          </a:p>
        </p:txBody>
      </p:sp>
      <p:pic>
        <p:nvPicPr>
          <p:cNvPr id="31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8218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4"/>
          <p:cNvSpPr txBox="1">
            <a:spLocks noChangeArrowheads="1"/>
          </p:cNvSpPr>
          <p:nvPr/>
        </p:nvSpPr>
        <p:spPr bwMode="auto">
          <a:xfrm>
            <a:off x="1071563" y="214313"/>
            <a:ext cx="6786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«Национальная экономика»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Подраздел: «Сельское хозяйство и рыболовство»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4580" name="Picture 6" descr="C:\Documents and Settings\FedorovaAM\Рабочий стол\Бюджет для граждан\_МОИ\0405\1331755142_zern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625154"/>
            <a:ext cx="1857375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8" descr="C:\Documents and Settings\FedorovaAM\Рабочий стол\Бюджет для граждан\_МОИ\0405\pa1800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27" y="3717032"/>
            <a:ext cx="1928813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Прямоугольник 18"/>
          <p:cNvSpPr>
            <a:spLocks noChangeArrowheads="1"/>
          </p:cNvSpPr>
          <p:nvPr/>
        </p:nvSpPr>
        <p:spPr bwMode="auto">
          <a:xfrm>
            <a:off x="2357438" y="1857375"/>
            <a:ext cx="6500812" cy="3236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ts val="1000"/>
              </a:lnSpc>
            </a:pPr>
            <a:endParaRPr lang="en-US" sz="2800" dirty="0">
              <a:latin typeface="Book Antiqua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Расходы подраздела в сумме  </a:t>
            </a:r>
          </a:p>
          <a:p>
            <a:pPr algn="just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197,3 тыс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руб.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направлены на обеспечение деятельности в области сельского хозяйства, рыболовства и прочих мероприятий агропромышленного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комплекса (отлов собак).</a:t>
            </a:r>
            <a:endParaRPr lang="ru-RU" sz="2800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43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4"/>
          <p:cNvSpPr txBox="1">
            <a:spLocks noChangeArrowheads="1"/>
          </p:cNvSpPr>
          <p:nvPr/>
        </p:nvSpPr>
        <p:spPr bwMode="auto">
          <a:xfrm>
            <a:off x="1071563" y="214313"/>
            <a:ext cx="6786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«Национальная экономика»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Подраздел: «Дорожное хозяйство»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6628" name="Picture 3" descr="C:\Documents and Settings\FedorovaAM\Рабочий стол\Бюджет для граждан\_МОИ\0409\1268656269_doroga591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285875"/>
            <a:ext cx="3286125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Прямоугольник 14"/>
          <p:cNvSpPr>
            <a:spLocks noChangeArrowheads="1"/>
          </p:cNvSpPr>
          <p:nvPr/>
        </p:nvSpPr>
        <p:spPr bwMode="auto">
          <a:xfrm flipH="1">
            <a:off x="214313" y="4286250"/>
            <a:ext cx="8715375" cy="28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>
              <a:lnSpc>
                <a:spcPts val="1600"/>
              </a:lnSpc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Протяженность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отремонтированных автомобильных дорог общего пользования местного значения составила 7,4 км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ts val="1600"/>
              </a:lnSpc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него вошли ул. Декабристов от ул. Володарского до автодороги КТМР, ул. Красноармейская от ул. </a:t>
            </a:r>
            <a:r>
              <a:rPr lang="ru-RU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Бундурина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ул. Декабристов, ул. Л. Толстого, сл. Коломенская – п. Каменный,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Полошково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Большая Уваровка, п. Первомайский – п.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Грицовский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от ул. Заводская до ул. Новая д. Анишино, п.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Грицовский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– Новомосковск 2 – ш. Подмосковная, ул. Свободная от ул. Володарского до ул. Революционная. 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ts val="1600"/>
              </a:lnSpc>
            </a:pP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2016 году выполнены работы по обустройству покрытия из тротуарной плитки по ул. Л. Толстого и ул. Стрешнева общей площадью 3271 кв. метр на общую сумму 7,1 млн. рублей, обустроено пять автобусных остановок в г. Веневе с заменой павильонов, обустроены сорок контейнерных площадок в г. Веневе, МО </a:t>
            </a:r>
            <a:r>
              <a:rPr lang="ru-RU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Мордвесское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 МО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Центральное.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008000"/>
                </a:solidFill>
                <a:latin typeface="Calibri" pitchFamily="34" charset="0"/>
              </a:rPr>
              <a:t>   </a:t>
            </a:r>
            <a:endParaRPr lang="ru-RU" sz="1400" dirty="0">
              <a:latin typeface="Calibri" pitchFamily="34" charset="0"/>
            </a:endParaRPr>
          </a:p>
        </p:txBody>
      </p:sp>
      <p:sp>
        <p:nvSpPr>
          <p:cNvPr id="26630" name="Прямоугольник 12"/>
          <p:cNvSpPr>
            <a:spLocks noChangeArrowheads="1"/>
          </p:cNvSpPr>
          <p:nvPr/>
        </p:nvSpPr>
        <p:spPr bwMode="auto">
          <a:xfrm>
            <a:off x="4071938" y="1428750"/>
            <a:ext cx="496455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Расходы за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составили 60567,7 тыс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рублей. </a:t>
            </a:r>
          </a:p>
        </p:txBody>
      </p:sp>
      <p:sp>
        <p:nvSpPr>
          <p:cNvPr id="26631" name="TextBox 7"/>
          <p:cNvSpPr txBox="1">
            <a:spLocks noChangeArrowheads="1"/>
          </p:cNvSpPr>
          <p:nvPr/>
        </p:nvSpPr>
        <p:spPr bwMode="auto">
          <a:xfrm>
            <a:off x="4071938" y="2492896"/>
            <a:ext cx="478631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Средства направлены на повышение эффективности и безопасности функционирования автомобильных дорог.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144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4"/>
          <p:cNvSpPr txBox="1">
            <a:spLocks noChangeArrowheads="1"/>
          </p:cNvSpPr>
          <p:nvPr/>
        </p:nvSpPr>
        <p:spPr bwMode="auto">
          <a:xfrm>
            <a:off x="1071563" y="214313"/>
            <a:ext cx="678656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«Национальная экономика»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Подраздел: «Другие вопросы в области национальной экономики»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8676" name="Picture 3" descr="C:\Documents and Settings\FedorovaAM\Рабочий стол\Бюджет для граждан\_МОИ\0412\ener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071938"/>
            <a:ext cx="285750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Прямоугольник 13"/>
          <p:cNvSpPr>
            <a:spLocks noChangeArrowheads="1"/>
          </p:cNvSpPr>
          <p:nvPr/>
        </p:nvSpPr>
        <p:spPr bwMode="auto">
          <a:xfrm>
            <a:off x="3419872" y="3356992"/>
            <a:ext cx="5216426" cy="207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Средства направлены на осуществление градостроительной деятельности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землеустройства, </a:t>
            </a:r>
            <a:r>
              <a:rPr lang="ru-RU" sz="2100" dirty="0">
                <a:latin typeface="Times New Roman" pitchFamily="18" charset="0"/>
                <a:cs typeface="Times New Roman" pitchFamily="18" charset="0"/>
              </a:rPr>
              <a:t>создание условий для устойчивого развития малого и среднего предпринимательства в районе.</a:t>
            </a:r>
          </a:p>
          <a:p>
            <a:pPr algn="just">
              <a:buFontTx/>
              <a:buChar char="-"/>
            </a:pPr>
            <a:endParaRPr lang="ru-RU" sz="1200" dirty="0">
              <a:latin typeface="Calibri" pitchFamily="34" charset="0"/>
            </a:endParaRPr>
          </a:p>
          <a:p>
            <a:pPr algn="just"/>
            <a:endParaRPr lang="ru-RU" sz="1200" dirty="0">
              <a:latin typeface="Calibri" pitchFamily="34" charset="0"/>
            </a:endParaRPr>
          </a:p>
        </p:txBody>
      </p:sp>
      <p:sp>
        <p:nvSpPr>
          <p:cNvPr id="28678" name="Прямоугольник 19"/>
          <p:cNvSpPr>
            <a:spLocks noChangeArrowheads="1"/>
          </p:cNvSpPr>
          <p:nvPr/>
        </p:nvSpPr>
        <p:spPr bwMode="auto">
          <a:xfrm>
            <a:off x="3571875" y="1857375"/>
            <a:ext cx="51435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Расходы за 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год составили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1523,4 тыс</a:t>
            </a:r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рублей. </a:t>
            </a:r>
          </a:p>
        </p:txBody>
      </p:sp>
      <p:pic>
        <p:nvPicPr>
          <p:cNvPr id="28679" name="Picture 4" descr="https://encrypted-tbn2.gstatic.com/images?q=tbn:ANd9GcTx8SjmlqANkZhW3-LBLIlm7xfV86rkOGCU4U2odLN_iA10WZPOd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643063"/>
            <a:ext cx="2790825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93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1" descr="9090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9" y="3933056"/>
            <a:ext cx="2500313" cy="15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Рисунок 10" descr="909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8" y="1708150"/>
            <a:ext cx="2500313" cy="171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Box 4"/>
          <p:cNvSpPr txBox="1">
            <a:spLocks noChangeArrowheads="1"/>
          </p:cNvSpPr>
          <p:nvPr/>
        </p:nvSpPr>
        <p:spPr bwMode="auto">
          <a:xfrm>
            <a:off x="1071563" y="214313"/>
            <a:ext cx="6786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«Жилищно-коммунальное хозяйство»</a:t>
            </a:r>
          </a:p>
        </p:txBody>
      </p:sp>
      <p:sp>
        <p:nvSpPr>
          <p:cNvPr id="30727" name="Прямоугольник 12"/>
          <p:cNvSpPr>
            <a:spLocks noChangeArrowheads="1"/>
          </p:cNvSpPr>
          <p:nvPr/>
        </p:nvSpPr>
        <p:spPr bwMode="auto">
          <a:xfrm>
            <a:off x="3286125" y="1000125"/>
            <a:ext cx="5429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Исполнение по расходам за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 составило</a:t>
            </a:r>
            <a:r>
              <a:rPr lang="en-US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58277,8  тыс</a:t>
            </a: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endParaRPr lang="ru-RU" sz="2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2123728" y="1988840"/>
          <a:ext cx="6665595" cy="3924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610134572"/>
              </p:ext>
            </p:extLst>
          </p:nvPr>
        </p:nvGraphicFramePr>
        <p:xfrm>
          <a:off x="2789832" y="1708150"/>
          <a:ext cx="6246663" cy="4367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8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089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Box 4"/>
          <p:cNvSpPr txBox="1">
            <a:spLocks noChangeArrowheads="1"/>
          </p:cNvSpPr>
          <p:nvPr/>
        </p:nvSpPr>
        <p:spPr bwMode="auto">
          <a:xfrm>
            <a:off x="395288" y="214313"/>
            <a:ext cx="87153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«Жилищно-коммунальное хозяйство»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Подраздел: «Жилищное хозяйство»</a:t>
            </a:r>
          </a:p>
        </p:txBody>
      </p:sp>
      <p:pic>
        <p:nvPicPr>
          <p:cNvPr id="31747" name="Рисунок 8" descr="909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2928938"/>
            <a:ext cx="3214687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8" name="Рисунок 9" descr="909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2928938"/>
            <a:ext cx="328612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0" name="Rectangle 2"/>
          <p:cNvSpPr>
            <a:spLocks noChangeArrowheads="1"/>
          </p:cNvSpPr>
          <p:nvPr/>
        </p:nvSpPr>
        <p:spPr bwMode="auto">
          <a:xfrm>
            <a:off x="571500" y="1654175"/>
            <a:ext cx="8072438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49263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Расходы исполнены в сумме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4948,7 тыс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рублей, средства направлены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взносы на капитальный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ремонт, реконструкцию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капитальный ремонт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жилищного хозяйства.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637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4"/>
          <p:cNvSpPr txBox="1">
            <a:spLocks noChangeArrowheads="1"/>
          </p:cNvSpPr>
          <p:nvPr/>
        </p:nvSpPr>
        <p:spPr bwMode="auto">
          <a:xfrm>
            <a:off x="1071563" y="214313"/>
            <a:ext cx="6786562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«Жилищно-коммунальное хозяйство»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Подраздел: «Коммунальное хозяйство»</a:t>
            </a:r>
          </a:p>
        </p:txBody>
      </p:sp>
      <p:pic>
        <p:nvPicPr>
          <p:cNvPr id="32771" name="Рисунок 6" descr="9090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" y="1772816"/>
            <a:ext cx="2681287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Рисунок 7" descr="909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5263"/>
            <a:ext cx="2786063" cy="192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Rectangle 1"/>
          <p:cNvSpPr>
            <a:spLocks noChangeArrowheads="1"/>
          </p:cNvSpPr>
          <p:nvPr/>
        </p:nvSpPr>
        <p:spPr bwMode="auto">
          <a:xfrm>
            <a:off x="3214688" y="1887012"/>
            <a:ext cx="564356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49263"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год по данному подразделу исполнение по расходам составляет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40434,2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тыс. рублей, средства  направлены на капитальный ремонт, реконструкцию, капитальное строительство, а также развитие и модернизацию объектов коммунального хозяйства.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14688" y="3284984"/>
            <a:ext cx="5573712" cy="206210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Приобретен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смонтирован модульный котел для горячего водоснабжения микрорайона Южный города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Венева.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Газифицировано в районе 34 населенных пункта. Процент газификации населения Веневского района составляет 71%.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2016 году выполнены работы по прокладке межпоселкового газопровода в  д.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Прудищи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протяженностью 6,3 км, стоимостью 8,2 млн. руб. Произведен пуск газа в 116 домовладений населенных пунктов Щучье, Гати и Березово.</a:t>
            </a:r>
          </a:p>
        </p:txBody>
      </p:sp>
      <p:pic>
        <p:nvPicPr>
          <p:cNvPr id="7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3356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TextBox 4"/>
          <p:cNvSpPr txBox="1">
            <a:spLocks noChangeArrowheads="1"/>
          </p:cNvSpPr>
          <p:nvPr/>
        </p:nvSpPr>
        <p:spPr bwMode="auto">
          <a:xfrm>
            <a:off x="1071563" y="214313"/>
            <a:ext cx="68580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«Образование»</a:t>
            </a:r>
          </a:p>
        </p:txBody>
      </p:sp>
      <p:sp>
        <p:nvSpPr>
          <p:cNvPr id="38" name="Полилиния 37">
            <a:hlinkClick r:id="" action="ppaction://hlinkshowjump?jump=nextslide"/>
          </p:cNvPr>
          <p:cNvSpPr/>
          <p:nvPr/>
        </p:nvSpPr>
        <p:spPr>
          <a:xfrm rot="3705096">
            <a:off x="7952581" y="6085682"/>
            <a:ext cx="288925" cy="585788"/>
          </a:xfrm>
          <a:custGeom>
            <a:avLst/>
            <a:gdLst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00700" h="6400800">
                <a:moveTo>
                  <a:pt x="5600700" y="0"/>
                </a:moveTo>
                <a:cubicBezTo>
                  <a:pt x="4249882" y="633845"/>
                  <a:pt x="2949715" y="740367"/>
                  <a:pt x="1548245" y="1901536"/>
                </a:cubicBezTo>
                <a:cubicBezTo>
                  <a:pt x="435994" y="3110346"/>
                  <a:pt x="516082" y="4901045"/>
                  <a:pt x="0" y="6400800"/>
                </a:cubicBezTo>
                <a:cubicBezTo>
                  <a:pt x="1530927" y="5638800"/>
                  <a:pt x="3469693" y="5641820"/>
                  <a:pt x="4592782" y="4114800"/>
                </a:cubicBezTo>
                <a:cubicBezTo>
                  <a:pt x="5567778" y="3136760"/>
                  <a:pt x="5264727" y="1371600"/>
                  <a:pt x="5600700" y="0"/>
                </a:cubicBezTo>
                <a:close/>
              </a:path>
            </a:pathLst>
          </a:custGeom>
          <a:solidFill>
            <a:srgbClr val="00B050">
              <a:alpha val="22000"/>
            </a:srgbClr>
          </a:solidFill>
          <a:ln>
            <a:solidFill>
              <a:schemeClr val="bg1">
                <a:alpha val="4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Полилиния 38">
            <a:hlinkClick r:id="" action="ppaction://hlinkshowjump?jump=previousslide"/>
          </p:cNvPr>
          <p:cNvSpPr/>
          <p:nvPr/>
        </p:nvSpPr>
        <p:spPr>
          <a:xfrm rot="17921578" flipH="1">
            <a:off x="7239000" y="6099176"/>
            <a:ext cx="300037" cy="563562"/>
          </a:xfrm>
          <a:custGeom>
            <a:avLst/>
            <a:gdLst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00700" h="6400800">
                <a:moveTo>
                  <a:pt x="5600700" y="0"/>
                </a:moveTo>
                <a:cubicBezTo>
                  <a:pt x="4249882" y="633845"/>
                  <a:pt x="2949715" y="740367"/>
                  <a:pt x="1548245" y="1901536"/>
                </a:cubicBezTo>
                <a:cubicBezTo>
                  <a:pt x="435994" y="3110346"/>
                  <a:pt x="516082" y="4901045"/>
                  <a:pt x="0" y="6400800"/>
                </a:cubicBezTo>
                <a:cubicBezTo>
                  <a:pt x="1530927" y="5638800"/>
                  <a:pt x="3469693" y="5641820"/>
                  <a:pt x="4592782" y="4114800"/>
                </a:cubicBezTo>
                <a:cubicBezTo>
                  <a:pt x="5567778" y="3136760"/>
                  <a:pt x="5264727" y="1371600"/>
                  <a:pt x="5600700" y="0"/>
                </a:cubicBezTo>
                <a:close/>
              </a:path>
            </a:pathLst>
          </a:custGeom>
          <a:solidFill>
            <a:srgbClr val="FFC000">
              <a:alpha val="22000"/>
            </a:srgbClr>
          </a:solidFill>
          <a:ln>
            <a:solidFill>
              <a:schemeClr val="bg1">
                <a:alpha val="4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Полилиния 39">
            <a:hlinkClick r:id="" action="ppaction://hlinkshowjump?jump=endshow"/>
          </p:cNvPr>
          <p:cNvSpPr/>
          <p:nvPr/>
        </p:nvSpPr>
        <p:spPr>
          <a:xfrm rot="18568474">
            <a:off x="630238" y="6229350"/>
            <a:ext cx="249238" cy="509587"/>
          </a:xfrm>
          <a:custGeom>
            <a:avLst/>
            <a:gdLst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  <a:gd name="connsiteX0" fmla="*/ 5600700 w 5600700"/>
              <a:gd name="connsiteY0" fmla="*/ 0 h 6400800"/>
              <a:gd name="connsiteX1" fmla="*/ 1548245 w 5600700"/>
              <a:gd name="connsiteY1" fmla="*/ 1901536 h 6400800"/>
              <a:gd name="connsiteX2" fmla="*/ 0 w 5600700"/>
              <a:gd name="connsiteY2" fmla="*/ 6400800 h 6400800"/>
              <a:gd name="connsiteX3" fmla="*/ 4592782 w 5600700"/>
              <a:gd name="connsiteY3" fmla="*/ 4114800 h 6400800"/>
              <a:gd name="connsiteX4" fmla="*/ 5600700 w 5600700"/>
              <a:gd name="connsiteY4" fmla="*/ 0 h 640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00700" h="6400800">
                <a:moveTo>
                  <a:pt x="5600700" y="0"/>
                </a:moveTo>
                <a:cubicBezTo>
                  <a:pt x="4249882" y="633845"/>
                  <a:pt x="2949715" y="740367"/>
                  <a:pt x="1548245" y="1901536"/>
                </a:cubicBezTo>
                <a:cubicBezTo>
                  <a:pt x="435994" y="3110346"/>
                  <a:pt x="516082" y="4901045"/>
                  <a:pt x="0" y="6400800"/>
                </a:cubicBezTo>
                <a:cubicBezTo>
                  <a:pt x="1530927" y="5638800"/>
                  <a:pt x="3469693" y="5641820"/>
                  <a:pt x="4592782" y="4114800"/>
                </a:cubicBezTo>
                <a:cubicBezTo>
                  <a:pt x="5567778" y="3136760"/>
                  <a:pt x="5264727" y="1371600"/>
                  <a:pt x="5600700" y="0"/>
                </a:cubicBezTo>
                <a:close/>
              </a:path>
            </a:pathLst>
          </a:custGeom>
          <a:solidFill>
            <a:srgbClr val="FF0000">
              <a:alpha val="22000"/>
            </a:srgbClr>
          </a:solidFill>
          <a:ln>
            <a:solidFill>
              <a:schemeClr val="bg1">
                <a:alpha val="4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5847" name="Picture 3" descr="C:\Documents and Settings\YakovenkoMG\Рабочий стол\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6072188"/>
            <a:ext cx="3711575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Picture 2" descr="C:\Documents and Settings\YakovenkoMG\Рабочий стол\imag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5643563"/>
            <a:ext cx="1857375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Picture 2" descr="F:\Мероприятия\Мероприятия\2010\Открытие года учителя\полоска 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169863"/>
            <a:ext cx="1812925" cy="650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1" name="TextBox 14"/>
          <p:cNvSpPr txBox="1">
            <a:spLocks noChangeArrowheads="1"/>
          </p:cNvSpPr>
          <p:nvPr/>
        </p:nvSpPr>
        <p:spPr bwMode="auto">
          <a:xfrm>
            <a:off x="2286000" y="857250"/>
            <a:ext cx="62865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За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год исполнение по разделу образование составило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447346,9 тыс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 руб.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281869049"/>
              </p:ext>
            </p:extLst>
          </p:nvPr>
        </p:nvGraphicFramePr>
        <p:xfrm>
          <a:off x="2195736" y="1772816"/>
          <a:ext cx="662473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61623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Box 4"/>
          <p:cNvSpPr txBox="1">
            <a:spLocks noChangeArrowheads="1"/>
          </p:cNvSpPr>
          <p:nvPr/>
        </p:nvSpPr>
        <p:spPr bwMode="auto">
          <a:xfrm>
            <a:off x="1071563" y="214313"/>
            <a:ext cx="6786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«Культура и кинематография»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-10800000" flipH="1">
            <a:off x="0" y="142852"/>
            <a:ext cx="1928794" cy="2071702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6929454" y="4643446"/>
            <a:ext cx="2214546" cy="2071702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</p:pic>
      <p:sp>
        <p:nvSpPr>
          <p:cNvPr id="36869" name="Текст 4"/>
          <p:cNvSpPr txBox="1">
            <a:spLocks/>
          </p:cNvSpPr>
          <p:nvPr/>
        </p:nvSpPr>
        <p:spPr bwMode="auto">
          <a:xfrm>
            <a:off x="571500" y="1071563"/>
            <a:ext cx="8715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год исполнение по расходам составило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55269,6тыс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руб.</a:t>
            </a:r>
          </a:p>
        </p:txBody>
      </p:sp>
      <p:pic>
        <p:nvPicPr>
          <p:cNvPr id="36870" name="Picture 2" descr="F:\фестиваль 2013\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71875"/>
            <a:ext cx="271462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1" name="Picture 3" descr="F:\фестиваль 2013\2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2714625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2" name="TextBox 10"/>
          <p:cNvSpPr txBox="1">
            <a:spLocks noChangeArrowheads="1"/>
          </p:cNvSpPr>
          <p:nvPr/>
        </p:nvSpPr>
        <p:spPr bwMode="auto">
          <a:xfrm>
            <a:off x="571500" y="5572125"/>
            <a:ext cx="78581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год зрительская аудитория культурных мероприятий составила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57128 человек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Диаграмма 11"/>
          <p:cNvGraphicFramePr>
            <a:graphicFrameLocks/>
          </p:cNvGraphicFramePr>
          <p:nvPr/>
        </p:nvGraphicFramePr>
        <p:xfrm>
          <a:off x="467544" y="1785938"/>
          <a:ext cx="3528392" cy="3273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028342988"/>
              </p:ext>
            </p:extLst>
          </p:nvPr>
        </p:nvGraphicFramePr>
        <p:xfrm>
          <a:off x="35496" y="1539875"/>
          <a:ext cx="4536503" cy="36173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63261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Box 4"/>
          <p:cNvSpPr txBox="1">
            <a:spLocks noChangeArrowheads="1"/>
          </p:cNvSpPr>
          <p:nvPr/>
        </p:nvSpPr>
        <p:spPr bwMode="auto">
          <a:xfrm>
            <a:off x="1071563" y="214313"/>
            <a:ext cx="6786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Доля расходов средств направленных на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«Социальную политику»</a:t>
            </a:r>
          </a:p>
        </p:txBody>
      </p:sp>
      <p:pic>
        <p:nvPicPr>
          <p:cNvPr id="38916" name="Picture 1" descr="S:\Бюджет 2013 доходы, расходы\БЮДЖЕТ ДЛЯ ГРАЖДАН\картинки, фон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000625"/>
            <a:ext cx="17145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7" name="Picture 2" descr="S:\Бюджет 2013 доходы, расходы\БЮДЖЕТ ДЛЯ ГРАЖДАН\картинки, фон\1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5000625"/>
            <a:ext cx="18573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Picture 3" descr="S:\Бюджет 2013 доходы, расходы\БЮДЖЕТ ДЛЯ ГРАЖДАН\картинки, фон\1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5000625"/>
            <a:ext cx="18478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5" descr="S:\Бюджет 2013 доходы, расходы\БЮДЖЕТ ДЛЯ ГРАЖДАН\картинки, фон\10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000625"/>
            <a:ext cx="2071688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22" name="TextBox 11"/>
          <p:cNvSpPr txBox="1">
            <a:spLocks noChangeArrowheads="1"/>
          </p:cNvSpPr>
          <p:nvPr/>
        </p:nvSpPr>
        <p:spPr bwMode="auto">
          <a:xfrm>
            <a:off x="971600" y="1000125"/>
            <a:ext cx="8029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год исполнение по разделу составило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11829,9 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тыс. руб.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140638271"/>
              </p:ext>
            </p:extLst>
          </p:nvPr>
        </p:nvGraphicFramePr>
        <p:xfrm>
          <a:off x="224644" y="1268760"/>
          <a:ext cx="8451812" cy="360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5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60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Box 4"/>
          <p:cNvSpPr txBox="1">
            <a:spLocks noChangeArrowheads="1"/>
          </p:cNvSpPr>
          <p:nvPr/>
        </p:nvSpPr>
        <p:spPr bwMode="auto">
          <a:xfrm>
            <a:off x="1071563" y="214313"/>
            <a:ext cx="6786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«Физическая культура и спорт»</a:t>
            </a:r>
          </a:p>
        </p:txBody>
      </p:sp>
      <p:sp>
        <p:nvSpPr>
          <p:cNvPr id="40963" name="TextBox 11"/>
          <p:cNvSpPr txBox="1">
            <a:spLocks noChangeArrowheads="1"/>
          </p:cNvSpPr>
          <p:nvPr/>
        </p:nvSpPr>
        <p:spPr bwMode="auto">
          <a:xfrm>
            <a:off x="3009900" y="3473450"/>
            <a:ext cx="5919788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Спортсмены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Веневского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района приняли участие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2868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соревнованиях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местного, регионального, всероссийского значения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 целом завоевано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438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медалей.</a:t>
            </a:r>
          </a:p>
          <a:p>
            <a:pPr algn="just" eaLnBrk="1" hangingPunct="1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Общая численность занимающихся физической культурой и спортом составила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4679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человек.</a:t>
            </a:r>
          </a:p>
        </p:txBody>
      </p:sp>
      <p:pic>
        <p:nvPicPr>
          <p:cNvPr id="40964" name="Picture 2" descr="C:\Documents and Settings\ShulcEV\Мои документы\Мои рисунки\0013-017-Soprjazhennoe-psikhofizicheskoe-razvitie-sredstvami-fizicheskoj-kultu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143000"/>
            <a:ext cx="2214562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3" descr="C:\Documents and Settings\ShulcEV\Мои документы\Мои рисунки\iCAFLVZ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3143250"/>
            <a:ext cx="21526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4" descr="C:\Documents and Settings\ShulcEV\Мои документы\Мои рисунки\0022-023-Interes-k-urokam-fizicheskoj-kultury-i-fizkulturno-ozdorovitelny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4929188"/>
            <a:ext cx="2214563" cy="148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7" name="TextBox 10"/>
          <p:cNvSpPr txBox="1">
            <a:spLocks noChangeArrowheads="1"/>
          </p:cNvSpPr>
          <p:nvPr/>
        </p:nvSpPr>
        <p:spPr bwMode="auto">
          <a:xfrm>
            <a:off x="3143250" y="1357313"/>
            <a:ext cx="5786438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Расходы в сумме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1223,0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 руб. направлены на развитие физической культуры и спорта в поселениях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07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666" y="116632"/>
            <a:ext cx="6885699" cy="971074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800" b="1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ДОХОДОВ БЮДЖЕТА </a:t>
            </a:r>
            <a:br>
              <a:rPr lang="ru-RU" sz="1800" b="1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cap="none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</a:t>
            </a:r>
            <a:endParaRPr lang="ru-RU" sz="1800" b="1" cap="none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                   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2060848"/>
            <a:ext cx="3024336" cy="367240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508104" y="2060848"/>
            <a:ext cx="2808312" cy="3672408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7236" y="1462256"/>
            <a:ext cx="2177039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2015 год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73539" y="1479349"/>
            <a:ext cx="1959335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2016 год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03648" y="2270887"/>
            <a:ext cx="1944216" cy="79208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27684" y="246687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714,1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367644" y="3356992"/>
            <a:ext cx="1944216" cy="792088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33001" y="3552981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714,1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42541" y="4509120"/>
            <a:ext cx="1152128" cy="72008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51620" y="4669105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540943" y="4509120"/>
            <a:ext cx="1080120" cy="72008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1956" y="4713247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100%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142541" y="6010545"/>
            <a:ext cx="324036" cy="21602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75657" y="5949280"/>
            <a:ext cx="21454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Уточненный план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1151620" y="6453336"/>
            <a:ext cx="324037" cy="21602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18324" y="6392071"/>
            <a:ext cx="16428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Исполнено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08104" y="6010545"/>
            <a:ext cx="360040" cy="21602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05144" y="5949280"/>
            <a:ext cx="16258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Отклонение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508104" y="6453336"/>
            <a:ext cx="360040" cy="21602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05144" y="6392071"/>
            <a:ext cx="22322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% исполнения плана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012160" y="2270888"/>
            <a:ext cx="1944216" cy="792087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16216" y="2466876"/>
            <a:ext cx="1044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753,2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012160" y="3356993"/>
            <a:ext cx="1944216" cy="79208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13875" y="3569544"/>
            <a:ext cx="1014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759,3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5796136" y="4509121"/>
            <a:ext cx="1080120" cy="72007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65327" y="4669105"/>
            <a:ext cx="1116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+6,1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7092280" y="4509121"/>
            <a:ext cx="1008112" cy="72007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120830" y="4663531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100,8%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Стрелка вправо 32"/>
          <p:cNvSpPr/>
          <p:nvPr/>
        </p:nvSpPr>
        <p:spPr>
          <a:xfrm>
            <a:off x="3995936" y="3552981"/>
            <a:ext cx="1440160" cy="344071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42452" y="3068885"/>
            <a:ext cx="1249628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+39,1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60710" y="3897052"/>
            <a:ext cx="910612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+45,2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65163" y="1087706"/>
            <a:ext cx="11463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1151620" y="6010545"/>
            <a:ext cx="314957" cy="21602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508104" y="6010545"/>
            <a:ext cx="357223" cy="21602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1151620" y="6010545"/>
            <a:ext cx="314957" cy="21602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07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Box 4"/>
          <p:cNvSpPr txBox="1">
            <a:spLocks noChangeArrowheads="1"/>
          </p:cNvSpPr>
          <p:nvPr/>
        </p:nvSpPr>
        <p:spPr bwMode="auto">
          <a:xfrm>
            <a:off x="1143000" y="214313"/>
            <a:ext cx="67865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Основные показатели по отрасли: 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«Обслуживание государственного и муниципального долга»</a:t>
            </a:r>
          </a:p>
        </p:txBody>
      </p:sp>
      <p:pic>
        <p:nvPicPr>
          <p:cNvPr id="43012" name="Picture 4" descr="S:\Бюджет 2013 доходы, расходы\БЮДЖЕТ ДЛЯ ГРАЖДАН\картинки, фон\досрочный завоз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49413"/>
            <a:ext cx="3429000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1" descr="S:\Бюджет 2013 доходы, расходы\БЮДЖЕТ ДЛЯ ГРАЖДАН\картинки, фон\44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2500313"/>
            <a:ext cx="1857375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4" name="Rectangle 2"/>
          <p:cNvSpPr>
            <a:spLocks noChangeArrowheads="1"/>
          </p:cNvSpPr>
          <p:nvPr/>
        </p:nvSpPr>
        <p:spPr bwMode="auto">
          <a:xfrm>
            <a:off x="500063" y="5044350"/>
            <a:ext cx="81438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indent="449263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Средства направляются на оплату процентов в соответствие с договорами  бюджетных кредитов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015" name="TextBox 14"/>
          <p:cNvSpPr txBox="1">
            <a:spLocks noChangeArrowheads="1"/>
          </p:cNvSpPr>
          <p:nvPr/>
        </p:nvSpPr>
        <p:spPr bwMode="auto">
          <a:xfrm>
            <a:off x="4211960" y="1428750"/>
            <a:ext cx="48245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по разделу составили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3044,9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тыс. руб.</a:t>
            </a:r>
          </a:p>
        </p:txBody>
      </p:sp>
      <p:pic>
        <p:nvPicPr>
          <p:cNvPr id="8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839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3"/>
          <p:cNvSpPr txBox="1">
            <a:spLocks noChangeArrowheads="1"/>
          </p:cNvSpPr>
          <p:nvPr/>
        </p:nvSpPr>
        <p:spPr bwMode="auto">
          <a:xfrm>
            <a:off x="7858125" y="142875"/>
            <a:ext cx="12858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200" dirty="0" smtClean="0">
                <a:latin typeface="Calibri" pitchFamily="34" charset="0"/>
              </a:rPr>
              <a:t>( тыс. руб. )</a:t>
            </a:r>
            <a:endParaRPr lang="ru-RU" sz="1200" dirty="0">
              <a:latin typeface="Calibri" pitchFamily="34" charset="0"/>
            </a:endParaRPr>
          </a:p>
        </p:txBody>
      </p:sp>
      <p:sp>
        <p:nvSpPr>
          <p:cNvPr id="44035" name="TextBox 4"/>
          <p:cNvSpPr txBox="1">
            <a:spLocks noChangeArrowheads="1"/>
          </p:cNvSpPr>
          <p:nvPr/>
        </p:nvSpPr>
        <p:spPr bwMode="auto">
          <a:xfrm>
            <a:off x="1143000" y="214313"/>
            <a:ext cx="678656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«Межбюджетные трансферты бюджетам субъектов РФ и муниципальных образований общего характера»</a:t>
            </a:r>
          </a:p>
          <a:p>
            <a:pPr algn="ctr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СТРУКТУРА МЕЖБЮДЖЕТНЫХ ТРАНСФЕРТОВ</a:t>
            </a:r>
          </a:p>
        </p:txBody>
      </p:sp>
      <p:sp>
        <p:nvSpPr>
          <p:cNvPr id="44036" name="TextBox 6"/>
          <p:cNvSpPr txBox="1">
            <a:spLocks noChangeArrowheads="1"/>
          </p:cNvSpPr>
          <p:nvPr/>
        </p:nvSpPr>
        <p:spPr bwMode="auto">
          <a:xfrm>
            <a:off x="357188" y="5643563"/>
            <a:ext cx="85010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Расходы направлены на финансовую помощь поселениям района и сбалансированность бюджетов поселений.</a:t>
            </a:r>
          </a:p>
        </p:txBody>
      </p:sp>
      <p:pic>
        <p:nvPicPr>
          <p:cNvPr id="44037" name="Picture 2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357313"/>
            <a:ext cx="200025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4" descr="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571875"/>
            <a:ext cx="2000250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Picture 6" descr="p10605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38" y="1649413"/>
            <a:ext cx="200025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0" name="Picture 8" descr="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571875"/>
            <a:ext cx="19558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311366945"/>
              </p:ext>
            </p:extLst>
          </p:nvPr>
        </p:nvGraphicFramePr>
        <p:xfrm>
          <a:off x="2088009" y="1335981"/>
          <a:ext cx="4896543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11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69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860870" y="292741"/>
            <a:ext cx="8031609" cy="790575"/>
          </a:xfr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effectLst>
                  <a:reflection blurRad="12700" endPos="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РОСТ ЗАРАБОТНОЙ ПЛАТЫ РАБОТНИКОВ учреждений  дополнительного ОБРАЗОВАНИЯ</a:t>
            </a:r>
          </a:p>
        </p:txBody>
      </p:sp>
      <p:sp>
        <p:nvSpPr>
          <p:cNvPr id="19459" name="TextBox 27"/>
          <p:cNvSpPr txBox="1">
            <a:spLocks noChangeArrowheads="1"/>
          </p:cNvSpPr>
          <p:nvPr/>
        </p:nvSpPr>
        <p:spPr bwMode="auto">
          <a:xfrm>
            <a:off x="8458969" y="1276350"/>
            <a:ext cx="584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руб.</a:t>
            </a:r>
          </a:p>
        </p:txBody>
      </p:sp>
      <p:graphicFrame>
        <p:nvGraphicFramePr>
          <p:cNvPr id="20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2358338"/>
              </p:ext>
            </p:extLst>
          </p:nvPr>
        </p:nvGraphicFramePr>
        <p:xfrm>
          <a:off x="522931" y="155679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Выгнутая вверх стрелка 20"/>
          <p:cNvSpPr/>
          <p:nvPr/>
        </p:nvSpPr>
        <p:spPr>
          <a:xfrm>
            <a:off x="993293" y="2383478"/>
            <a:ext cx="1907533" cy="864096"/>
          </a:xfrm>
          <a:prstGeom prst="curved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верх стрелка 21"/>
          <p:cNvSpPr/>
          <p:nvPr/>
        </p:nvSpPr>
        <p:spPr>
          <a:xfrm>
            <a:off x="2909600" y="2359727"/>
            <a:ext cx="2526495" cy="864096"/>
          </a:xfrm>
          <a:prstGeom prst="curved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низ стрелка 23"/>
          <p:cNvSpPr/>
          <p:nvPr/>
        </p:nvSpPr>
        <p:spPr>
          <a:xfrm>
            <a:off x="993293" y="4437112"/>
            <a:ext cx="7575434" cy="1224136"/>
          </a:xfrm>
          <a:prstGeom prst="curvedUp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473" name="TextBox 24"/>
          <p:cNvSpPr txBox="1">
            <a:spLocks noChangeArrowheads="1"/>
          </p:cNvSpPr>
          <p:nvPr/>
        </p:nvSpPr>
        <p:spPr bwMode="auto">
          <a:xfrm>
            <a:off x="1457316" y="1844675"/>
            <a:ext cx="979755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17,8%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4" name="TextBox 25"/>
          <p:cNvSpPr txBox="1">
            <a:spLocks noChangeArrowheads="1"/>
          </p:cNvSpPr>
          <p:nvPr/>
        </p:nvSpPr>
        <p:spPr bwMode="auto">
          <a:xfrm>
            <a:off x="3765502" y="1870075"/>
            <a:ext cx="825867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4,8%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6" name="TextBox 27"/>
          <p:cNvSpPr txBox="1">
            <a:spLocks noChangeArrowheads="1"/>
          </p:cNvSpPr>
          <p:nvPr/>
        </p:nvSpPr>
        <p:spPr bwMode="auto">
          <a:xfrm>
            <a:off x="4230688" y="4941888"/>
            <a:ext cx="902811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122%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481589" y="6017340"/>
            <a:ext cx="379281" cy="360040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80" name="TextBox 29"/>
          <p:cNvSpPr txBox="1">
            <a:spLocks noChangeArrowheads="1"/>
          </p:cNvSpPr>
          <p:nvPr/>
        </p:nvSpPr>
        <p:spPr bwMode="auto">
          <a:xfrm>
            <a:off x="906139" y="5997305"/>
            <a:ext cx="1111843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31" name="Овал 30"/>
          <p:cNvSpPr/>
          <p:nvPr/>
        </p:nvSpPr>
        <p:spPr>
          <a:xfrm>
            <a:off x="2294051" y="6052025"/>
            <a:ext cx="379281" cy="360040"/>
          </a:xfrm>
          <a:prstGeom prst="ellipse">
            <a:avLst/>
          </a:prstGeom>
          <a:solidFill>
            <a:srgbClr val="FDE39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84" name="TextBox 31"/>
          <p:cNvSpPr txBox="1">
            <a:spLocks noChangeArrowheads="1"/>
          </p:cNvSpPr>
          <p:nvPr/>
        </p:nvSpPr>
        <p:spPr bwMode="auto">
          <a:xfrm>
            <a:off x="2909601" y="6016625"/>
            <a:ext cx="1111843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33" name="Овал 32"/>
          <p:cNvSpPr/>
          <p:nvPr/>
        </p:nvSpPr>
        <p:spPr>
          <a:xfrm>
            <a:off x="4401729" y="6088454"/>
            <a:ext cx="379281" cy="360040"/>
          </a:xfrm>
          <a:prstGeom prst="ellipse">
            <a:avLst/>
          </a:prstGeom>
          <a:solidFill>
            <a:srgbClr val="CC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88" name="TextBox 33"/>
          <p:cNvSpPr txBox="1">
            <a:spLocks noChangeArrowheads="1"/>
          </p:cNvSpPr>
          <p:nvPr/>
        </p:nvSpPr>
        <p:spPr bwMode="auto">
          <a:xfrm>
            <a:off x="5278465" y="6023212"/>
            <a:ext cx="1111843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35" name="Овал 34"/>
          <p:cNvSpPr/>
          <p:nvPr/>
        </p:nvSpPr>
        <p:spPr>
          <a:xfrm>
            <a:off x="6749204" y="6088454"/>
            <a:ext cx="379281" cy="360040"/>
          </a:xfrm>
          <a:prstGeom prst="ellipse">
            <a:avLst/>
          </a:prstGeom>
          <a:solidFill>
            <a:srgbClr val="FF4B4B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92" name="TextBox 35"/>
          <p:cNvSpPr txBox="1">
            <a:spLocks noChangeArrowheads="1"/>
          </p:cNvSpPr>
          <p:nvPr/>
        </p:nvSpPr>
        <p:spPr bwMode="auto">
          <a:xfrm>
            <a:off x="7486900" y="6017340"/>
            <a:ext cx="1264169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26" name="Выгнутая вверх стрелка 25"/>
          <p:cNvSpPr/>
          <p:nvPr/>
        </p:nvSpPr>
        <p:spPr>
          <a:xfrm>
            <a:off x="5834386" y="2332038"/>
            <a:ext cx="2625402" cy="864096"/>
          </a:xfrm>
          <a:prstGeom prst="curved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6474614" y="1844674"/>
            <a:ext cx="928459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-0,9%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56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71229" y="292741"/>
            <a:ext cx="8079840" cy="790575"/>
          </a:xfr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effectLst>
                  <a:reflection blurRad="12700" endPos="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РОСТ ЗАРАБОТНОЙ ПЛАТЫ педагогических РАБОТНИКОВ учреждений общего ОБРАЗОВАНИЯ</a:t>
            </a:r>
          </a:p>
        </p:txBody>
      </p:sp>
      <p:sp>
        <p:nvSpPr>
          <p:cNvPr id="19459" name="TextBox 27"/>
          <p:cNvSpPr txBox="1">
            <a:spLocks noChangeArrowheads="1"/>
          </p:cNvSpPr>
          <p:nvPr/>
        </p:nvSpPr>
        <p:spPr bwMode="auto">
          <a:xfrm>
            <a:off x="8458969" y="1276350"/>
            <a:ext cx="584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руб.</a:t>
            </a:r>
          </a:p>
        </p:txBody>
      </p:sp>
      <p:graphicFrame>
        <p:nvGraphicFramePr>
          <p:cNvPr id="20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3953717"/>
              </p:ext>
            </p:extLst>
          </p:nvPr>
        </p:nvGraphicFramePr>
        <p:xfrm>
          <a:off x="522931" y="155679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Выгнутая вверх стрелка 20"/>
          <p:cNvSpPr/>
          <p:nvPr/>
        </p:nvSpPr>
        <p:spPr>
          <a:xfrm>
            <a:off x="993293" y="2383478"/>
            <a:ext cx="1907533" cy="864096"/>
          </a:xfrm>
          <a:prstGeom prst="curved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верх стрелка 21"/>
          <p:cNvSpPr/>
          <p:nvPr/>
        </p:nvSpPr>
        <p:spPr>
          <a:xfrm>
            <a:off x="2909600" y="2359727"/>
            <a:ext cx="2526495" cy="864096"/>
          </a:xfrm>
          <a:prstGeom prst="curved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низ стрелка 23"/>
          <p:cNvSpPr/>
          <p:nvPr/>
        </p:nvSpPr>
        <p:spPr>
          <a:xfrm>
            <a:off x="993293" y="4437112"/>
            <a:ext cx="7575434" cy="1224136"/>
          </a:xfrm>
          <a:prstGeom prst="curvedUp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473" name="TextBox 24"/>
          <p:cNvSpPr txBox="1">
            <a:spLocks noChangeArrowheads="1"/>
          </p:cNvSpPr>
          <p:nvPr/>
        </p:nvSpPr>
        <p:spPr bwMode="auto">
          <a:xfrm>
            <a:off x="1457316" y="1844675"/>
            <a:ext cx="979755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13,6%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4" name="TextBox 25"/>
          <p:cNvSpPr txBox="1">
            <a:spLocks noChangeArrowheads="1"/>
          </p:cNvSpPr>
          <p:nvPr/>
        </p:nvSpPr>
        <p:spPr bwMode="auto">
          <a:xfrm>
            <a:off x="3765502" y="1870075"/>
            <a:ext cx="825867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,8%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6" name="TextBox 27"/>
          <p:cNvSpPr txBox="1">
            <a:spLocks noChangeArrowheads="1"/>
          </p:cNvSpPr>
          <p:nvPr/>
        </p:nvSpPr>
        <p:spPr bwMode="auto">
          <a:xfrm>
            <a:off x="4230688" y="4941888"/>
            <a:ext cx="891398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114%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481589" y="6017340"/>
            <a:ext cx="379281" cy="360040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80" name="TextBox 29"/>
          <p:cNvSpPr txBox="1">
            <a:spLocks noChangeArrowheads="1"/>
          </p:cNvSpPr>
          <p:nvPr/>
        </p:nvSpPr>
        <p:spPr bwMode="auto">
          <a:xfrm>
            <a:off x="906139" y="5997305"/>
            <a:ext cx="1111843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31" name="Овал 30"/>
          <p:cNvSpPr/>
          <p:nvPr/>
        </p:nvSpPr>
        <p:spPr>
          <a:xfrm>
            <a:off x="2294051" y="6052025"/>
            <a:ext cx="379281" cy="360040"/>
          </a:xfrm>
          <a:prstGeom prst="ellipse">
            <a:avLst/>
          </a:prstGeom>
          <a:solidFill>
            <a:srgbClr val="FDE39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84" name="TextBox 31"/>
          <p:cNvSpPr txBox="1">
            <a:spLocks noChangeArrowheads="1"/>
          </p:cNvSpPr>
          <p:nvPr/>
        </p:nvSpPr>
        <p:spPr bwMode="auto">
          <a:xfrm>
            <a:off x="2909601" y="6016625"/>
            <a:ext cx="1111843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33" name="Овал 32"/>
          <p:cNvSpPr/>
          <p:nvPr/>
        </p:nvSpPr>
        <p:spPr>
          <a:xfrm>
            <a:off x="4401729" y="6088454"/>
            <a:ext cx="379281" cy="360040"/>
          </a:xfrm>
          <a:prstGeom prst="ellipse">
            <a:avLst/>
          </a:prstGeom>
          <a:solidFill>
            <a:srgbClr val="CC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88" name="TextBox 33"/>
          <p:cNvSpPr txBox="1">
            <a:spLocks noChangeArrowheads="1"/>
          </p:cNvSpPr>
          <p:nvPr/>
        </p:nvSpPr>
        <p:spPr bwMode="auto">
          <a:xfrm>
            <a:off x="5278465" y="6023212"/>
            <a:ext cx="1111843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35" name="Овал 34"/>
          <p:cNvSpPr/>
          <p:nvPr/>
        </p:nvSpPr>
        <p:spPr>
          <a:xfrm>
            <a:off x="6749204" y="6088454"/>
            <a:ext cx="379281" cy="360040"/>
          </a:xfrm>
          <a:prstGeom prst="ellipse">
            <a:avLst/>
          </a:prstGeom>
          <a:solidFill>
            <a:srgbClr val="FF4B4B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92" name="TextBox 35"/>
          <p:cNvSpPr txBox="1">
            <a:spLocks noChangeArrowheads="1"/>
          </p:cNvSpPr>
          <p:nvPr/>
        </p:nvSpPr>
        <p:spPr bwMode="auto">
          <a:xfrm>
            <a:off x="7486900" y="6017340"/>
            <a:ext cx="1264169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26" name="Выгнутая вверх стрелка 25"/>
          <p:cNvSpPr/>
          <p:nvPr/>
        </p:nvSpPr>
        <p:spPr>
          <a:xfrm>
            <a:off x="5834386" y="2332038"/>
            <a:ext cx="2625402" cy="864096"/>
          </a:xfrm>
          <a:prstGeom prst="curved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6474614" y="1844674"/>
            <a:ext cx="825867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0,2%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741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210509" y="292741"/>
            <a:ext cx="7141001" cy="790575"/>
          </a:xfr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effectLst>
                  <a:reflection blurRad="12700" endPos="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РОСТ ЗАРАБОТНОЙ ПЛАТЫ РАБОТНИКОВ учреждений дошкольного ОБРАЗОВАНИЯ</a:t>
            </a:r>
          </a:p>
        </p:txBody>
      </p:sp>
      <p:sp>
        <p:nvSpPr>
          <p:cNvPr id="19459" name="TextBox 27"/>
          <p:cNvSpPr txBox="1">
            <a:spLocks noChangeArrowheads="1"/>
          </p:cNvSpPr>
          <p:nvPr/>
        </p:nvSpPr>
        <p:spPr bwMode="auto">
          <a:xfrm>
            <a:off x="8458969" y="1276350"/>
            <a:ext cx="584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руб.</a:t>
            </a:r>
          </a:p>
        </p:txBody>
      </p:sp>
      <p:graphicFrame>
        <p:nvGraphicFramePr>
          <p:cNvPr id="20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3057736"/>
              </p:ext>
            </p:extLst>
          </p:nvPr>
        </p:nvGraphicFramePr>
        <p:xfrm>
          <a:off x="522931" y="155679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Выгнутая вверх стрелка 20"/>
          <p:cNvSpPr/>
          <p:nvPr/>
        </p:nvSpPr>
        <p:spPr>
          <a:xfrm>
            <a:off x="993293" y="2383478"/>
            <a:ext cx="1907533" cy="864096"/>
          </a:xfrm>
          <a:prstGeom prst="curved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верх стрелка 21"/>
          <p:cNvSpPr/>
          <p:nvPr/>
        </p:nvSpPr>
        <p:spPr>
          <a:xfrm>
            <a:off x="2909600" y="2359727"/>
            <a:ext cx="2526495" cy="864096"/>
          </a:xfrm>
          <a:prstGeom prst="curved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низ стрелка 23"/>
          <p:cNvSpPr/>
          <p:nvPr/>
        </p:nvSpPr>
        <p:spPr>
          <a:xfrm>
            <a:off x="993293" y="4437112"/>
            <a:ext cx="7575434" cy="1224136"/>
          </a:xfrm>
          <a:prstGeom prst="curvedUp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473" name="TextBox 24"/>
          <p:cNvSpPr txBox="1">
            <a:spLocks noChangeArrowheads="1"/>
          </p:cNvSpPr>
          <p:nvPr/>
        </p:nvSpPr>
        <p:spPr bwMode="auto">
          <a:xfrm>
            <a:off x="1457316" y="1844675"/>
            <a:ext cx="979755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23,8%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4" name="TextBox 25"/>
          <p:cNvSpPr txBox="1">
            <a:spLocks noChangeArrowheads="1"/>
          </p:cNvSpPr>
          <p:nvPr/>
        </p:nvSpPr>
        <p:spPr bwMode="auto">
          <a:xfrm>
            <a:off x="3765502" y="1870075"/>
            <a:ext cx="979755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0,08%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6" name="TextBox 27"/>
          <p:cNvSpPr txBox="1">
            <a:spLocks noChangeArrowheads="1"/>
          </p:cNvSpPr>
          <p:nvPr/>
        </p:nvSpPr>
        <p:spPr bwMode="auto">
          <a:xfrm>
            <a:off x="4230688" y="4941888"/>
            <a:ext cx="902811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126%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481589" y="6017340"/>
            <a:ext cx="379281" cy="360040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80" name="TextBox 29"/>
          <p:cNvSpPr txBox="1">
            <a:spLocks noChangeArrowheads="1"/>
          </p:cNvSpPr>
          <p:nvPr/>
        </p:nvSpPr>
        <p:spPr bwMode="auto">
          <a:xfrm>
            <a:off x="906139" y="5997305"/>
            <a:ext cx="1111843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31" name="Овал 30"/>
          <p:cNvSpPr/>
          <p:nvPr/>
        </p:nvSpPr>
        <p:spPr>
          <a:xfrm>
            <a:off x="2294051" y="6052025"/>
            <a:ext cx="379281" cy="360040"/>
          </a:xfrm>
          <a:prstGeom prst="ellipse">
            <a:avLst/>
          </a:prstGeom>
          <a:solidFill>
            <a:srgbClr val="FDE39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84" name="TextBox 31"/>
          <p:cNvSpPr txBox="1">
            <a:spLocks noChangeArrowheads="1"/>
          </p:cNvSpPr>
          <p:nvPr/>
        </p:nvSpPr>
        <p:spPr bwMode="auto">
          <a:xfrm>
            <a:off x="2909601" y="6016625"/>
            <a:ext cx="1111843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33" name="Овал 32"/>
          <p:cNvSpPr/>
          <p:nvPr/>
        </p:nvSpPr>
        <p:spPr>
          <a:xfrm>
            <a:off x="4401729" y="6088454"/>
            <a:ext cx="379281" cy="360040"/>
          </a:xfrm>
          <a:prstGeom prst="ellipse">
            <a:avLst/>
          </a:prstGeom>
          <a:solidFill>
            <a:srgbClr val="CC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88" name="TextBox 33"/>
          <p:cNvSpPr txBox="1">
            <a:spLocks noChangeArrowheads="1"/>
          </p:cNvSpPr>
          <p:nvPr/>
        </p:nvSpPr>
        <p:spPr bwMode="auto">
          <a:xfrm>
            <a:off x="5278465" y="6023212"/>
            <a:ext cx="1111843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35" name="Овал 34"/>
          <p:cNvSpPr/>
          <p:nvPr/>
        </p:nvSpPr>
        <p:spPr>
          <a:xfrm>
            <a:off x="6749204" y="6088454"/>
            <a:ext cx="379281" cy="360040"/>
          </a:xfrm>
          <a:prstGeom prst="ellipse">
            <a:avLst/>
          </a:prstGeom>
          <a:solidFill>
            <a:srgbClr val="FF4B4B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92" name="TextBox 35"/>
          <p:cNvSpPr txBox="1">
            <a:spLocks noChangeArrowheads="1"/>
          </p:cNvSpPr>
          <p:nvPr/>
        </p:nvSpPr>
        <p:spPr bwMode="auto">
          <a:xfrm>
            <a:off x="7486900" y="6017340"/>
            <a:ext cx="1264169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26" name="Выгнутая вверх стрелка 25"/>
          <p:cNvSpPr/>
          <p:nvPr/>
        </p:nvSpPr>
        <p:spPr>
          <a:xfrm>
            <a:off x="5834386" y="2332038"/>
            <a:ext cx="2625402" cy="864096"/>
          </a:xfrm>
          <a:prstGeom prst="curved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6474614" y="1844674"/>
            <a:ext cx="825867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1,8%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741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210509" y="292741"/>
            <a:ext cx="7141001" cy="790575"/>
          </a:xfr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altLang="ru-RU" sz="2400" b="1" dirty="0" smtClean="0">
                <a:effectLst>
                  <a:reflection blurRad="12700" endPos="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РОСТ ЗАРАБОТНОЙ ПЛАТЫ РАБОТНИКОВ учреждений культуры</a:t>
            </a:r>
          </a:p>
        </p:txBody>
      </p:sp>
      <p:sp>
        <p:nvSpPr>
          <p:cNvPr id="19459" name="TextBox 27"/>
          <p:cNvSpPr txBox="1">
            <a:spLocks noChangeArrowheads="1"/>
          </p:cNvSpPr>
          <p:nvPr/>
        </p:nvSpPr>
        <p:spPr bwMode="auto">
          <a:xfrm>
            <a:off x="8458969" y="1276350"/>
            <a:ext cx="584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руб.</a:t>
            </a:r>
          </a:p>
        </p:txBody>
      </p:sp>
      <p:graphicFrame>
        <p:nvGraphicFramePr>
          <p:cNvPr id="20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412869"/>
              </p:ext>
            </p:extLst>
          </p:nvPr>
        </p:nvGraphicFramePr>
        <p:xfrm>
          <a:off x="522931" y="155679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1" name="Выгнутая вверх стрелка 20"/>
          <p:cNvSpPr/>
          <p:nvPr/>
        </p:nvSpPr>
        <p:spPr>
          <a:xfrm>
            <a:off x="993293" y="2358802"/>
            <a:ext cx="1907533" cy="864096"/>
          </a:xfrm>
          <a:prstGeom prst="curved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Выгнутая вверх стрелка 21"/>
          <p:cNvSpPr/>
          <p:nvPr/>
        </p:nvSpPr>
        <p:spPr>
          <a:xfrm>
            <a:off x="2900826" y="2204864"/>
            <a:ext cx="2526495" cy="864096"/>
          </a:xfrm>
          <a:prstGeom prst="curved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Выгнутая вниз стрелка 23"/>
          <p:cNvSpPr/>
          <p:nvPr/>
        </p:nvSpPr>
        <p:spPr>
          <a:xfrm>
            <a:off x="993293" y="4437112"/>
            <a:ext cx="7575434" cy="1224136"/>
          </a:xfrm>
          <a:prstGeom prst="curvedUp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473" name="TextBox 24"/>
          <p:cNvSpPr txBox="1">
            <a:spLocks noChangeArrowheads="1"/>
          </p:cNvSpPr>
          <p:nvPr/>
        </p:nvSpPr>
        <p:spPr bwMode="auto">
          <a:xfrm>
            <a:off x="1457316" y="1844675"/>
            <a:ext cx="979755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14,9%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4" name="TextBox 25"/>
          <p:cNvSpPr txBox="1">
            <a:spLocks noChangeArrowheads="1"/>
          </p:cNvSpPr>
          <p:nvPr/>
        </p:nvSpPr>
        <p:spPr bwMode="auto">
          <a:xfrm>
            <a:off x="3765502" y="1870075"/>
            <a:ext cx="825867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0,8%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76" name="TextBox 27"/>
          <p:cNvSpPr txBox="1">
            <a:spLocks noChangeArrowheads="1"/>
          </p:cNvSpPr>
          <p:nvPr/>
        </p:nvSpPr>
        <p:spPr bwMode="auto">
          <a:xfrm>
            <a:off x="4230688" y="4941888"/>
            <a:ext cx="902811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121%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481589" y="6017340"/>
            <a:ext cx="379281" cy="360040"/>
          </a:xfrm>
          <a:prstGeom prst="ellipse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80" name="TextBox 29"/>
          <p:cNvSpPr txBox="1">
            <a:spLocks noChangeArrowheads="1"/>
          </p:cNvSpPr>
          <p:nvPr/>
        </p:nvSpPr>
        <p:spPr bwMode="auto">
          <a:xfrm>
            <a:off x="906139" y="5997305"/>
            <a:ext cx="1111843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2013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31" name="Овал 30"/>
          <p:cNvSpPr/>
          <p:nvPr/>
        </p:nvSpPr>
        <p:spPr>
          <a:xfrm>
            <a:off x="2294051" y="6052025"/>
            <a:ext cx="379281" cy="360040"/>
          </a:xfrm>
          <a:prstGeom prst="ellipse">
            <a:avLst/>
          </a:prstGeom>
          <a:solidFill>
            <a:srgbClr val="FDE39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84" name="TextBox 31"/>
          <p:cNvSpPr txBox="1">
            <a:spLocks noChangeArrowheads="1"/>
          </p:cNvSpPr>
          <p:nvPr/>
        </p:nvSpPr>
        <p:spPr bwMode="auto">
          <a:xfrm>
            <a:off x="2909601" y="6016625"/>
            <a:ext cx="1111843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2014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33" name="Овал 32"/>
          <p:cNvSpPr/>
          <p:nvPr/>
        </p:nvSpPr>
        <p:spPr>
          <a:xfrm>
            <a:off x="4401729" y="6088454"/>
            <a:ext cx="379281" cy="360040"/>
          </a:xfrm>
          <a:prstGeom prst="ellipse">
            <a:avLst/>
          </a:prstGeom>
          <a:solidFill>
            <a:srgbClr val="CC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88" name="TextBox 33"/>
          <p:cNvSpPr txBox="1">
            <a:spLocks noChangeArrowheads="1"/>
          </p:cNvSpPr>
          <p:nvPr/>
        </p:nvSpPr>
        <p:spPr bwMode="auto">
          <a:xfrm>
            <a:off x="5278465" y="6023212"/>
            <a:ext cx="1111843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35" name="Овал 34"/>
          <p:cNvSpPr/>
          <p:nvPr/>
        </p:nvSpPr>
        <p:spPr>
          <a:xfrm>
            <a:off x="6749204" y="6088454"/>
            <a:ext cx="379281" cy="360040"/>
          </a:xfrm>
          <a:prstGeom prst="ellipse">
            <a:avLst/>
          </a:prstGeom>
          <a:solidFill>
            <a:srgbClr val="FF4B4B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>
              <a:solidFill>
                <a:schemeClr val="tx1"/>
              </a:solidFill>
            </a:endParaRPr>
          </a:p>
        </p:txBody>
      </p:sp>
      <p:sp>
        <p:nvSpPr>
          <p:cNvPr id="19492" name="TextBox 35"/>
          <p:cNvSpPr txBox="1">
            <a:spLocks noChangeArrowheads="1"/>
          </p:cNvSpPr>
          <p:nvPr/>
        </p:nvSpPr>
        <p:spPr bwMode="auto">
          <a:xfrm>
            <a:off x="7486900" y="6017340"/>
            <a:ext cx="1264169" cy="400110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sp>
        <p:nvSpPr>
          <p:cNvPr id="26" name="Выгнутая вверх стрелка 25"/>
          <p:cNvSpPr/>
          <p:nvPr/>
        </p:nvSpPr>
        <p:spPr>
          <a:xfrm>
            <a:off x="5574846" y="2204864"/>
            <a:ext cx="2625402" cy="864096"/>
          </a:xfrm>
          <a:prstGeom prst="curvedDown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TextBox 26"/>
          <p:cNvSpPr txBox="1">
            <a:spLocks noChangeArrowheads="1"/>
          </p:cNvSpPr>
          <p:nvPr/>
        </p:nvSpPr>
        <p:spPr bwMode="auto">
          <a:xfrm>
            <a:off x="6474614" y="1844674"/>
            <a:ext cx="825867" cy="461665"/>
          </a:xfrm>
          <a:prstGeom prst="rect">
            <a:avLst/>
          </a:prstGeom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4,4%</a:t>
            </a:r>
            <a:endParaRPr lang="ru-RU" alt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741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"/>
          <p:cNvSpPr txBox="1">
            <a:spLocks/>
          </p:cNvSpPr>
          <p:nvPr/>
        </p:nvSpPr>
        <p:spPr>
          <a:xfrm>
            <a:off x="323528" y="558606"/>
            <a:ext cx="8564872" cy="3868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>
            <a:normAutofit fontScale="9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бюджета в программном формате в 2016 году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emibold" pitchFamily="34" charset="0"/>
              <a:ea typeface="+mj-ea"/>
              <a:cs typeface="+mj-cs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5078890"/>
              </p:ext>
            </p:extLst>
          </p:nvPr>
        </p:nvGraphicFramePr>
        <p:xfrm>
          <a:off x="0" y="971406"/>
          <a:ext cx="9144000" cy="5886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154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2406"/>
            <a:ext cx="8246318" cy="504057"/>
          </a:xfr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>
                <a:effectLst>
                  <a:reflection blurRad="12700" endPos="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«Программные» расходы бюджета в 2016 году</a:t>
            </a:r>
            <a:endParaRPr lang="ru-RU" sz="2800" dirty="0">
              <a:effectLst>
                <a:reflection blurRad="12700" endPos="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95980" y="1139184"/>
            <a:ext cx="5760640" cy="273591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"Развитие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образования"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415721" y="1916830"/>
            <a:ext cx="5760640" cy="415457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ts val="1200"/>
              </a:lnSpc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«Комплексное развитие МО Веневский район в сфере жилищно-коммунального комплекса"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380647" y="2905338"/>
            <a:ext cx="5760640" cy="351080"/>
          </a:xfrm>
          <a:prstGeom prst="rect">
            <a:avLst/>
          </a:prstGeom>
          <a:solidFill>
            <a:srgbClr val="CC00FF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муниципальными финансами в МО Веневский район"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348779" y="3861047"/>
            <a:ext cx="5760640" cy="348825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архивного дела на территории МО Веневский район"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395980" y="3328435"/>
            <a:ext cx="5759752" cy="42926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ts val="1400"/>
              </a:lnSpc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"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субъектов малого и среднего предпринимательства в МО  Веневский район"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 bwMode="auto">
          <a:xfrm>
            <a:off x="367034" y="4737959"/>
            <a:ext cx="5766985" cy="490635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ts val="1500"/>
              </a:lnSpc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«Повышение общественной безопасности населения и развитие местного самоуправления в МО Веневский район"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367034" y="5877271"/>
            <a:ext cx="5759752" cy="436077"/>
          </a:xfrm>
          <a:prstGeom prst="rect">
            <a:avLst/>
          </a:prstGeom>
          <a:solidFill>
            <a:srgbClr val="C0000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«Управление имуществом и земельными ресурсами АМО Веневский район"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367034" y="5307315"/>
            <a:ext cx="5766985" cy="435944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ts val="1400"/>
              </a:lnSpc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«Обеспечение деятельности администрации муниципального образования Веневский район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 bwMode="auto">
          <a:xfrm>
            <a:off x="387219" y="2399865"/>
            <a:ext cx="5789142" cy="448290"/>
          </a:xfrm>
          <a:prstGeom prst="rect">
            <a:avLst/>
          </a:prstGeom>
          <a:solidFill>
            <a:srgbClr val="C0000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ts val="1400"/>
              </a:lnSpc>
            </a:pP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«Обеспечение гражданской обороны и территории Веневского района от ЧС природного и техногенного характера, пожарной безопасности"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379109" y="1514394"/>
            <a:ext cx="5760640" cy="277903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МП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культуры МО Веневский район"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367035" y="6381328"/>
            <a:ext cx="5759752" cy="360039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7725373" y="1100674"/>
            <a:ext cx="1239113" cy="360040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448426,9</a:t>
            </a: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7697612" y="2008568"/>
            <a:ext cx="1248724" cy="324688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94617,4</a:t>
            </a:r>
          </a:p>
        </p:txBody>
      </p:sp>
      <p:sp>
        <p:nvSpPr>
          <p:cNvPr id="28" name="Прямоугольник 27"/>
          <p:cNvSpPr/>
          <p:nvPr/>
        </p:nvSpPr>
        <p:spPr bwMode="auto">
          <a:xfrm>
            <a:off x="7743307" y="2886654"/>
            <a:ext cx="1239111" cy="324036"/>
          </a:xfrm>
          <a:prstGeom prst="rect">
            <a:avLst/>
          </a:prstGeom>
          <a:solidFill>
            <a:srgbClr val="CC00FF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27585,5</a:t>
            </a: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7697612" y="3695208"/>
            <a:ext cx="1239111" cy="514908"/>
          </a:xfrm>
          <a:prstGeom prst="rect">
            <a:avLst/>
          </a:prstGeom>
          <a:solidFill>
            <a:srgbClr val="92D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2002,9</a:t>
            </a:r>
          </a:p>
        </p:txBody>
      </p:sp>
      <p:sp>
        <p:nvSpPr>
          <p:cNvPr id="30" name="Прямоугольник 29"/>
          <p:cNvSpPr/>
          <p:nvPr/>
        </p:nvSpPr>
        <p:spPr bwMode="auto">
          <a:xfrm>
            <a:off x="7708545" y="3296989"/>
            <a:ext cx="1241983" cy="32403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132,6</a:t>
            </a:r>
          </a:p>
        </p:txBody>
      </p:sp>
      <p:sp>
        <p:nvSpPr>
          <p:cNvPr id="31" name="Прямоугольник 30"/>
          <p:cNvSpPr/>
          <p:nvPr/>
        </p:nvSpPr>
        <p:spPr bwMode="auto">
          <a:xfrm>
            <a:off x="7739165" y="4333625"/>
            <a:ext cx="1239111" cy="324036"/>
          </a:xfrm>
          <a:prstGeom prst="rect">
            <a:avLst/>
          </a:prstGeom>
          <a:solidFill>
            <a:srgbClr val="7030A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1189,2</a:t>
            </a:r>
          </a:p>
        </p:txBody>
      </p:sp>
      <p:sp>
        <p:nvSpPr>
          <p:cNvPr id="32" name="Прямоугольник 31"/>
          <p:cNvSpPr/>
          <p:nvPr/>
        </p:nvSpPr>
        <p:spPr bwMode="auto">
          <a:xfrm>
            <a:off x="7704071" y="5307315"/>
            <a:ext cx="1251840" cy="360040"/>
          </a:xfrm>
          <a:prstGeom prst="rect">
            <a:avLst/>
          </a:prstGeom>
          <a:solidFill>
            <a:srgbClr val="00B05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11426,4</a:t>
            </a:r>
          </a:p>
        </p:txBody>
      </p:sp>
      <p:sp>
        <p:nvSpPr>
          <p:cNvPr id="33" name="Прямоугольник 32"/>
          <p:cNvSpPr/>
          <p:nvPr/>
        </p:nvSpPr>
        <p:spPr bwMode="auto">
          <a:xfrm>
            <a:off x="7733732" y="4809641"/>
            <a:ext cx="1251840" cy="324036"/>
          </a:xfrm>
          <a:prstGeom prst="rect">
            <a:avLst/>
          </a:prstGeom>
          <a:solidFill>
            <a:srgbClr val="0070C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1382,0</a:t>
            </a:r>
          </a:p>
        </p:txBody>
      </p:sp>
      <p:sp>
        <p:nvSpPr>
          <p:cNvPr id="34" name="Прямоугольник 33"/>
          <p:cNvSpPr/>
          <p:nvPr/>
        </p:nvSpPr>
        <p:spPr bwMode="auto">
          <a:xfrm>
            <a:off x="7707225" y="2461992"/>
            <a:ext cx="1239111" cy="324036"/>
          </a:xfrm>
          <a:prstGeom prst="rect">
            <a:avLst/>
          </a:prstGeom>
          <a:solidFill>
            <a:srgbClr val="C0000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4351,9</a:t>
            </a:r>
          </a:p>
        </p:txBody>
      </p:sp>
      <p:sp>
        <p:nvSpPr>
          <p:cNvPr id="35" name="Прямоугольник 34"/>
          <p:cNvSpPr/>
          <p:nvPr/>
        </p:nvSpPr>
        <p:spPr bwMode="auto">
          <a:xfrm>
            <a:off x="7725375" y="1534948"/>
            <a:ext cx="1239111" cy="324036"/>
          </a:xfrm>
          <a:prstGeom prst="rect">
            <a:avLst/>
          </a:prstGeom>
          <a:solidFill>
            <a:srgbClr val="00B0F0"/>
          </a:solidFill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49926,9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 bwMode="auto">
          <a:xfrm>
            <a:off x="7739165" y="6313349"/>
            <a:ext cx="1234538" cy="32403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643026,7</a:t>
            </a:r>
          </a:p>
        </p:txBody>
      </p:sp>
      <p:sp>
        <p:nvSpPr>
          <p:cNvPr id="3" name="Стрелка вправо 2"/>
          <p:cNvSpPr/>
          <p:nvPr/>
        </p:nvSpPr>
        <p:spPr bwMode="auto">
          <a:xfrm>
            <a:off x="6353819" y="1046994"/>
            <a:ext cx="864096" cy="467400"/>
          </a:xfrm>
          <a:prstGeom prst="rightArrow">
            <a:avLst/>
          </a:prstGeom>
          <a:solidFill>
            <a:srgbClr val="993300"/>
          </a:solidFill>
          <a:ln>
            <a:headEnd type="none" w="med" len="med"/>
            <a:tailEnd type="none" w="med" len="med"/>
          </a:ln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relaxedInset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69,7%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трелка вправо 36"/>
          <p:cNvSpPr/>
          <p:nvPr/>
        </p:nvSpPr>
        <p:spPr bwMode="auto">
          <a:xfrm>
            <a:off x="6356548" y="1890858"/>
            <a:ext cx="864096" cy="467400"/>
          </a:xfrm>
          <a:prstGeom prst="rightArrow">
            <a:avLst/>
          </a:prstGeom>
          <a:solidFill>
            <a:srgbClr val="993300"/>
          </a:solidFill>
          <a:ln>
            <a:headEnd type="none" w="med" len="med"/>
            <a:tailEnd type="none" w="med" len="med"/>
          </a:ln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relaxedInset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14,7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трелка вправо 37"/>
          <p:cNvSpPr/>
          <p:nvPr/>
        </p:nvSpPr>
        <p:spPr bwMode="auto">
          <a:xfrm>
            <a:off x="6347692" y="2861034"/>
            <a:ext cx="864096" cy="467400"/>
          </a:xfrm>
          <a:prstGeom prst="rightArrow">
            <a:avLst/>
          </a:prstGeom>
          <a:solidFill>
            <a:srgbClr val="993300"/>
          </a:solidFill>
          <a:ln>
            <a:headEnd type="none" w="med" len="med"/>
            <a:tailEnd type="none" w="med" len="med"/>
          </a:ln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relaxedInset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4,3%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трелка вправо 38"/>
          <p:cNvSpPr/>
          <p:nvPr/>
        </p:nvSpPr>
        <p:spPr bwMode="auto">
          <a:xfrm>
            <a:off x="6325788" y="3742473"/>
            <a:ext cx="864096" cy="467400"/>
          </a:xfrm>
          <a:prstGeom prst="rightArrow">
            <a:avLst/>
          </a:prstGeom>
          <a:solidFill>
            <a:srgbClr val="993300"/>
          </a:solidFill>
          <a:ln>
            <a:headEnd type="none" w="med" len="med"/>
            <a:tailEnd type="none" w="med" len="med"/>
          </a:ln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relaxedInset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0,3%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трелка вправо 39"/>
          <p:cNvSpPr/>
          <p:nvPr/>
        </p:nvSpPr>
        <p:spPr bwMode="auto">
          <a:xfrm>
            <a:off x="6318323" y="3287310"/>
            <a:ext cx="864096" cy="467400"/>
          </a:xfrm>
          <a:prstGeom prst="rightArrow">
            <a:avLst/>
          </a:prstGeom>
          <a:solidFill>
            <a:srgbClr val="9933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0,1%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Стрелка вправо 40"/>
          <p:cNvSpPr/>
          <p:nvPr/>
        </p:nvSpPr>
        <p:spPr bwMode="auto">
          <a:xfrm>
            <a:off x="6353819" y="4737959"/>
            <a:ext cx="864096" cy="467400"/>
          </a:xfrm>
          <a:prstGeom prst="rightArrow">
            <a:avLst/>
          </a:prstGeom>
          <a:solidFill>
            <a:srgbClr val="993300"/>
          </a:solidFill>
          <a:ln>
            <a:headEnd type="none" w="med" len="med"/>
            <a:tailEnd type="none" w="med" len="med"/>
          </a:ln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relaxedInset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0,2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Стрелка вправо 41"/>
          <p:cNvSpPr/>
          <p:nvPr/>
        </p:nvSpPr>
        <p:spPr bwMode="auto">
          <a:xfrm>
            <a:off x="6318323" y="5855567"/>
            <a:ext cx="864096" cy="467400"/>
          </a:xfrm>
          <a:prstGeom prst="rightArrow">
            <a:avLst/>
          </a:prstGeom>
          <a:solidFill>
            <a:srgbClr val="993300"/>
          </a:solidFill>
          <a:ln>
            <a:headEnd type="none" w="med" len="med"/>
            <a:tailEnd type="none" w="med" len="med"/>
          </a:ln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relaxedInset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0,3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Стрелка вправо 42"/>
          <p:cNvSpPr/>
          <p:nvPr/>
        </p:nvSpPr>
        <p:spPr bwMode="auto">
          <a:xfrm>
            <a:off x="6347692" y="5307315"/>
            <a:ext cx="864096" cy="467400"/>
          </a:xfrm>
          <a:prstGeom prst="rightArrow">
            <a:avLst/>
          </a:prstGeom>
          <a:solidFill>
            <a:srgbClr val="993300"/>
          </a:solidFill>
          <a:ln>
            <a:headEnd type="none" w="med" len="med"/>
            <a:tailEnd type="none" w="med" len="med"/>
          </a:ln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relaxedInset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1,8%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Стрелка вправо 43"/>
          <p:cNvSpPr/>
          <p:nvPr/>
        </p:nvSpPr>
        <p:spPr bwMode="auto">
          <a:xfrm>
            <a:off x="6353819" y="2399865"/>
            <a:ext cx="864096" cy="467400"/>
          </a:xfrm>
          <a:prstGeom prst="rightArrow">
            <a:avLst/>
          </a:prstGeom>
          <a:solidFill>
            <a:srgbClr val="993300"/>
          </a:solidFill>
          <a:ln>
            <a:headEnd type="none" w="med" len="med"/>
            <a:tailEnd type="none" w="med" len="med"/>
          </a:ln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relaxedInset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0,7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Стрелка вправо 44"/>
          <p:cNvSpPr/>
          <p:nvPr/>
        </p:nvSpPr>
        <p:spPr bwMode="auto">
          <a:xfrm>
            <a:off x="6353819" y="1412775"/>
            <a:ext cx="864096" cy="467400"/>
          </a:xfrm>
          <a:prstGeom prst="rightArrow">
            <a:avLst/>
          </a:prstGeom>
          <a:solidFill>
            <a:srgbClr val="993300"/>
          </a:solidFill>
          <a:ln>
            <a:headEnd type="none" w="med" len="med"/>
            <a:tailEnd type="none" w="med" len="med"/>
          </a:ln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 prst="relaxedInset"/>
            <a:contourClr>
              <a:schemeClr val="accent2">
                <a:shade val="60000"/>
                <a:satMod val="110000"/>
              </a:scheme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7,8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27"/>
          <p:cNvSpPr txBox="1">
            <a:spLocks noChangeArrowheads="1"/>
          </p:cNvSpPr>
          <p:nvPr/>
        </p:nvSpPr>
        <p:spPr bwMode="auto">
          <a:xfrm>
            <a:off x="8015039" y="761207"/>
            <a:ext cx="10588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тыс. руб.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636591752"/>
              </p:ext>
            </p:extLst>
          </p:nvPr>
        </p:nvGraphicFramePr>
        <p:xfrm>
          <a:off x="381182" y="4272611"/>
          <a:ext cx="5801216" cy="3805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трелка вправо 6"/>
          <p:cNvSpPr/>
          <p:nvPr/>
        </p:nvSpPr>
        <p:spPr>
          <a:xfrm>
            <a:off x="6296347" y="4253327"/>
            <a:ext cx="871561" cy="484632"/>
          </a:xfrm>
          <a:prstGeom prst="rightArrow">
            <a:avLst/>
          </a:prstGeom>
          <a:solidFill>
            <a:srgbClr val="993300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effectLst>
                  <a:innerShdw blurRad="114300">
                    <a:prstClr val="black"/>
                  </a:innerShdw>
                </a:effectLst>
                <a:latin typeface="Times New Roman" pitchFamily="18" charset="0"/>
                <a:cs typeface="Times New Roman" pitchFamily="18" charset="0"/>
              </a:rPr>
              <a:t>0,2%</a:t>
            </a:r>
            <a:endParaRPr lang="ru-RU" sz="1600" dirty="0">
              <a:effectLst>
                <a:innerShdw blurRad="114300">
                  <a:prstClr val="black"/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704071" y="5792931"/>
            <a:ext cx="1225368" cy="36004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1985,0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Скругленный прямоугольник 4"/>
          <p:cNvSpPr/>
          <p:nvPr/>
        </p:nvSpPr>
        <p:spPr>
          <a:xfrm>
            <a:off x="1580658" y="2905338"/>
            <a:ext cx="5982684" cy="104732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90500" tIns="190500" rIns="190500" bIns="190500" numCol="1" spcCol="1270" anchor="ctr" anchorCtr="0">
            <a:noAutofit/>
          </a:bodyPr>
          <a:lstStyle/>
          <a:p>
            <a:pPr lvl="0" algn="l" defTabSz="2222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5000" kern="1200"/>
          </a:p>
        </p:txBody>
      </p:sp>
    </p:spTree>
    <p:extLst>
      <p:ext uri="{BB962C8B-B14F-4D97-AF65-F5344CB8AC3E}">
        <p14:creationId xmlns:p14="http://schemas.microsoft.com/office/powerpoint/2010/main" val="1597935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900113" y="11113"/>
            <a:ext cx="7200900" cy="646331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ТЕМПЫ РОСТА НАЛОГОВЫХ И НЕНАЛОГОВЫХ ДОХОДОВ БЮДЖЕТА МУНИЦИПАЛЬНОГО ОБРАЗОВАНИЯ </a:t>
            </a:r>
            <a:endParaRPr lang="ru-RU" alt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TextBox 5"/>
          <p:cNvSpPr txBox="1">
            <a:spLocks noChangeArrowheads="1"/>
          </p:cNvSpPr>
          <p:nvPr/>
        </p:nvSpPr>
        <p:spPr bwMode="auto">
          <a:xfrm>
            <a:off x="8048625" y="906463"/>
            <a:ext cx="1084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itchFamily="18" charset="0"/>
                <a:cs typeface="Times New Roman" pitchFamily="18" charset="0"/>
              </a:rPr>
              <a:t>млн. руб.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8832122"/>
              </p:ext>
            </p:extLst>
          </p:nvPr>
        </p:nvGraphicFramePr>
        <p:xfrm>
          <a:off x="107504" y="1281123"/>
          <a:ext cx="9128039" cy="53091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144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1331640" y="248361"/>
            <a:ext cx="6408712" cy="646331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АНАЛИЗ ИСПОЛНЕНИЯ  БЮДЖЕТА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 smtClean="0">
                <a:latin typeface="Times New Roman" pitchFamily="18" charset="0"/>
                <a:cs typeface="Times New Roman" pitchFamily="18" charset="0"/>
              </a:rPr>
              <a:t>ЗА 2016 ГОД</a:t>
            </a:r>
            <a:endParaRPr lang="ru-RU" alt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TextBox 5"/>
          <p:cNvSpPr txBox="1">
            <a:spLocks noChangeArrowheads="1"/>
          </p:cNvSpPr>
          <p:nvPr/>
        </p:nvSpPr>
        <p:spPr bwMode="auto">
          <a:xfrm>
            <a:off x="8048625" y="906463"/>
            <a:ext cx="1084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млн. руб.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24027" y="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9933693"/>
              </p:ext>
            </p:extLst>
          </p:nvPr>
        </p:nvGraphicFramePr>
        <p:xfrm>
          <a:off x="0" y="1276350"/>
          <a:ext cx="9132888" cy="5581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Прямая со стрелкой 2"/>
          <p:cNvCxnSpPr/>
          <p:nvPr/>
        </p:nvCxnSpPr>
        <p:spPr>
          <a:xfrm flipV="1">
            <a:off x="2555776" y="1916832"/>
            <a:ext cx="1296144" cy="3600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5940152" y="3789040"/>
            <a:ext cx="1224136" cy="28803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929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60648"/>
            <a:ext cx="8443664" cy="864096"/>
          </a:xfrm>
        </p:spPr>
        <p:txBody>
          <a:bodyPr>
            <a:normAutofit/>
          </a:bodyPr>
          <a:lstStyle/>
          <a:p>
            <a:pPr algn="ctr"/>
            <a:r>
              <a:rPr lang="ru-RU" sz="18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НАЛОГОВЫХ ДОХОДОВ БЮДЖЕТА </a:t>
            </a:r>
            <a:br>
              <a:rPr lang="ru-RU" sz="18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МУНИЦИПАЛЬНОГО ОБРАЗОВАНИЯ</a:t>
            </a:r>
            <a:endParaRPr lang="ru-RU" sz="1800" b="1" cap="none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594539720"/>
              </p:ext>
            </p:extLst>
          </p:nvPr>
        </p:nvGraphicFramePr>
        <p:xfrm>
          <a:off x="467544" y="1628800"/>
          <a:ext cx="8568952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675977" y="1412776"/>
            <a:ext cx="1044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Млн. руб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01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0"/>
          <p:cNvSpPr txBox="1">
            <a:spLocks noChangeArrowheads="1"/>
          </p:cNvSpPr>
          <p:nvPr/>
        </p:nvSpPr>
        <p:spPr bwMode="auto">
          <a:xfrm>
            <a:off x="667524" y="148649"/>
            <a:ext cx="8008932" cy="1175706"/>
          </a:xfrm>
          <a:prstGeom prst="rect">
            <a:avLst/>
          </a:prstGeom>
          <a:noFill/>
          <a:ln>
            <a:noFill/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2200" b="1" dirty="0" smtClean="0"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 ОБРАЗОВАНИЯ </a:t>
            </a:r>
          </a:p>
          <a:p>
            <a:pPr algn="ct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2200" b="1" dirty="0" smtClean="0">
                <a:latin typeface="Times New Roman" pitchFamily="18" charset="0"/>
                <a:cs typeface="Times New Roman" pitchFamily="18" charset="0"/>
              </a:rPr>
              <a:t>ЗА 2016 ГОД</a:t>
            </a:r>
            <a:endParaRPr lang="ru-RU" alt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3" name="TextBox 27"/>
          <p:cNvSpPr txBox="1">
            <a:spLocks noChangeArrowheads="1"/>
          </p:cNvSpPr>
          <p:nvPr/>
        </p:nvSpPr>
        <p:spPr bwMode="auto">
          <a:xfrm>
            <a:off x="8048625" y="906463"/>
            <a:ext cx="10842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dirty="0">
                <a:latin typeface="Times New Roman" pitchFamily="18" charset="0"/>
                <a:cs typeface="Times New Roman" pitchFamily="18" charset="0"/>
              </a:rPr>
              <a:t>млн. руб.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27784" y="1478444"/>
            <a:ext cx="3888432" cy="400110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перечисления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27784" y="1870533"/>
            <a:ext cx="3888432" cy="400110"/>
          </a:xfrm>
          <a:prstGeom prst="rect">
            <a:avLst/>
          </a:prstGeom>
          <a:solidFill>
            <a:srgbClr val="CC66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480,1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1201" y="2239865"/>
            <a:ext cx="3888432" cy="400110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483,1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1201" y="2639975"/>
            <a:ext cx="1944216" cy="40011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-3,0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65417" y="2639975"/>
            <a:ext cx="1944216" cy="40011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99,4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8121" y="3729336"/>
            <a:ext cx="2037616" cy="1015663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Дотация</a:t>
            </a:r>
          </a:p>
          <a:p>
            <a:pPr algn="ctr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8121" y="4744999"/>
            <a:ext cx="2037617" cy="400110"/>
          </a:xfrm>
          <a:prstGeom prst="rect">
            <a:avLst/>
          </a:prstGeom>
          <a:solidFill>
            <a:srgbClr val="CC66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82,6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8121" y="5150028"/>
            <a:ext cx="2037616" cy="400110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82,6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8120" y="5552446"/>
            <a:ext cx="1018809" cy="40011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76929" y="5552446"/>
            <a:ext cx="1018809" cy="40011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100,0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8121" y="5952556"/>
            <a:ext cx="2037617" cy="40011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17,2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53321" y="3729336"/>
            <a:ext cx="2037616" cy="1015663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Субвенции</a:t>
            </a:r>
          </a:p>
          <a:p>
            <a:pPr algn="ctr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53321" y="4744999"/>
            <a:ext cx="2037617" cy="400110"/>
          </a:xfrm>
          <a:prstGeom prst="rect">
            <a:avLst/>
          </a:prstGeom>
          <a:solidFill>
            <a:srgbClr val="CC66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303,0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42832" y="5154646"/>
            <a:ext cx="2037616" cy="400110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303,6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353320" y="5552446"/>
            <a:ext cx="1018809" cy="40011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-0,6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72129" y="5552446"/>
            <a:ext cx="1018809" cy="40011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99,8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353321" y="5952556"/>
            <a:ext cx="2037617" cy="40011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63,1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735229" y="3731646"/>
            <a:ext cx="2037616" cy="1015663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Субсидии</a:t>
            </a:r>
          </a:p>
          <a:p>
            <a:pPr algn="ctr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34250" y="4747309"/>
            <a:ext cx="2037617" cy="400110"/>
          </a:xfrm>
          <a:prstGeom prst="rect">
            <a:avLst/>
          </a:prstGeom>
          <a:solidFill>
            <a:srgbClr val="CC66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73,9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34250" y="5152338"/>
            <a:ext cx="2037616" cy="400110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74,5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34249" y="5554756"/>
            <a:ext cx="1018809" cy="40011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-0,6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53058" y="5554756"/>
            <a:ext cx="1018809" cy="40011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99,2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734250" y="5954866"/>
            <a:ext cx="2037617" cy="40011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15,4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913635" y="3729336"/>
            <a:ext cx="2037616" cy="1323439"/>
          </a:xfrm>
          <a:prstGeom prst="rect">
            <a:avLst/>
          </a:prstGeom>
          <a:solidFill>
            <a:srgbClr val="7030A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Прочие безвозмездные поступления</a:t>
            </a:r>
          </a:p>
          <a:p>
            <a:pPr algn="ctr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913635" y="4744999"/>
            <a:ext cx="2037617" cy="400110"/>
          </a:xfrm>
          <a:prstGeom prst="rect">
            <a:avLst/>
          </a:prstGeom>
          <a:solidFill>
            <a:srgbClr val="CC66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20,6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913635" y="5150028"/>
            <a:ext cx="2037616" cy="400110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22,4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913634" y="5552446"/>
            <a:ext cx="1018809" cy="400110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-1,8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32443" y="5552446"/>
            <a:ext cx="1018809" cy="400110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92,0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913635" y="5952556"/>
            <a:ext cx="2037617" cy="400110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4,3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0" name="Прямая со стрелкой 49"/>
          <p:cNvCxnSpPr/>
          <p:nvPr/>
        </p:nvCxnSpPr>
        <p:spPr>
          <a:xfrm>
            <a:off x="4565650" y="3040063"/>
            <a:ext cx="0" cy="2444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>
            <a:off x="1176338" y="3284538"/>
            <a:ext cx="67564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1176338" y="3284538"/>
            <a:ext cx="0" cy="444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>
            <a:off x="7929563" y="3294063"/>
            <a:ext cx="0" cy="444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3371850" y="3287713"/>
            <a:ext cx="0" cy="444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5754688" y="3287713"/>
            <a:ext cx="0" cy="4445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Прямоугольник 57"/>
          <p:cNvSpPr/>
          <p:nvPr/>
        </p:nvSpPr>
        <p:spPr>
          <a:xfrm>
            <a:off x="240824" y="6586504"/>
            <a:ext cx="165407" cy="144016"/>
          </a:xfrm>
          <a:prstGeom prst="rect">
            <a:avLst/>
          </a:prstGeom>
          <a:solidFill>
            <a:srgbClr val="CC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460" name="TextBox 58"/>
          <p:cNvSpPr txBox="1">
            <a:spLocks noChangeArrowheads="1"/>
          </p:cNvSpPr>
          <p:nvPr/>
        </p:nvSpPr>
        <p:spPr bwMode="auto">
          <a:xfrm>
            <a:off x="466725" y="6427788"/>
            <a:ext cx="11414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Фактическое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исполнение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1686333" y="6594836"/>
            <a:ext cx="165407" cy="144016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464" name="TextBox 60"/>
          <p:cNvSpPr txBox="1">
            <a:spLocks noChangeArrowheads="1"/>
          </p:cNvSpPr>
          <p:nvPr/>
        </p:nvSpPr>
        <p:spPr bwMode="auto">
          <a:xfrm>
            <a:off x="1922463" y="6419850"/>
            <a:ext cx="12923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Утвержденный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план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3122576" y="6586506"/>
            <a:ext cx="165407" cy="144016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468" name="TextBox 62"/>
          <p:cNvSpPr txBox="1">
            <a:spLocks noChangeArrowheads="1"/>
          </p:cNvSpPr>
          <p:nvPr/>
        </p:nvSpPr>
        <p:spPr bwMode="auto">
          <a:xfrm>
            <a:off x="3382963" y="6427788"/>
            <a:ext cx="19949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Отклонение от плана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в абсолютном выражении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5371384" y="6594836"/>
            <a:ext cx="165407" cy="144016"/>
          </a:xfrm>
          <a:prstGeom prst="rect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472" name="TextBox 64"/>
          <p:cNvSpPr txBox="1">
            <a:spLocks noChangeArrowheads="1"/>
          </p:cNvSpPr>
          <p:nvPr/>
        </p:nvSpPr>
        <p:spPr bwMode="auto">
          <a:xfrm>
            <a:off x="5597525" y="6527800"/>
            <a:ext cx="17022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% выполнения плана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7196983" y="6608737"/>
            <a:ext cx="165407" cy="144016"/>
          </a:xfrm>
          <a:prstGeom prst="rect">
            <a:avLst/>
          </a:prstGeom>
          <a:solidFill>
            <a:srgbClr val="00B0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476" name="TextBox 66"/>
          <p:cNvSpPr txBox="1">
            <a:spLocks noChangeArrowheads="1"/>
          </p:cNvSpPr>
          <p:nvPr/>
        </p:nvSpPr>
        <p:spPr bwMode="auto">
          <a:xfrm>
            <a:off x="7423150" y="6542088"/>
            <a:ext cx="11559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Удельный вес</a:t>
            </a:r>
          </a:p>
        </p:txBody>
      </p:sp>
      <p:pic>
        <p:nvPicPr>
          <p:cNvPr id="49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612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658137" y="1"/>
            <a:ext cx="7826825" cy="980727"/>
          </a:xfrm>
          <a:noFill/>
          <a:ln>
            <a:noFill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altLang="ru-RU" sz="1800" b="1" cap="none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СУБСИДИИ ИЗ БЮДЖЕТА ОБЛАСТИ, ПРЕДОСТАВЛЕННЫЕ БЮДЖЕТУ МУНИЦИПАЛЬНОГО ОБРАЗОВАНИЯ В 2016 ГОДУ</a:t>
            </a:r>
          </a:p>
        </p:txBody>
      </p:sp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4575214" y="1185608"/>
            <a:ext cx="4335168" cy="1030973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F3DA47"/>
              </a:gs>
              <a:gs pos="100000">
                <a:schemeClr val="bg1"/>
              </a:gs>
            </a:gsLst>
            <a:lin ang="0" scaled="1"/>
          </a:gradFill>
          <a:ln w="2857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t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н.п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Исаково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Клин,Медведки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Трухачевка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Козловка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, Мордвес-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М. Уваровка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gray">
          <a:xfrm>
            <a:off x="4648739" y="1441055"/>
            <a:ext cx="533400" cy="299340"/>
          </a:xfrm>
          <a:prstGeom prst="rightArrow">
            <a:avLst>
              <a:gd name="adj1" fmla="val 50000"/>
              <a:gd name="adj2" fmla="val 58071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gray">
          <a:xfrm>
            <a:off x="4485973" y="2190370"/>
            <a:ext cx="4424410" cy="642109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6699FF"/>
              </a:gs>
              <a:gs pos="100000">
                <a:schemeClr val="bg1"/>
              </a:gs>
            </a:gsLst>
            <a:lin ang="0" scaled="1"/>
          </a:gradFill>
          <a:ln w="2857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пос. Мордвес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323529" y="1160256"/>
            <a:ext cx="3899008" cy="1081678"/>
          </a:xfrm>
          <a:prstGeom prst="roundRect">
            <a:avLst/>
          </a:prstGeom>
          <a:solidFill>
            <a:schemeClr val="accent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автомобильных дорог (проект Народный бюджет)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378360" y="2242532"/>
            <a:ext cx="3708833" cy="611534"/>
          </a:xfrm>
          <a:prstGeom prst="roundRect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жилого дома </a:t>
            </a:r>
          </a:p>
          <a:p>
            <a:pPr algn="ctr"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(проект Народный бюджет)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23527" y="2810062"/>
            <a:ext cx="3697447" cy="632292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газопроводов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08942" y="3442354"/>
            <a:ext cx="3699798" cy="724278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400"/>
              </a:lnSpc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водопроводных сетей и замена башни </a:t>
            </a:r>
          </a:p>
          <a:p>
            <a:pPr algn="ctr">
              <a:lnSpc>
                <a:spcPts val="1400"/>
              </a:lnSpc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(проект Народный бюджет)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323528" y="4094181"/>
            <a:ext cx="3697446" cy="702971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жильем молодых семей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AutoShape 8"/>
          <p:cNvSpPr>
            <a:spLocks noChangeArrowheads="1"/>
          </p:cNvSpPr>
          <p:nvPr/>
        </p:nvSpPr>
        <p:spPr bwMode="gray">
          <a:xfrm>
            <a:off x="4579948" y="2841661"/>
            <a:ext cx="4330435" cy="645474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B196D2"/>
              </a:gs>
              <a:gs pos="50000">
                <a:srgbClr val="CFC0E2"/>
              </a:gs>
              <a:gs pos="100000">
                <a:srgbClr val="E7E1F0"/>
              </a:gs>
            </a:gsLst>
            <a:lin ang="0" scaled="1"/>
          </a:gradFill>
          <a:ln w="2857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н.п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. Стрельцы,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Прудищи</a:t>
            </a:r>
            <a:endParaRPr lang="ru-RU" altLang="ru-RU" sz="2000" dirty="0"/>
          </a:p>
        </p:txBody>
      </p:sp>
      <p:sp>
        <p:nvSpPr>
          <p:cNvPr id="73" name="AutoShape 8"/>
          <p:cNvSpPr>
            <a:spLocks noChangeArrowheads="1"/>
          </p:cNvSpPr>
          <p:nvPr/>
        </p:nvSpPr>
        <p:spPr bwMode="gray">
          <a:xfrm>
            <a:off x="4566455" y="3470232"/>
            <a:ext cx="4333617" cy="640099"/>
          </a:xfrm>
          <a:prstGeom prst="roundRect">
            <a:avLst>
              <a:gd name="adj" fmla="val 11505"/>
            </a:avLst>
          </a:prstGeom>
          <a:solidFill>
            <a:srgbClr val="99FFCC"/>
          </a:solidFill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Кукуй, Большие Заломы, </a:t>
            </a:r>
          </a:p>
          <a:p>
            <a:pPr algn="r">
              <a:defRPr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Дедиловские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Выселки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AutoShape 8"/>
          <p:cNvSpPr>
            <a:spLocks noChangeArrowheads="1"/>
          </p:cNvSpPr>
          <p:nvPr/>
        </p:nvSpPr>
        <p:spPr bwMode="gray">
          <a:xfrm>
            <a:off x="4640929" y="4120475"/>
            <a:ext cx="4269453" cy="650381"/>
          </a:xfrm>
          <a:prstGeom prst="roundRect">
            <a:avLst>
              <a:gd name="adj" fmla="val 11505"/>
            </a:avLst>
          </a:prstGeom>
          <a:solidFill>
            <a:srgbClr val="66FFFF"/>
          </a:solidFill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семьи </a:t>
            </a:r>
          </a:p>
        </p:txBody>
      </p:sp>
      <p:sp>
        <p:nvSpPr>
          <p:cNvPr id="75" name="AutoShape 10"/>
          <p:cNvSpPr>
            <a:spLocks noChangeArrowheads="1"/>
          </p:cNvSpPr>
          <p:nvPr/>
        </p:nvSpPr>
        <p:spPr bwMode="gray">
          <a:xfrm>
            <a:off x="4705137" y="2384287"/>
            <a:ext cx="533400" cy="309563"/>
          </a:xfrm>
          <a:prstGeom prst="rightArrow">
            <a:avLst>
              <a:gd name="adj1" fmla="val 50000"/>
              <a:gd name="adj2" fmla="val 5840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gray">
          <a:xfrm>
            <a:off x="4656053" y="3012144"/>
            <a:ext cx="533400" cy="309562"/>
          </a:xfrm>
          <a:prstGeom prst="rightArrow">
            <a:avLst>
              <a:gd name="adj1" fmla="val 50000"/>
              <a:gd name="adj2" fmla="val 5840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6" name="AutoShape 10"/>
          <p:cNvSpPr>
            <a:spLocks noChangeArrowheads="1"/>
          </p:cNvSpPr>
          <p:nvPr/>
        </p:nvSpPr>
        <p:spPr bwMode="gray">
          <a:xfrm>
            <a:off x="4705137" y="3618808"/>
            <a:ext cx="533400" cy="309563"/>
          </a:xfrm>
          <a:prstGeom prst="rightArrow">
            <a:avLst>
              <a:gd name="adj1" fmla="val 50000"/>
              <a:gd name="adj2" fmla="val 5840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7" name="AutoShape 10"/>
          <p:cNvSpPr>
            <a:spLocks noChangeArrowheads="1"/>
          </p:cNvSpPr>
          <p:nvPr/>
        </p:nvSpPr>
        <p:spPr bwMode="gray">
          <a:xfrm>
            <a:off x="4673299" y="4290884"/>
            <a:ext cx="533400" cy="309562"/>
          </a:xfrm>
          <a:prstGeom prst="rightArrow">
            <a:avLst>
              <a:gd name="adj1" fmla="val 50000"/>
              <a:gd name="adj2" fmla="val 5840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78" name="Группа 77"/>
          <p:cNvGrpSpPr>
            <a:grpSpLocks/>
          </p:cNvGrpSpPr>
          <p:nvPr/>
        </p:nvGrpSpPr>
        <p:grpSpPr bwMode="auto">
          <a:xfrm>
            <a:off x="3786048" y="1083542"/>
            <a:ext cx="869820" cy="974093"/>
            <a:chOff x="990600" y="4256088"/>
            <a:chExt cx="1749425" cy="1733550"/>
          </a:xfrm>
        </p:grpSpPr>
        <p:sp>
          <p:nvSpPr>
            <p:cNvPr id="21598" name="Oval 11"/>
            <p:cNvSpPr>
              <a:spLocks noChangeArrowheads="1"/>
            </p:cNvSpPr>
            <p:nvPr/>
          </p:nvSpPr>
          <p:spPr bwMode="gray">
            <a:xfrm>
              <a:off x="990600" y="4256088"/>
              <a:ext cx="1749425" cy="173355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99" name="Oval 12"/>
            <p:cNvSpPr>
              <a:spLocks noChangeArrowheads="1"/>
            </p:cNvSpPr>
            <p:nvPr/>
          </p:nvSpPr>
          <p:spPr bwMode="gray">
            <a:xfrm>
              <a:off x="1065213" y="4335463"/>
              <a:ext cx="1595437" cy="15827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6F6F6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1600" name="Picture 13" descr="circuler_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2363" y="4392613"/>
              <a:ext cx="14922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" name="Oval 14"/>
            <p:cNvSpPr>
              <a:spLocks noChangeArrowheads="1"/>
            </p:cNvSpPr>
            <p:nvPr/>
          </p:nvSpPr>
          <p:spPr bwMode="gray">
            <a:xfrm>
              <a:off x="1122944" y="4392612"/>
              <a:ext cx="1482669" cy="143051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11217,9</a:t>
              </a:r>
              <a:endPara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1602" name="Group 53"/>
            <p:cNvGrpSpPr>
              <a:grpSpLocks/>
            </p:cNvGrpSpPr>
            <p:nvPr/>
          </p:nvGrpSpPr>
          <p:grpSpPr bwMode="auto">
            <a:xfrm rot="-1297425" flipH="1" flipV="1">
              <a:off x="1226097" y="5532182"/>
              <a:ext cx="1295261" cy="296978"/>
              <a:chOff x="2528" y="1060"/>
              <a:chExt cx="894" cy="236"/>
            </a:xfrm>
          </p:grpSpPr>
          <p:grpSp>
            <p:nvGrpSpPr>
              <p:cNvPr id="21603" name="Group 54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21609" name="AutoShape 5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610" name="AutoShape 5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611" name="AutoShape 5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612" name="AutoShape 5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604" name="Group 59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1605" name="AutoShape 6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606" name="AutoShape 6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607" name="AutoShape 6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608" name="AutoShape 6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96" name="Группа 95"/>
          <p:cNvGrpSpPr>
            <a:grpSpLocks/>
          </p:cNvGrpSpPr>
          <p:nvPr/>
        </p:nvGrpSpPr>
        <p:grpSpPr bwMode="auto">
          <a:xfrm>
            <a:off x="3828306" y="2082561"/>
            <a:ext cx="896549" cy="989355"/>
            <a:chOff x="990600" y="4256088"/>
            <a:chExt cx="1749425" cy="1733550"/>
          </a:xfrm>
        </p:grpSpPr>
        <p:sp>
          <p:nvSpPr>
            <p:cNvPr id="21583" name="Oval 11"/>
            <p:cNvSpPr>
              <a:spLocks noChangeArrowheads="1"/>
            </p:cNvSpPr>
            <p:nvPr/>
          </p:nvSpPr>
          <p:spPr bwMode="gray">
            <a:xfrm>
              <a:off x="990600" y="4256088"/>
              <a:ext cx="1749425" cy="173355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84" name="Oval 12"/>
            <p:cNvSpPr>
              <a:spLocks noChangeArrowheads="1"/>
            </p:cNvSpPr>
            <p:nvPr/>
          </p:nvSpPr>
          <p:spPr bwMode="gray">
            <a:xfrm>
              <a:off x="1065213" y="4335463"/>
              <a:ext cx="1595437" cy="15827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6F6F6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1585" name="Picture 13" descr="circuler_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2363" y="4392613"/>
              <a:ext cx="14922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0" name="Oval 14"/>
            <p:cNvSpPr>
              <a:spLocks noChangeArrowheads="1"/>
            </p:cNvSpPr>
            <p:nvPr/>
          </p:nvSpPr>
          <p:spPr bwMode="gray">
            <a:xfrm>
              <a:off x="1122788" y="4392797"/>
              <a:ext cx="1482984" cy="1460131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277,4</a:t>
              </a:r>
              <a:endPara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1587" name="Group 53"/>
            <p:cNvGrpSpPr>
              <a:grpSpLocks/>
            </p:cNvGrpSpPr>
            <p:nvPr/>
          </p:nvGrpSpPr>
          <p:grpSpPr bwMode="auto">
            <a:xfrm rot="-1297425" flipH="1" flipV="1">
              <a:off x="1226097" y="5532182"/>
              <a:ext cx="1295261" cy="296978"/>
              <a:chOff x="2528" y="1060"/>
              <a:chExt cx="894" cy="236"/>
            </a:xfrm>
          </p:grpSpPr>
          <p:grpSp>
            <p:nvGrpSpPr>
              <p:cNvPr id="21588" name="Group 54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21594" name="AutoShape 5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95" name="AutoShape 5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96" name="AutoShape 5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97" name="AutoShape 5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589" name="Group 59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1590" name="AutoShape 6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91" name="AutoShape 6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92" name="AutoShape 6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93" name="AutoShape 6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12" name="Группа 111"/>
          <p:cNvGrpSpPr>
            <a:grpSpLocks/>
          </p:cNvGrpSpPr>
          <p:nvPr/>
        </p:nvGrpSpPr>
        <p:grpSpPr bwMode="auto">
          <a:xfrm>
            <a:off x="3844690" y="2693850"/>
            <a:ext cx="866140" cy="987115"/>
            <a:chOff x="990600" y="4256088"/>
            <a:chExt cx="1749425" cy="1733550"/>
          </a:xfrm>
        </p:grpSpPr>
        <p:sp>
          <p:nvSpPr>
            <p:cNvPr id="21568" name="Oval 11"/>
            <p:cNvSpPr>
              <a:spLocks noChangeArrowheads="1"/>
            </p:cNvSpPr>
            <p:nvPr/>
          </p:nvSpPr>
          <p:spPr bwMode="gray">
            <a:xfrm>
              <a:off x="990600" y="4256088"/>
              <a:ext cx="1749425" cy="173355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69" name="Oval 12"/>
            <p:cNvSpPr>
              <a:spLocks noChangeArrowheads="1"/>
            </p:cNvSpPr>
            <p:nvPr/>
          </p:nvSpPr>
          <p:spPr bwMode="gray">
            <a:xfrm>
              <a:off x="1065213" y="4335463"/>
              <a:ext cx="1595437" cy="15827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6F6F6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1570" name="Picture 13" descr="circuler_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2363" y="4392613"/>
              <a:ext cx="14922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71" name="Oval 14"/>
            <p:cNvSpPr>
              <a:spLocks noChangeArrowheads="1"/>
            </p:cNvSpPr>
            <p:nvPr/>
          </p:nvSpPr>
          <p:spPr bwMode="gray">
            <a:xfrm>
              <a:off x="1122363" y="4392613"/>
              <a:ext cx="1482725" cy="1460500"/>
            </a:xfrm>
            <a:prstGeom prst="ellipse">
              <a:avLst/>
            </a:prstGeom>
            <a:gradFill rotWithShape="1">
              <a:gsLst>
                <a:gs pos="0">
                  <a:srgbClr val="3F1260"/>
                </a:gs>
                <a:gs pos="50000">
                  <a:srgbClr val="5E1F8D"/>
                </a:gs>
                <a:gs pos="100000">
                  <a:srgbClr val="7128A8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6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4169,6</a:t>
              </a:r>
              <a:endParaRPr lang="ru-RU" alt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1572" name="Group 53"/>
            <p:cNvGrpSpPr>
              <a:grpSpLocks/>
            </p:cNvGrpSpPr>
            <p:nvPr/>
          </p:nvGrpSpPr>
          <p:grpSpPr bwMode="auto">
            <a:xfrm rot="-1297425" flipH="1" flipV="1">
              <a:off x="1226097" y="5532182"/>
              <a:ext cx="1295261" cy="296978"/>
              <a:chOff x="2528" y="1060"/>
              <a:chExt cx="894" cy="236"/>
            </a:xfrm>
          </p:grpSpPr>
          <p:grpSp>
            <p:nvGrpSpPr>
              <p:cNvPr id="21573" name="Group 54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21579" name="AutoShape 5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80" name="AutoShape 5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81" name="AutoShape 5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82" name="AutoShape 5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574" name="Group 59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1575" name="AutoShape 6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76" name="AutoShape 6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77" name="AutoShape 6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78" name="AutoShape 6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28" name="Группа 127"/>
          <p:cNvGrpSpPr>
            <a:grpSpLocks/>
          </p:cNvGrpSpPr>
          <p:nvPr/>
        </p:nvGrpSpPr>
        <p:grpSpPr bwMode="auto">
          <a:xfrm>
            <a:off x="3868176" y="3277154"/>
            <a:ext cx="867074" cy="984125"/>
            <a:chOff x="990600" y="4256088"/>
            <a:chExt cx="1749425" cy="1733550"/>
          </a:xfrm>
        </p:grpSpPr>
        <p:sp>
          <p:nvSpPr>
            <p:cNvPr id="21553" name="Oval 11"/>
            <p:cNvSpPr>
              <a:spLocks noChangeArrowheads="1"/>
            </p:cNvSpPr>
            <p:nvPr/>
          </p:nvSpPr>
          <p:spPr bwMode="gray">
            <a:xfrm>
              <a:off x="990600" y="4256088"/>
              <a:ext cx="1749425" cy="173355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54" name="Oval 12"/>
            <p:cNvSpPr>
              <a:spLocks noChangeArrowheads="1"/>
            </p:cNvSpPr>
            <p:nvPr/>
          </p:nvSpPr>
          <p:spPr bwMode="gray">
            <a:xfrm>
              <a:off x="1065213" y="4335463"/>
              <a:ext cx="1595437" cy="15827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6F6F6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1555" name="Picture 13" descr="circuler_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2363" y="4392613"/>
              <a:ext cx="14922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Oval 14"/>
            <p:cNvSpPr>
              <a:spLocks noChangeArrowheads="1"/>
            </p:cNvSpPr>
            <p:nvPr/>
          </p:nvSpPr>
          <p:spPr bwMode="gray">
            <a:xfrm>
              <a:off x="1122788" y="4392797"/>
              <a:ext cx="1482984" cy="1460131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75000"/>
                    <a:shade val="30000"/>
                    <a:satMod val="115000"/>
                  </a:schemeClr>
                </a:gs>
                <a:gs pos="50000">
                  <a:schemeClr val="accent3">
                    <a:lumMod val="75000"/>
                    <a:shade val="67500"/>
                    <a:satMod val="115000"/>
                  </a:schemeClr>
                </a:gs>
                <a:gs pos="100000">
                  <a:schemeClr val="accent3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3346,5</a:t>
              </a:r>
              <a:endPara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1557" name="Group 53"/>
            <p:cNvGrpSpPr>
              <a:grpSpLocks/>
            </p:cNvGrpSpPr>
            <p:nvPr/>
          </p:nvGrpSpPr>
          <p:grpSpPr bwMode="auto">
            <a:xfrm rot="-1297425" flipH="1" flipV="1">
              <a:off x="1226097" y="5532182"/>
              <a:ext cx="1295261" cy="296978"/>
              <a:chOff x="2528" y="1060"/>
              <a:chExt cx="894" cy="236"/>
            </a:xfrm>
          </p:grpSpPr>
          <p:grpSp>
            <p:nvGrpSpPr>
              <p:cNvPr id="21558" name="Group 54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21564" name="AutoShape 5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65" name="AutoShape 5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66" name="AutoShape 5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67" name="AutoShape 5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559" name="Group 59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1560" name="AutoShape 6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61" name="AutoShape 6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62" name="AutoShape 6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63" name="AutoShape 6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44" name="Группа 143"/>
          <p:cNvGrpSpPr>
            <a:grpSpLocks/>
          </p:cNvGrpSpPr>
          <p:nvPr/>
        </p:nvGrpSpPr>
        <p:grpSpPr bwMode="auto">
          <a:xfrm>
            <a:off x="3847877" y="3971627"/>
            <a:ext cx="946673" cy="958957"/>
            <a:chOff x="990600" y="4256088"/>
            <a:chExt cx="1749425" cy="1733550"/>
          </a:xfrm>
        </p:grpSpPr>
        <p:sp>
          <p:nvSpPr>
            <p:cNvPr id="21538" name="Oval 11"/>
            <p:cNvSpPr>
              <a:spLocks noChangeArrowheads="1"/>
            </p:cNvSpPr>
            <p:nvPr/>
          </p:nvSpPr>
          <p:spPr bwMode="gray">
            <a:xfrm>
              <a:off x="990600" y="4256088"/>
              <a:ext cx="1749425" cy="173355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39" name="Oval 12"/>
            <p:cNvSpPr>
              <a:spLocks noChangeArrowheads="1"/>
            </p:cNvSpPr>
            <p:nvPr/>
          </p:nvSpPr>
          <p:spPr bwMode="gray">
            <a:xfrm>
              <a:off x="1065213" y="4335463"/>
              <a:ext cx="1595437" cy="15827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6F6F6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1540" name="Picture 13" descr="circuler_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2363" y="4392613"/>
              <a:ext cx="14922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8" name="Oval 14"/>
            <p:cNvSpPr>
              <a:spLocks noChangeArrowheads="1"/>
            </p:cNvSpPr>
            <p:nvPr/>
          </p:nvSpPr>
          <p:spPr bwMode="gray">
            <a:xfrm>
              <a:off x="1122788" y="4392797"/>
              <a:ext cx="1482983" cy="1460131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75000"/>
                    <a:shade val="30000"/>
                    <a:satMod val="115000"/>
                  </a:schemeClr>
                </a:gs>
                <a:gs pos="50000">
                  <a:schemeClr val="accent2">
                    <a:lumMod val="75000"/>
                    <a:shade val="67500"/>
                    <a:satMod val="115000"/>
                  </a:schemeClr>
                </a:gs>
                <a:gs pos="100000">
                  <a:schemeClr val="accent2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913,6</a:t>
              </a:r>
              <a:endPara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1542" name="Group 53"/>
            <p:cNvGrpSpPr>
              <a:grpSpLocks/>
            </p:cNvGrpSpPr>
            <p:nvPr/>
          </p:nvGrpSpPr>
          <p:grpSpPr bwMode="auto">
            <a:xfrm rot="-1297425" flipH="1" flipV="1">
              <a:off x="1226097" y="5532182"/>
              <a:ext cx="1295261" cy="296978"/>
              <a:chOff x="2528" y="1060"/>
              <a:chExt cx="894" cy="236"/>
            </a:xfrm>
          </p:grpSpPr>
          <p:grpSp>
            <p:nvGrpSpPr>
              <p:cNvPr id="21543" name="Group 54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21549" name="AutoShape 5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50" name="AutoShape 5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51" name="AutoShape 5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52" name="AutoShape 5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544" name="Group 59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1545" name="AutoShape 6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46" name="AutoShape 6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47" name="AutoShape 6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48" name="AutoShape 6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101" name="Скругленный прямоугольник 100"/>
          <p:cNvSpPr/>
          <p:nvPr/>
        </p:nvSpPr>
        <p:spPr>
          <a:xfrm>
            <a:off x="323528" y="4770856"/>
            <a:ext cx="3697446" cy="702971"/>
          </a:xfrm>
          <a:prstGeom prst="roundRect">
            <a:avLst/>
          </a:prstGeom>
          <a:solidFill>
            <a:srgbClr val="FFC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субъектов малого и среднего предпринимательства 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" name="AutoShape 8"/>
          <p:cNvSpPr>
            <a:spLocks noChangeArrowheads="1"/>
          </p:cNvSpPr>
          <p:nvPr/>
        </p:nvSpPr>
        <p:spPr bwMode="gray">
          <a:xfrm>
            <a:off x="4640929" y="4797150"/>
            <a:ext cx="4269453" cy="650381"/>
          </a:xfrm>
          <a:prstGeom prst="roundRect">
            <a:avLst>
              <a:gd name="adj" fmla="val 11505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ИП на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собственного бизнеса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" name="AutoShape 10"/>
          <p:cNvSpPr>
            <a:spLocks noChangeArrowheads="1"/>
          </p:cNvSpPr>
          <p:nvPr/>
        </p:nvSpPr>
        <p:spPr bwMode="gray">
          <a:xfrm>
            <a:off x="4673299" y="4967559"/>
            <a:ext cx="533400" cy="309562"/>
          </a:xfrm>
          <a:prstGeom prst="rightArrow">
            <a:avLst>
              <a:gd name="adj1" fmla="val 50000"/>
              <a:gd name="adj2" fmla="val 5840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104" name="Группа 103"/>
          <p:cNvGrpSpPr>
            <a:grpSpLocks/>
          </p:cNvGrpSpPr>
          <p:nvPr/>
        </p:nvGrpSpPr>
        <p:grpSpPr bwMode="auto">
          <a:xfrm>
            <a:off x="3847877" y="4648302"/>
            <a:ext cx="946673" cy="1004335"/>
            <a:chOff x="990600" y="4256088"/>
            <a:chExt cx="1749425" cy="1733550"/>
          </a:xfrm>
        </p:grpSpPr>
        <p:sp>
          <p:nvSpPr>
            <p:cNvPr id="105" name="Oval 11"/>
            <p:cNvSpPr>
              <a:spLocks noChangeArrowheads="1"/>
            </p:cNvSpPr>
            <p:nvPr/>
          </p:nvSpPr>
          <p:spPr bwMode="gray">
            <a:xfrm>
              <a:off x="990600" y="4256088"/>
              <a:ext cx="1749425" cy="173355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Oval 12"/>
            <p:cNvSpPr>
              <a:spLocks noChangeArrowheads="1"/>
            </p:cNvSpPr>
            <p:nvPr/>
          </p:nvSpPr>
          <p:spPr bwMode="gray">
            <a:xfrm>
              <a:off x="1065213" y="4335463"/>
              <a:ext cx="1595437" cy="15827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6F6F6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7" name="Picture 13" descr="circuler_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2363" y="4392613"/>
              <a:ext cx="14922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8" name="Oval 14"/>
            <p:cNvSpPr>
              <a:spLocks noChangeArrowheads="1"/>
            </p:cNvSpPr>
            <p:nvPr/>
          </p:nvSpPr>
          <p:spPr bwMode="gray">
            <a:xfrm>
              <a:off x="1122788" y="4392797"/>
              <a:ext cx="1482983" cy="1460131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86,0</a:t>
              </a:r>
              <a:endPara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09" name="Group 53"/>
            <p:cNvGrpSpPr>
              <a:grpSpLocks/>
            </p:cNvGrpSpPr>
            <p:nvPr/>
          </p:nvGrpSpPr>
          <p:grpSpPr bwMode="auto">
            <a:xfrm rot="-1297425" flipH="1" flipV="1">
              <a:off x="1226097" y="5532182"/>
              <a:ext cx="1295261" cy="296978"/>
              <a:chOff x="2528" y="1060"/>
              <a:chExt cx="894" cy="236"/>
            </a:xfrm>
          </p:grpSpPr>
          <p:grpSp>
            <p:nvGrpSpPr>
              <p:cNvPr id="110" name="Group 54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117" name="AutoShape 5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8" name="AutoShape 5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9" name="AutoShape 5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20" name="AutoShape 5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11" name="Group 59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13" name="AutoShape 6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4" name="AutoShape 6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5" name="AutoShape 6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6" name="AutoShape 6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121" name="Скругленный прямоугольник 120"/>
          <p:cNvSpPr/>
          <p:nvPr/>
        </p:nvSpPr>
        <p:spPr>
          <a:xfrm>
            <a:off x="323528" y="5451093"/>
            <a:ext cx="3697446" cy="702971"/>
          </a:xfrm>
          <a:prstGeom prst="roundRect">
            <a:avLst/>
          </a:prstGeom>
          <a:solidFill>
            <a:srgbClr val="00206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 объектов культуры </a:t>
            </a:r>
          </a:p>
          <a:p>
            <a:pPr algn="ctr"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(проект Народный бюджет)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" name="AutoShape 8"/>
          <p:cNvSpPr>
            <a:spLocks noChangeArrowheads="1"/>
          </p:cNvSpPr>
          <p:nvPr/>
        </p:nvSpPr>
        <p:spPr bwMode="gray">
          <a:xfrm>
            <a:off x="4640929" y="5477387"/>
            <a:ext cx="4269453" cy="650381"/>
          </a:xfrm>
          <a:prstGeom prst="roundRect">
            <a:avLst>
              <a:gd name="adj" fmla="val 11505"/>
            </a:avLst>
          </a:prstGeom>
          <a:solidFill>
            <a:srgbClr val="99CCFF"/>
          </a:solidFill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Благоустройство сквера, г. Венев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3" name="AutoShape 10"/>
          <p:cNvSpPr>
            <a:spLocks noChangeArrowheads="1"/>
          </p:cNvSpPr>
          <p:nvPr/>
        </p:nvSpPr>
        <p:spPr bwMode="gray">
          <a:xfrm>
            <a:off x="4673299" y="5647796"/>
            <a:ext cx="533400" cy="309562"/>
          </a:xfrm>
          <a:prstGeom prst="rightArrow">
            <a:avLst>
              <a:gd name="adj1" fmla="val 50000"/>
              <a:gd name="adj2" fmla="val 5840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124" name="Группа 123"/>
          <p:cNvGrpSpPr>
            <a:grpSpLocks/>
          </p:cNvGrpSpPr>
          <p:nvPr/>
        </p:nvGrpSpPr>
        <p:grpSpPr bwMode="auto">
          <a:xfrm>
            <a:off x="3847877" y="5328539"/>
            <a:ext cx="946673" cy="1004335"/>
            <a:chOff x="990600" y="4256088"/>
            <a:chExt cx="1749425" cy="1733550"/>
          </a:xfrm>
        </p:grpSpPr>
        <p:sp>
          <p:nvSpPr>
            <p:cNvPr id="125" name="Oval 11"/>
            <p:cNvSpPr>
              <a:spLocks noChangeArrowheads="1"/>
            </p:cNvSpPr>
            <p:nvPr/>
          </p:nvSpPr>
          <p:spPr bwMode="gray">
            <a:xfrm>
              <a:off x="990600" y="4256088"/>
              <a:ext cx="1749425" cy="173355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6" name="Oval 12"/>
            <p:cNvSpPr>
              <a:spLocks noChangeArrowheads="1"/>
            </p:cNvSpPr>
            <p:nvPr/>
          </p:nvSpPr>
          <p:spPr bwMode="gray">
            <a:xfrm>
              <a:off x="1065213" y="4335463"/>
              <a:ext cx="1595437" cy="15827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6F6F6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27" name="Picture 13" descr="circuler_1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2363" y="4392613"/>
              <a:ext cx="14922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9" name="Oval 14"/>
            <p:cNvSpPr>
              <a:spLocks noChangeArrowheads="1"/>
            </p:cNvSpPr>
            <p:nvPr/>
          </p:nvSpPr>
          <p:spPr bwMode="gray">
            <a:xfrm>
              <a:off x="1122788" y="4392797"/>
              <a:ext cx="1482983" cy="1460131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851,3</a:t>
              </a:r>
              <a:endPara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30" name="Group 53"/>
            <p:cNvGrpSpPr>
              <a:grpSpLocks/>
            </p:cNvGrpSpPr>
            <p:nvPr/>
          </p:nvGrpSpPr>
          <p:grpSpPr bwMode="auto">
            <a:xfrm rot="-1297425" flipH="1" flipV="1">
              <a:off x="1226097" y="5532182"/>
              <a:ext cx="1295261" cy="296978"/>
              <a:chOff x="2528" y="1060"/>
              <a:chExt cx="894" cy="236"/>
            </a:xfrm>
          </p:grpSpPr>
          <p:grpSp>
            <p:nvGrpSpPr>
              <p:cNvPr id="131" name="Group 54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138" name="AutoShape 5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39" name="AutoShape 5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0" name="AutoShape 5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1" name="AutoShape 5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133" name="Group 59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134" name="AutoShape 6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35" name="AutoShape 6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36" name="AutoShape 6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37" name="AutoShape 6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2" name="TextBox 1"/>
          <p:cNvSpPr txBox="1"/>
          <p:nvPr/>
        </p:nvSpPr>
        <p:spPr>
          <a:xfrm>
            <a:off x="8172400" y="692696"/>
            <a:ext cx="1577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42" name="Рисунок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476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3000"/>
                            </p:stCondLst>
                            <p:childTnLst>
                              <p:par>
                                <p:cTn id="10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2" grpId="0" animBg="1"/>
      <p:bldP spid="73" grpId="0" animBg="1"/>
      <p:bldP spid="74" grpId="0" animBg="1"/>
      <p:bldP spid="75" grpId="0" animBg="1"/>
      <p:bldP spid="7" grpId="0" animBg="1"/>
      <p:bldP spid="76" grpId="0" animBg="1"/>
      <p:bldP spid="77" grpId="0" animBg="1"/>
      <p:bldP spid="102" grpId="0" animBg="1"/>
      <p:bldP spid="103" grpId="0" animBg="1"/>
      <p:bldP spid="122" grpId="0" animBg="1"/>
      <p:bldP spid="1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gray">
          <a:xfrm>
            <a:off x="4575214" y="1185608"/>
            <a:ext cx="4335168" cy="831885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F3DA47"/>
              </a:gs>
              <a:gs pos="100000">
                <a:schemeClr val="bg1"/>
              </a:gs>
            </a:gsLst>
            <a:lin ang="0" scaled="1"/>
          </a:gradFill>
          <a:ln w="2857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t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endParaRPr lang="ru-RU" alt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На выплату заработной платы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gray">
          <a:xfrm>
            <a:off x="4648739" y="1441055"/>
            <a:ext cx="533400" cy="299340"/>
          </a:xfrm>
          <a:prstGeom prst="rightArrow">
            <a:avLst>
              <a:gd name="adj1" fmla="val 50000"/>
              <a:gd name="adj2" fmla="val 58071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6" name="AutoShape 8"/>
          <p:cNvSpPr>
            <a:spLocks noChangeArrowheads="1"/>
          </p:cNvSpPr>
          <p:nvPr/>
        </p:nvSpPr>
        <p:spPr bwMode="gray">
          <a:xfrm>
            <a:off x="4485973" y="2127862"/>
            <a:ext cx="4424410" cy="704618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6699FF"/>
              </a:gs>
              <a:gs pos="100000">
                <a:schemeClr val="bg1"/>
              </a:gs>
            </a:gsLst>
            <a:lin ang="0" scaled="1"/>
          </a:gradFill>
          <a:ln w="2857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Обеспечено путевками 1730 детей,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. школьные лагеря 1002 ребенка</a:t>
            </a:r>
            <a:endParaRPr lang="ru-RU" alt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323529" y="1160256"/>
            <a:ext cx="3899008" cy="922305"/>
          </a:xfrm>
          <a:prstGeom prst="roundRect">
            <a:avLst/>
          </a:prstGeom>
          <a:solidFill>
            <a:schemeClr val="accent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работников культуры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378360" y="2160477"/>
            <a:ext cx="3708833" cy="693589"/>
          </a:xfrm>
          <a:prstGeom prst="roundRect">
            <a:avLst/>
          </a:prstGeom>
          <a:solidFill>
            <a:srgbClr val="0070C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 по оздоровлению детей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323527" y="2810061"/>
            <a:ext cx="3697447" cy="699609"/>
          </a:xfrm>
          <a:prstGeom prst="roundRect">
            <a:avLst/>
          </a:prstGeom>
          <a:solidFill>
            <a:srgbClr val="7030A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физкультурой и спортом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Скругленный прямоугольник 69"/>
          <p:cNvSpPr/>
          <p:nvPr/>
        </p:nvSpPr>
        <p:spPr>
          <a:xfrm>
            <a:off x="308942" y="3580594"/>
            <a:ext cx="3699798" cy="1019852"/>
          </a:xfrm>
          <a:prstGeom prst="roundRect">
            <a:avLst/>
          </a:prstGeom>
          <a:solidFill>
            <a:srgbClr val="00B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ts val="1400"/>
              </a:lnSpc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транспорта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Скругленный прямоугольник 70"/>
          <p:cNvSpPr/>
          <p:nvPr/>
        </p:nvSpPr>
        <p:spPr>
          <a:xfrm>
            <a:off x="323528" y="4735842"/>
            <a:ext cx="3697446" cy="1141430"/>
          </a:xfrm>
          <a:prstGeom prst="roundRect">
            <a:avLst/>
          </a:prstGeom>
          <a:solidFill>
            <a:srgbClr val="00B0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Укрепление материально-технической базы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AutoShape 8"/>
          <p:cNvSpPr>
            <a:spLocks noChangeArrowheads="1"/>
          </p:cNvSpPr>
          <p:nvPr/>
        </p:nvSpPr>
        <p:spPr bwMode="gray">
          <a:xfrm>
            <a:off x="4579948" y="2841661"/>
            <a:ext cx="4330435" cy="645474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rgbClr val="B196D2"/>
              </a:gs>
              <a:gs pos="50000">
                <a:srgbClr val="CFC0E2"/>
              </a:gs>
              <a:gs pos="100000">
                <a:srgbClr val="E7E1F0"/>
              </a:gs>
            </a:gsLst>
            <a:lin ang="0" scaled="1"/>
          </a:gradFill>
          <a:ln w="28575" algn="ctr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err="1" smtClean="0">
                <a:latin typeface="Times New Roman" pitchFamily="18" charset="0"/>
                <a:cs typeface="Times New Roman" pitchFamily="18" charset="0"/>
              </a:rPr>
              <a:t>Мордвесский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центр образования,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приобретение инвентаря</a:t>
            </a:r>
            <a:endParaRPr lang="ru-RU" altLang="ru-RU" sz="2000" dirty="0"/>
          </a:p>
        </p:txBody>
      </p:sp>
      <p:sp>
        <p:nvSpPr>
          <p:cNvPr id="73" name="AutoShape 8"/>
          <p:cNvSpPr>
            <a:spLocks noChangeArrowheads="1"/>
          </p:cNvSpPr>
          <p:nvPr/>
        </p:nvSpPr>
        <p:spPr bwMode="gray">
          <a:xfrm>
            <a:off x="4566455" y="3580594"/>
            <a:ext cx="4333617" cy="1019852"/>
          </a:xfrm>
          <a:prstGeom prst="roundRect">
            <a:avLst>
              <a:gd name="adj" fmla="val 11505"/>
            </a:avLst>
          </a:prstGeom>
          <a:solidFill>
            <a:srgbClr val="99FFCC"/>
          </a:solidFill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lnSpc>
                <a:spcPts val="1400"/>
              </a:lnSpc>
              <a:defRPr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ts val="1400"/>
              </a:lnSpc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автобусов для </a:t>
            </a:r>
          </a:p>
          <a:p>
            <a:pPr algn="r">
              <a:defRPr/>
            </a:pP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Дьяконовской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СОШ, и</a:t>
            </a:r>
          </a:p>
          <a:p>
            <a:pPr algn="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Урусовского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ЦО</a:t>
            </a:r>
          </a:p>
          <a:p>
            <a:pPr algn="r">
              <a:defRPr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AutoShape 8"/>
          <p:cNvSpPr>
            <a:spLocks noChangeArrowheads="1"/>
          </p:cNvSpPr>
          <p:nvPr/>
        </p:nvSpPr>
        <p:spPr bwMode="gray">
          <a:xfrm>
            <a:off x="4640929" y="4720925"/>
            <a:ext cx="4269453" cy="1156347"/>
          </a:xfrm>
          <a:prstGeom prst="roundRect">
            <a:avLst>
              <a:gd name="adj" fmla="val 11505"/>
            </a:avLst>
          </a:prstGeom>
          <a:solidFill>
            <a:srgbClr val="66FFFF"/>
          </a:solidFill>
          <a:ln w="28575" algn="ctr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pPr algn="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Капитальный ремонт фасада и </a:t>
            </a:r>
          </a:p>
          <a:p>
            <a:pPr algn="r"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благо-во территории ВЦО №2 </a:t>
            </a:r>
          </a:p>
        </p:txBody>
      </p:sp>
      <p:sp>
        <p:nvSpPr>
          <p:cNvPr id="75" name="AutoShape 10"/>
          <p:cNvSpPr>
            <a:spLocks noChangeArrowheads="1"/>
          </p:cNvSpPr>
          <p:nvPr/>
        </p:nvSpPr>
        <p:spPr bwMode="gray">
          <a:xfrm>
            <a:off x="4705137" y="2384287"/>
            <a:ext cx="533400" cy="309563"/>
          </a:xfrm>
          <a:prstGeom prst="rightArrow">
            <a:avLst>
              <a:gd name="adj1" fmla="val 50000"/>
              <a:gd name="adj2" fmla="val 5840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gray">
          <a:xfrm>
            <a:off x="4656053" y="3012144"/>
            <a:ext cx="533400" cy="309562"/>
          </a:xfrm>
          <a:prstGeom prst="rightArrow">
            <a:avLst>
              <a:gd name="adj1" fmla="val 50000"/>
              <a:gd name="adj2" fmla="val 5840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6" name="AutoShape 10"/>
          <p:cNvSpPr>
            <a:spLocks noChangeArrowheads="1"/>
          </p:cNvSpPr>
          <p:nvPr/>
        </p:nvSpPr>
        <p:spPr bwMode="gray">
          <a:xfrm>
            <a:off x="4705137" y="3789041"/>
            <a:ext cx="533400" cy="360039"/>
          </a:xfrm>
          <a:prstGeom prst="rightArrow">
            <a:avLst>
              <a:gd name="adj1" fmla="val 50000"/>
              <a:gd name="adj2" fmla="val 5840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77" name="AutoShape 10"/>
          <p:cNvSpPr>
            <a:spLocks noChangeArrowheads="1"/>
          </p:cNvSpPr>
          <p:nvPr/>
        </p:nvSpPr>
        <p:spPr bwMode="gray">
          <a:xfrm>
            <a:off x="4673299" y="4983339"/>
            <a:ext cx="565238" cy="351724"/>
          </a:xfrm>
          <a:prstGeom prst="rightArrow">
            <a:avLst>
              <a:gd name="adj1" fmla="val 50000"/>
              <a:gd name="adj2" fmla="val 58409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78" name="Группа 77"/>
          <p:cNvGrpSpPr>
            <a:grpSpLocks/>
          </p:cNvGrpSpPr>
          <p:nvPr/>
        </p:nvGrpSpPr>
        <p:grpSpPr bwMode="auto">
          <a:xfrm>
            <a:off x="3786048" y="1083542"/>
            <a:ext cx="869820" cy="974093"/>
            <a:chOff x="990600" y="4256088"/>
            <a:chExt cx="1749425" cy="1733550"/>
          </a:xfrm>
        </p:grpSpPr>
        <p:sp>
          <p:nvSpPr>
            <p:cNvPr id="21598" name="Oval 11"/>
            <p:cNvSpPr>
              <a:spLocks noChangeArrowheads="1"/>
            </p:cNvSpPr>
            <p:nvPr/>
          </p:nvSpPr>
          <p:spPr bwMode="gray">
            <a:xfrm>
              <a:off x="990600" y="4256088"/>
              <a:ext cx="1749425" cy="173355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99" name="Oval 12"/>
            <p:cNvSpPr>
              <a:spLocks noChangeArrowheads="1"/>
            </p:cNvSpPr>
            <p:nvPr/>
          </p:nvSpPr>
          <p:spPr bwMode="gray">
            <a:xfrm>
              <a:off x="1065213" y="4335463"/>
              <a:ext cx="1595437" cy="15827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6F6F6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1600" name="Picture 13" descr="circuler_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2363" y="4392613"/>
              <a:ext cx="14922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" name="Oval 14"/>
            <p:cNvSpPr>
              <a:spLocks noChangeArrowheads="1"/>
            </p:cNvSpPr>
            <p:nvPr/>
          </p:nvSpPr>
          <p:spPr bwMode="gray">
            <a:xfrm>
              <a:off x="1122944" y="4392612"/>
              <a:ext cx="1482669" cy="1430510"/>
            </a:xfrm>
            <a:prstGeom prst="ellipse">
              <a:avLst/>
            </a:prstGeom>
            <a:gradFill flip="none" rotWithShape="1">
              <a:gsLst>
                <a:gs pos="0">
                  <a:schemeClr val="accent6">
                    <a:lumMod val="75000"/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  <a:shade val="67500"/>
                    <a:satMod val="115000"/>
                  </a:schemeClr>
                </a:gs>
                <a:gs pos="100000">
                  <a:schemeClr val="accent6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1282,5</a:t>
              </a:r>
              <a:endPara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1602" name="Group 53"/>
            <p:cNvGrpSpPr>
              <a:grpSpLocks/>
            </p:cNvGrpSpPr>
            <p:nvPr/>
          </p:nvGrpSpPr>
          <p:grpSpPr bwMode="auto">
            <a:xfrm rot="-1297425" flipH="1" flipV="1">
              <a:off x="1226097" y="5532182"/>
              <a:ext cx="1295261" cy="296978"/>
              <a:chOff x="2528" y="1060"/>
              <a:chExt cx="894" cy="236"/>
            </a:xfrm>
          </p:grpSpPr>
          <p:grpSp>
            <p:nvGrpSpPr>
              <p:cNvPr id="21603" name="Group 54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21609" name="AutoShape 5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610" name="AutoShape 5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611" name="AutoShape 5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612" name="AutoShape 5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604" name="Group 59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1605" name="AutoShape 6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606" name="AutoShape 6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607" name="AutoShape 6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608" name="AutoShape 6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96" name="Группа 95"/>
          <p:cNvGrpSpPr>
            <a:grpSpLocks/>
          </p:cNvGrpSpPr>
          <p:nvPr/>
        </p:nvGrpSpPr>
        <p:grpSpPr bwMode="auto">
          <a:xfrm>
            <a:off x="3828306" y="2082561"/>
            <a:ext cx="896549" cy="989355"/>
            <a:chOff x="990600" y="4256088"/>
            <a:chExt cx="1749425" cy="1733550"/>
          </a:xfrm>
        </p:grpSpPr>
        <p:sp>
          <p:nvSpPr>
            <p:cNvPr id="21583" name="Oval 11"/>
            <p:cNvSpPr>
              <a:spLocks noChangeArrowheads="1"/>
            </p:cNvSpPr>
            <p:nvPr/>
          </p:nvSpPr>
          <p:spPr bwMode="gray">
            <a:xfrm>
              <a:off x="990600" y="4256088"/>
              <a:ext cx="1749425" cy="173355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84" name="Oval 12"/>
            <p:cNvSpPr>
              <a:spLocks noChangeArrowheads="1"/>
            </p:cNvSpPr>
            <p:nvPr/>
          </p:nvSpPr>
          <p:spPr bwMode="gray">
            <a:xfrm>
              <a:off x="1065213" y="4335463"/>
              <a:ext cx="1595437" cy="15827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6F6F6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1585" name="Picture 13" descr="circuler_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2363" y="4392613"/>
              <a:ext cx="14922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0" name="Oval 14"/>
            <p:cNvSpPr>
              <a:spLocks noChangeArrowheads="1"/>
            </p:cNvSpPr>
            <p:nvPr/>
          </p:nvSpPr>
          <p:spPr bwMode="gray">
            <a:xfrm>
              <a:off x="1122788" y="4392797"/>
              <a:ext cx="1482984" cy="1460131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4122,1</a:t>
              </a:r>
              <a:endPara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1587" name="Group 53"/>
            <p:cNvGrpSpPr>
              <a:grpSpLocks/>
            </p:cNvGrpSpPr>
            <p:nvPr/>
          </p:nvGrpSpPr>
          <p:grpSpPr bwMode="auto">
            <a:xfrm rot="-1297425" flipH="1" flipV="1">
              <a:off x="1226097" y="5532182"/>
              <a:ext cx="1295261" cy="296978"/>
              <a:chOff x="2528" y="1060"/>
              <a:chExt cx="894" cy="236"/>
            </a:xfrm>
          </p:grpSpPr>
          <p:grpSp>
            <p:nvGrpSpPr>
              <p:cNvPr id="21588" name="Group 54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21594" name="AutoShape 5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95" name="AutoShape 5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96" name="AutoShape 5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97" name="AutoShape 5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589" name="Group 59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1590" name="AutoShape 6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91" name="AutoShape 6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92" name="AutoShape 6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93" name="AutoShape 6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12" name="Группа 111"/>
          <p:cNvGrpSpPr>
            <a:grpSpLocks/>
          </p:cNvGrpSpPr>
          <p:nvPr/>
        </p:nvGrpSpPr>
        <p:grpSpPr bwMode="auto">
          <a:xfrm>
            <a:off x="3844690" y="2693850"/>
            <a:ext cx="866140" cy="987115"/>
            <a:chOff x="990600" y="4256088"/>
            <a:chExt cx="1749425" cy="1733550"/>
          </a:xfrm>
        </p:grpSpPr>
        <p:sp>
          <p:nvSpPr>
            <p:cNvPr id="21568" name="Oval 11"/>
            <p:cNvSpPr>
              <a:spLocks noChangeArrowheads="1"/>
            </p:cNvSpPr>
            <p:nvPr/>
          </p:nvSpPr>
          <p:spPr bwMode="gray">
            <a:xfrm>
              <a:off x="990600" y="4256088"/>
              <a:ext cx="1749425" cy="173355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69" name="Oval 12"/>
            <p:cNvSpPr>
              <a:spLocks noChangeArrowheads="1"/>
            </p:cNvSpPr>
            <p:nvPr/>
          </p:nvSpPr>
          <p:spPr bwMode="gray">
            <a:xfrm>
              <a:off x="1065213" y="4335463"/>
              <a:ext cx="1595437" cy="15827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6F6F6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1570" name="Picture 13" descr="circuler_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2363" y="4392613"/>
              <a:ext cx="14922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71" name="Oval 14"/>
            <p:cNvSpPr>
              <a:spLocks noChangeArrowheads="1"/>
            </p:cNvSpPr>
            <p:nvPr/>
          </p:nvSpPr>
          <p:spPr bwMode="gray">
            <a:xfrm>
              <a:off x="1122363" y="4392613"/>
              <a:ext cx="1482725" cy="1460500"/>
            </a:xfrm>
            <a:prstGeom prst="ellipse">
              <a:avLst/>
            </a:prstGeom>
            <a:gradFill rotWithShape="1">
              <a:gsLst>
                <a:gs pos="0">
                  <a:srgbClr val="3F1260"/>
                </a:gs>
                <a:gs pos="50000">
                  <a:srgbClr val="5E1F8D"/>
                </a:gs>
                <a:gs pos="100000">
                  <a:srgbClr val="7128A8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6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105,0</a:t>
              </a:r>
              <a:endParaRPr lang="ru-RU" altLang="ru-RU" sz="1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1572" name="Group 53"/>
            <p:cNvGrpSpPr>
              <a:grpSpLocks/>
            </p:cNvGrpSpPr>
            <p:nvPr/>
          </p:nvGrpSpPr>
          <p:grpSpPr bwMode="auto">
            <a:xfrm rot="-1297425" flipH="1" flipV="1">
              <a:off x="1226097" y="5532182"/>
              <a:ext cx="1295261" cy="296978"/>
              <a:chOff x="2528" y="1060"/>
              <a:chExt cx="894" cy="236"/>
            </a:xfrm>
          </p:grpSpPr>
          <p:grpSp>
            <p:nvGrpSpPr>
              <p:cNvPr id="21573" name="Group 54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21579" name="AutoShape 5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80" name="AutoShape 5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81" name="AutoShape 5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82" name="AutoShape 5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574" name="Group 59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1575" name="AutoShape 6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76" name="AutoShape 6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77" name="AutoShape 6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78" name="AutoShape 6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28" name="Группа 127"/>
          <p:cNvGrpSpPr>
            <a:grpSpLocks/>
          </p:cNvGrpSpPr>
          <p:nvPr/>
        </p:nvGrpSpPr>
        <p:grpSpPr bwMode="auto">
          <a:xfrm>
            <a:off x="3868176" y="3533558"/>
            <a:ext cx="867074" cy="1066887"/>
            <a:chOff x="990600" y="4256088"/>
            <a:chExt cx="1749425" cy="1733550"/>
          </a:xfrm>
        </p:grpSpPr>
        <p:sp>
          <p:nvSpPr>
            <p:cNvPr id="21553" name="Oval 11"/>
            <p:cNvSpPr>
              <a:spLocks noChangeArrowheads="1"/>
            </p:cNvSpPr>
            <p:nvPr/>
          </p:nvSpPr>
          <p:spPr bwMode="gray">
            <a:xfrm>
              <a:off x="990600" y="4256088"/>
              <a:ext cx="1749425" cy="173355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54" name="Oval 12"/>
            <p:cNvSpPr>
              <a:spLocks noChangeArrowheads="1"/>
            </p:cNvSpPr>
            <p:nvPr/>
          </p:nvSpPr>
          <p:spPr bwMode="gray">
            <a:xfrm>
              <a:off x="1065213" y="4335463"/>
              <a:ext cx="1595437" cy="15827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6F6F6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1555" name="Picture 13" descr="circuler_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2363" y="4392613"/>
              <a:ext cx="14922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2" name="Oval 14"/>
            <p:cNvSpPr>
              <a:spLocks noChangeArrowheads="1"/>
            </p:cNvSpPr>
            <p:nvPr/>
          </p:nvSpPr>
          <p:spPr bwMode="gray">
            <a:xfrm>
              <a:off x="1122788" y="4471432"/>
              <a:ext cx="1482984" cy="1381497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75000"/>
                    <a:shade val="30000"/>
                    <a:satMod val="115000"/>
                  </a:schemeClr>
                </a:gs>
                <a:gs pos="50000">
                  <a:schemeClr val="accent3">
                    <a:lumMod val="75000"/>
                    <a:shade val="67500"/>
                    <a:satMod val="115000"/>
                  </a:schemeClr>
                </a:gs>
                <a:gs pos="100000">
                  <a:schemeClr val="accent3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2856,0</a:t>
              </a:r>
              <a:endPara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1557" name="Group 53"/>
            <p:cNvGrpSpPr>
              <a:grpSpLocks/>
            </p:cNvGrpSpPr>
            <p:nvPr/>
          </p:nvGrpSpPr>
          <p:grpSpPr bwMode="auto">
            <a:xfrm rot="-1297425" flipH="1" flipV="1">
              <a:off x="1226097" y="5532182"/>
              <a:ext cx="1295261" cy="296978"/>
              <a:chOff x="2528" y="1060"/>
              <a:chExt cx="894" cy="236"/>
            </a:xfrm>
          </p:grpSpPr>
          <p:grpSp>
            <p:nvGrpSpPr>
              <p:cNvPr id="21558" name="Group 54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21564" name="AutoShape 5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65" name="AutoShape 5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66" name="AutoShape 5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67" name="AutoShape 5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559" name="Group 59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1560" name="AutoShape 6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61" name="AutoShape 6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62" name="AutoShape 6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63" name="AutoShape 6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grpSp>
        <p:nvGrpSpPr>
          <p:cNvPr id="144" name="Группа 143"/>
          <p:cNvGrpSpPr>
            <a:grpSpLocks/>
          </p:cNvGrpSpPr>
          <p:nvPr/>
        </p:nvGrpSpPr>
        <p:grpSpPr bwMode="auto">
          <a:xfrm>
            <a:off x="3847877" y="4600446"/>
            <a:ext cx="946673" cy="1132810"/>
            <a:chOff x="990600" y="4256088"/>
            <a:chExt cx="1749425" cy="1733550"/>
          </a:xfrm>
        </p:grpSpPr>
        <p:sp>
          <p:nvSpPr>
            <p:cNvPr id="21538" name="Oval 11"/>
            <p:cNvSpPr>
              <a:spLocks noChangeArrowheads="1"/>
            </p:cNvSpPr>
            <p:nvPr/>
          </p:nvSpPr>
          <p:spPr bwMode="gray">
            <a:xfrm>
              <a:off x="990600" y="4256088"/>
              <a:ext cx="1749425" cy="1733550"/>
            </a:xfrm>
            <a:prstGeom prst="ellipse">
              <a:avLst/>
            </a:prstGeom>
            <a:gradFill rotWithShape="1">
              <a:gsLst>
                <a:gs pos="0">
                  <a:srgbClr val="B2B2B2"/>
                </a:gs>
                <a:gs pos="100000">
                  <a:srgbClr val="FFFFFF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39" name="Oval 12"/>
            <p:cNvSpPr>
              <a:spLocks noChangeArrowheads="1"/>
            </p:cNvSpPr>
            <p:nvPr/>
          </p:nvSpPr>
          <p:spPr bwMode="gray">
            <a:xfrm>
              <a:off x="1065213" y="4335463"/>
              <a:ext cx="1595437" cy="1582737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F6F6F6"/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1540" name="Picture 13" descr="circuler_1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122363" y="4392613"/>
              <a:ext cx="1492250" cy="1457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8" name="Oval 14"/>
            <p:cNvSpPr>
              <a:spLocks noChangeArrowheads="1"/>
            </p:cNvSpPr>
            <p:nvPr/>
          </p:nvSpPr>
          <p:spPr bwMode="gray">
            <a:xfrm>
              <a:off x="1122787" y="4392797"/>
              <a:ext cx="1413272" cy="1460130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lumMod val="75000"/>
                    <a:shade val="30000"/>
                    <a:satMod val="115000"/>
                  </a:schemeClr>
                </a:gs>
                <a:gs pos="50000">
                  <a:schemeClr val="accent2">
                    <a:lumMod val="75000"/>
                    <a:shade val="67500"/>
                    <a:satMod val="115000"/>
                  </a:schemeClr>
                </a:gs>
                <a:gs pos="100000">
                  <a:schemeClr val="accent2">
                    <a:lumMod val="75000"/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ru-RU" sz="16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3986,0</a:t>
              </a:r>
              <a:endPara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21542" name="Group 53"/>
            <p:cNvGrpSpPr>
              <a:grpSpLocks/>
            </p:cNvGrpSpPr>
            <p:nvPr/>
          </p:nvGrpSpPr>
          <p:grpSpPr bwMode="auto">
            <a:xfrm rot="-1297425" flipH="1" flipV="1">
              <a:off x="1226097" y="5532182"/>
              <a:ext cx="1295261" cy="296978"/>
              <a:chOff x="2528" y="1060"/>
              <a:chExt cx="894" cy="236"/>
            </a:xfrm>
          </p:grpSpPr>
          <p:grpSp>
            <p:nvGrpSpPr>
              <p:cNvPr id="21543" name="Group 54"/>
              <p:cNvGrpSpPr>
                <a:grpSpLocks/>
              </p:cNvGrpSpPr>
              <p:nvPr/>
            </p:nvGrpSpPr>
            <p:grpSpPr bwMode="auto">
              <a:xfrm>
                <a:off x="2528" y="1060"/>
                <a:ext cx="742" cy="186"/>
                <a:chOff x="1565" y="2568"/>
                <a:chExt cx="1118" cy="279"/>
              </a:xfrm>
            </p:grpSpPr>
            <p:sp>
              <p:nvSpPr>
                <p:cNvPr id="21549" name="AutoShape 5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50" name="AutoShape 5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51" name="AutoShape 5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52" name="AutoShape 5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21544" name="Group 59"/>
              <p:cNvGrpSpPr>
                <a:grpSpLocks/>
              </p:cNvGrpSpPr>
              <p:nvPr/>
            </p:nvGrpSpPr>
            <p:grpSpPr bwMode="auto">
              <a:xfrm rot="1353540">
                <a:off x="2680" y="1110"/>
                <a:ext cx="742" cy="186"/>
                <a:chOff x="1565" y="2568"/>
                <a:chExt cx="1118" cy="279"/>
              </a:xfrm>
            </p:grpSpPr>
            <p:sp>
              <p:nvSpPr>
                <p:cNvPr id="21545" name="AutoShape 6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46" name="AutoShape 6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47" name="AutoShape 6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48" name="AutoShape 6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22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ru-RU" altLang="ru-RU" sz="2000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2" name="TextBox 1"/>
          <p:cNvSpPr txBox="1"/>
          <p:nvPr/>
        </p:nvSpPr>
        <p:spPr>
          <a:xfrm>
            <a:off x="8172400" y="692696"/>
            <a:ext cx="1577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Тыс. руб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42" name="Рисунок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7" y="0"/>
            <a:ext cx="894159" cy="164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896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2" grpId="0" animBg="1"/>
      <p:bldP spid="73" grpId="0" animBg="1"/>
      <p:bldP spid="74" grpId="0" animBg="1"/>
      <p:bldP spid="75" grpId="0" animBg="1"/>
      <p:bldP spid="7" grpId="0" animBg="1"/>
      <p:bldP spid="76" grpId="0" animBg="1"/>
      <p:bldP spid="7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eg"/></Relationships>
</file>

<file path=ppt/theme/_rels/themeOverrid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eg"/></Relationships>
</file>

<file path=ppt/theme/_rels/themeOverrid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eg"/></Relationships>
</file>

<file path=ppt/theme/_rels/themeOverrid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eg"/></Relationships>
</file>

<file path=ppt/theme/_rels/themeOverrid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eg"/></Relationships>
</file>

<file path=ppt/theme/_rels/themeOverrid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5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Апекс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Апекс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ppt/theme/themeOverride5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Апекс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Апекс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ppt/theme/themeOverride8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Апекс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ppt/theme/themeOverride9.xml><?xml version="1.0" encoding="utf-8"?>
<a:themeOverride xmlns:a="http://schemas.openxmlformats.org/drawingml/2006/main">
  <a:clrScheme name="Апекс">
    <a:dk1>
      <a:sysClr val="windowText" lastClr="000000"/>
    </a:dk1>
    <a:lt1>
      <a:sysClr val="window" lastClr="FFFFFF"/>
    </a:lt1>
    <a:dk2>
      <a:srgbClr val="69676D"/>
    </a:dk2>
    <a:lt2>
      <a:srgbClr val="C9C2D1"/>
    </a:lt2>
    <a:accent1>
      <a:srgbClr val="CEB966"/>
    </a:accent1>
    <a:accent2>
      <a:srgbClr val="9CB084"/>
    </a:accent2>
    <a:accent3>
      <a:srgbClr val="6BB1C9"/>
    </a:accent3>
    <a:accent4>
      <a:srgbClr val="6585CF"/>
    </a:accent4>
    <a:accent5>
      <a:srgbClr val="7E6BC9"/>
    </a:accent5>
    <a:accent6>
      <a:srgbClr val="A379BB"/>
    </a:accent6>
    <a:hlink>
      <a:srgbClr val="410082"/>
    </a:hlink>
    <a:folHlink>
      <a:srgbClr val="932968"/>
    </a:folHlink>
  </a:clrScheme>
  <a:fontScheme name="Апекс">
    <a:majorFont>
      <a:latin typeface="Lucida Sans"/>
      <a:ea typeface=""/>
      <a:cs typeface=""/>
      <a:font script="Grek" typeface="Arial"/>
      <a:font script="Cyrl" typeface="Arial"/>
      <a:font script="Jpan" typeface="HG丸ｺﾞｼｯｸM-PRO"/>
      <a:font script="Hang" typeface="휴먼옛체"/>
      <a:font script="Hans" typeface="黑体"/>
      <a:font script="Hant" typeface="微軟正黑體"/>
      <a:font script="Arab" typeface="Tahoma"/>
      <a:font script="Hebr" typeface="Levenim MT"/>
      <a:font script="Thai" typeface="Frees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Book Antiqua"/>
      <a:ea typeface=""/>
      <a:cs typeface=""/>
      <a:font script="Grek" typeface="Times New Roman"/>
      <a:font script="Cyrl" typeface="Times New Roman"/>
      <a:font script="Jpan" typeface="HG明朝B"/>
      <a:font script="Hang" typeface="돋움"/>
      <a:font script="Hans" typeface="宋体"/>
      <a:font script="Hant" typeface="新細明體"/>
      <a:font script="Arab" typeface="Times New Roman"/>
      <a:font script="Hebr" typeface="David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Апекс">
    <a:fillStyleLst>
      <a:solidFill>
        <a:schemeClr val="phClr"/>
      </a:solidFill>
      <a:gradFill rotWithShape="1">
        <a:gsLst>
          <a:gs pos="20000">
            <a:schemeClr val="phClr">
              <a:tint val="9000"/>
            </a:schemeClr>
          </a:gs>
          <a:gs pos="100000">
            <a:schemeClr val="phClr">
              <a:tint val="70000"/>
              <a:satMod val="100000"/>
            </a:schemeClr>
          </a:gs>
        </a:gsLst>
        <a:path path="circle">
          <a:fillToRect l="-15000" t="-15000" r="115000" b="115000"/>
        </a:path>
      </a:gradFill>
      <a:gradFill rotWithShape="1">
        <a:gsLst>
          <a:gs pos="0">
            <a:schemeClr val="phClr">
              <a:shade val="60000"/>
            </a:schemeClr>
          </a:gs>
          <a:gs pos="33000">
            <a:schemeClr val="phClr">
              <a:tint val="86500"/>
            </a:schemeClr>
          </a:gs>
          <a:gs pos="46750">
            <a:schemeClr val="phClr">
              <a:tint val="71000"/>
              <a:satMod val="112000"/>
            </a:schemeClr>
          </a:gs>
          <a:gs pos="53000">
            <a:schemeClr val="phClr">
              <a:tint val="71000"/>
              <a:satMod val="112000"/>
            </a:schemeClr>
          </a:gs>
          <a:gs pos="68000">
            <a:schemeClr val="phClr">
              <a:tint val="86000"/>
            </a:schemeClr>
          </a:gs>
          <a:gs pos="100000">
            <a:schemeClr val="phClr">
              <a:shade val="60000"/>
            </a:schemeClr>
          </a:gs>
        </a:gsLst>
        <a:lin ang="8350000" scaled="1"/>
      </a:gradFill>
    </a:fillStyleLst>
    <a:lnStyleLst>
      <a:ln w="9525" cap="flat" cmpd="sng" algn="ctr">
        <a:solidFill>
          <a:schemeClr val="phClr">
            <a:shade val="48000"/>
            <a:satMod val="11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130000" dist="101600" dir="2700000" algn="tl" rotWithShape="0">
            <a:srgbClr val="000000">
              <a:alpha val="350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</a:effectStyle>
      <a:effectStyle>
        <a:effectLst>
          <a:outerShdw blurRad="190500" dist="228600" dir="2700000" sy="90000" rotWithShape="0">
            <a:srgbClr val="000000">
              <a:alpha val="25500"/>
            </a:srgbClr>
          </a:outerShdw>
        </a:effectLst>
        <a:scene3d>
          <a:camera prst="orthographicFront" fov="0">
            <a:rot lat="0" lon="0" rev="0"/>
          </a:camera>
          <a:lightRig rig="soft" dir="tl">
            <a:rot lat="0" lon="0" rev="20100000"/>
          </a:lightRig>
        </a:scene3d>
        <a:sp3d>
          <a:bevelT w="50800" h="508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50000"/>
              <a:satMod val="180000"/>
            </a:schemeClr>
          </a:gs>
          <a:gs pos="100000">
            <a:schemeClr val="phClr">
              <a:shade val="45000"/>
              <a:satMod val="120000"/>
            </a:schemeClr>
          </a:gs>
        </a:gsLst>
        <a:path path="circle">
          <a:fillToRect r="100000" b="100000"/>
        </a:path>
      </a:gradFill>
      <a:blipFill>
        <a:blip xmlns:r="http://schemas.openxmlformats.org/officeDocument/2006/relationships" r:embed="rId1">
          <a:duotone>
            <a:schemeClr val="phClr">
              <a:shade val="3000"/>
              <a:satMod val="110000"/>
            </a:schemeClr>
            <a:schemeClr val="phClr">
              <a:tint val="60000"/>
              <a:satMod val="425000"/>
            </a:schemeClr>
          </a:duotone>
        </a:blip>
        <a:stretch>
          <a:fillRect/>
        </a:stretch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2298</TotalTime>
  <Words>1797</Words>
  <Application>Microsoft Office PowerPoint</Application>
  <PresentationFormat>Экран (4:3)</PresentationFormat>
  <Paragraphs>530</Paragraphs>
  <Slides>37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Трек</vt:lpstr>
      <vt:lpstr>        Об исполнении  бюджета муниципального образования Веневский район  за 2016 год</vt:lpstr>
      <vt:lpstr>СТРУКТУРА ДОХОДОВ БЮДЖЕТА   МУНИЦИПАЛЬНОГО ОБРАЗОВАНИЯ                   ПО СОСТОЯНИЮ НА 01.01.2017 ГОДА</vt:lpstr>
      <vt:lpstr>ИСПОЛНЕНИЕ ДОХОДОВ БЮДЖЕТА  МУНИЦИПАЛЬНОГО ОБРАЗОВАНИЯ</vt:lpstr>
      <vt:lpstr>Презентация PowerPoint</vt:lpstr>
      <vt:lpstr>Презентация PowerPoint</vt:lpstr>
      <vt:lpstr>СТРУКТУРА НАЛОГОВЫХ ДОХОДОВ БЮДЖЕТА  МУНИЦИПАЛЬНОГО ОБРАЗОВАНИЯ</vt:lpstr>
      <vt:lpstr>Презентация PowerPoint</vt:lpstr>
      <vt:lpstr>СУБСИДИИ ИЗ БЮДЖЕТА ОБЛАСТИ, ПРЕДОСТАВЛЕННЫЕ БЮДЖЕТУ МУНИЦИПАЛЬНОГО ОБРАЗОВАНИЯ В 2016 ГОДУ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ИСПОЛНЕНИЕ РАСХОДОВ БЮДЖЕТА ЗА 2016 ГОД В РАЗРЕЗЕ ОТРАСЛЕЙ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РОСТ ЗАРАБОТНОЙ ПЛАТЫ РАБОТНИКОВ учреждений  дополнительного ОБРАЗОВАНИЯ</vt:lpstr>
      <vt:lpstr>РОСТ ЗАРАБОТНОЙ ПЛАТЫ педагогических РАБОТНИКОВ учреждений общего ОБРАЗОВАНИЯ</vt:lpstr>
      <vt:lpstr>РОСТ ЗАРАБОТНОЙ ПЛАТЫ РАБОТНИКОВ учреждений дошкольного ОБРАЗОВАНИЯ</vt:lpstr>
      <vt:lpstr>РОСТ ЗАРАБОТНОЙ ПЛАТЫ РАБОТНИКОВ учреждений культуры</vt:lpstr>
      <vt:lpstr>Презентация PowerPoint</vt:lpstr>
      <vt:lpstr>«Программные» расходы бюджета в 2016 году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117</cp:revision>
  <cp:lastPrinted>2017-04-17T09:41:44Z</cp:lastPrinted>
  <dcterms:created xsi:type="dcterms:W3CDTF">2017-02-17T07:50:35Z</dcterms:created>
  <dcterms:modified xsi:type="dcterms:W3CDTF">2017-04-17T11:50:23Z</dcterms:modified>
</cp:coreProperties>
</file>